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Proxima Nova"/>
      <p:regular r:id="rId45"/>
      <p:bold r:id="rId46"/>
      <p:italic r:id="rId47"/>
      <p:boldItalic r:id="rId48"/>
    </p:embeddedFont>
    <p:embeddedFont>
      <p:font typeface="Lato"/>
      <p:regular r:id="rId49"/>
      <p:bold r:id="rId50"/>
      <p:italic r:id="rId51"/>
      <p:boldItalic r:id="rId52"/>
    </p:embeddedFont>
    <p:embeddedFont>
      <p:font typeface="Oswald"/>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ProximaNova-bold.fntdata"/><Relationship Id="rId45" Type="http://schemas.openxmlformats.org/officeDocument/2006/relationships/font" Target="fonts/ProximaNov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roximaNova-boldItalic.fntdata"/><Relationship Id="rId47" Type="http://schemas.openxmlformats.org/officeDocument/2006/relationships/font" Target="fonts/ProximaNova-italic.fntdata"/><Relationship Id="rId49"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italic.fntdata"/><Relationship Id="rId50" Type="http://schemas.openxmlformats.org/officeDocument/2006/relationships/font" Target="fonts/Lato-bold.fntdata"/><Relationship Id="rId53" Type="http://schemas.openxmlformats.org/officeDocument/2006/relationships/font" Target="fonts/Oswald-regular.fntdata"/><Relationship Id="rId52"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Oswald-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ns.utexas.edu/student-life-organization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452b2dc21e_0_1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452b2dc21e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4a1b37fd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44a1b37fd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b320e5894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b320e5894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4b320e5894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4b320e5894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b320e5894_2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4b320e5894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4b320e5894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4b320e5894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44a1b37fd1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44a1b37fd1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b320e589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b320e589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52b2dc21e_0_1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52b2dc21e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4b320e5894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4b320e5894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44c39ba839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44c39ba839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4eac7f937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4eac7f937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44c39ba839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44c39ba839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This includes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52b2dc21e_0_1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52b2dc21e_0_1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44b7a7fc1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44b7a7fc1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44c39ba839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44c39ba839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52b2dc21e_0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52b2dc21e_0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000">
                <a:latin typeface="Proxima Nova"/>
                <a:ea typeface="Proxima Nova"/>
                <a:cs typeface="Proxima Nova"/>
                <a:sym typeface="Proxima Nova"/>
              </a:rPr>
              <a:t>I’ve been saying I am going to meal prep this semester.. but it is already the third week of school and...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44ba6bbdf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44ba6bbdf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44ba6bbe72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44ba6bbe7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44ba6bbe72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44ba6bbe72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44ba6bbe72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44ba6bbe72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452b2dc21e_0_1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452b2dc21e_0_1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4eac7f937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eac7f937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44bbf23c7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44bbf23c7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4b2eb34bb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4b2eb34bb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44c39ba839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44c39ba839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44c39ba839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44c39ba839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4b2eb34bb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4b2eb34bb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452b2dc21e_0_1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452b2dc21e_0_1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452b2dc21e_0_1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452b2dc21e_0_1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452b2dc21e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452b2dc21e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452b2dc21e_0_1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452b2dc21e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452b2dc21e_0_1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452b2dc21e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44b88c412d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44b88c412d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A3AAAE"/>
                </a:solidFill>
              </a:rPr>
              <a:t>https://bit.ly/2EPs4DM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44b88c412d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44b88c412d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Youth - Cesar + Jessica</a:t>
            </a:r>
            <a:endParaRPr/>
          </a:p>
          <a:p>
            <a:pPr indent="0" lvl="0" marL="0" rtl="0" algn="l">
              <a:spcBef>
                <a:spcPts val="0"/>
              </a:spcBef>
              <a:spcAft>
                <a:spcPts val="0"/>
              </a:spcAft>
              <a:buNone/>
            </a:pPr>
            <a:r>
              <a:rPr lang="en"/>
              <a:t>Elderly - Manny + Chelo</a:t>
            </a:r>
            <a:endParaRPr/>
          </a:p>
          <a:p>
            <a:pPr indent="0" lvl="0" marL="0" rtl="0" algn="l">
              <a:spcBef>
                <a:spcPts val="0"/>
              </a:spcBef>
              <a:spcAft>
                <a:spcPts val="0"/>
              </a:spcAft>
              <a:buNone/>
            </a:pPr>
            <a:r>
              <a:rPr lang="en"/>
              <a:t>Poor (Homeless included) - Javi + Andrea</a:t>
            </a:r>
            <a:endParaRPr/>
          </a:p>
          <a:p>
            <a:pPr indent="0" lvl="0" marL="0" rtl="0" algn="l">
              <a:spcBef>
                <a:spcPts val="0"/>
              </a:spcBef>
              <a:spcAft>
                <a:spcPts val="0"/>
              </a:spcAft>
              <a:buNone/>
            </a:pPr>
            <a:r>
              <a:rPr lang="en"/>
              <a:t>Incarcerated - Suzett + Valeria</a:t>
            </a:r>
            <a:endParaRPr/>
          </a:p>
          <a:p>
            <a:pPr indent="0" lvl="0" marL="0" rtl="0" algn="l">
              <a:spcBef>
                <a:spcPts val="0"/>
              </a:spcBef>
              <a:spcAft>
                <a:spcPts val="0"/>
              </a:spcAft>
              <a:buNone/>
            </a:pPr>
            <a:r>
              <a:rPr lang="en"/>
              <a:t>Community Health - Eva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452b2dc21e_0_1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452b2dc21e_0_1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44b88c412d_2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44b88c412d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-Raise your hand if this is the first time you’ve attended an HHPO meeting!</a:t>
            </a:r>
            <a:endParaRPr/>
          </a:p>
          <a:p>
            <a:pPr indent="0" lvl="0" marL="0" rtl="0" algn="l">
              <a:spcBef>
                <a:spcPts val="0"/>
              </a:spcBef>
              <a:spcAft>
                <a:spcPts val="0"/>
              </a:spcAft>
              <a:buNone/>
            </a:pPr>
            <a:r>
              <a:rPr lang="en"/>
              <a:t>-Raise your hand if you’ve paid your dues but received your t-shirt yet!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b320e589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b320e589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highlight>
                  <a:srgbClr val="FFFFFF"/>
                </a:highlight>
              </a:rPr>
              <a:t>I am reaching out to HHPO since we are lacking a member of your organization to be on the council. Historically we have had representatives from Black Health Professions as well as Hispanic Health Professions.</a:t>
            </a:r>
            <a:r>
              <a:rPr lang="en">
                <a:highlight>
                  <a:srgbClr val="FFFFFF"/>
                </a:highlight>
              </a:rPr>
              <a:t> </a:t>
            </a:r>
            <a:r>
              <a:rPr lang="en">
                <a:solidFill>
                  <a:srgbClr val="222222"/>
                </a:solidFill>
                <a:highlight>
                  <a:srgbClr val="FFFFFF"/>
                </a:highlight>
              </a:rPr>
              <a:t>The council meets biweekly with Dean Vanden Bout and Elizabeth Morgan, our advisor and </a:t>
            </a:r>
            <a:r>
              <a:rPr lang="en" u="sng">
                <a:solidFill>
                  <a:srgbClr val="1155CC"/>
                </a:solidFill>
                <a:highlight>
                  <a:srgbClr val="FFFFFF"/>
                </a:highlight>
                <a:hlinkClick r:id="rId2"/>
              </a:rPr>
              <a:t>Student Life</a:t>
            </a:r>
            <a:r>
              <a:rPr lang="en">
                <a:solidFill>
                  <a:srgbClr val="222222"/>
                </a:solidFill>
                <a:highlight>
                  <a:srgbClr val="FFFFFF"/>
                </a:highlight>
              </a:rPr>
              <a:t> Coordinator, to address issues related to the support and success of these historically under-served communities in the college. We also host various events throughout the year to create a space for students to feel welcome and to connect with peers from similar backgrounds. Our big events include the CDE Beginning of the year Kick-Off, Pass the Baton, and Aspire. Additionally, we serve as official college ambassadors to help increase our representation in CNS. This means councilmembers have the opportunity to be on the forefront of encouraging students of color to attend UT at recruiting events both on and off campus. We meet Fridays from 2-3pm in PAI 5.42.</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4b320e589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4b320e589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000000"/>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rgbClr val="1155CC"/>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00000"/>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rgbClr val="1155CC"/>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1155CC"/>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rgbClr val="1155CC"/>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Proxima Nova"/>
              <a:buNone/>
              <a:defRPr sz="2800">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1pPr>
            <a:lvl2pPr indent="-317500" lvl="1" marL="914400">
              <a:lnSpc>
                <a:spcPct val="115000"/>
              </a:lnSpc>
              <a:spcBef>
                <a:spcPts val="1600"/>
              </a:spcBef>
              <a:spcAft>
                <a:spcPts val="0"/>
              </a:spcAft>
              <a:buSzPts val="1400"/>
              <a:buFont typeface="Proxima Nova"/>
              <a:buChar char="○"/>
              <a:defRPr>
                <a:latin typeface="Proxima Nova"/>
                <a:ea typeface="Proxima Nova"/>
                <a:cs typeface="Proxima Nova"/>
                <a:sym typeface="Proxima Nova"/>
              </a:defRPr>
            </a:lvl2pPr>
            <a:lvl3pPr indent="-317500" lvl="2" marL="1371600">
              <a:lnSpc>
                <a:spcPct val="115000"/>
              </a:lnSpc>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a:lnSpc>
                <a:spcPct val="115000"/>
              </a:lnSpc>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a:lnSpc>
                <a:spcPct val="115000"/>
              </a:lnSpc>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a:lnSpc>
                <a:spcPct val="115000"/>
              </a:lnSpc>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a:lnSpc>
                <a:spcPct val="115000"/>
              </a:lnSpc>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a:lnSpc>
                <a:spcPct val="115000"/>
              </a:lnSpc>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a:lnSpc>
                <a:spcPct val="115000"/>
              </a:lnSpc>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9.jpg"/><Relationship Id="rId4" Type="http://schemas.openxmlformats.org/officeDocument/2006/relationships/image" Target="../media/image1.png"/><Relationship Id="rId5"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4.png"/><Relationship Id="rId4" Type="http://schemas.openxmlformats.org/officeDocument/2006/relationships/image" Target="../media/image28.png"/><Relationship Id="rId5"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0" y="0"/>
            <a:ext cx="9143999" cy="5237012"/>
          </a:xfrm>
          <a:prstGeom prst="rect">
            <a:avLst/>
          </a:prstGeom>
          <a:noFill/>
          <a:ln>
            <a:noFill/>
          </a:ln>
        </p:spPr>
      </p:pic>
      <p:sp>
        <p:nvSpPr>
          <p:cNvPr id="60" name="Google Shape;60;p13"/>
          <p:cNvSpPr/>
          <p:nvPr/>
        </p:nvSpPr>
        <p:spPr>
          <a:xfrm>
            <a:off x="1530925" y="-50"/>
            <a:ext cx="5316600" cy="52371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nvSpPr>
        <p:spPr>
          <a:xfrm>
            <a:off x="1863750" y="1270600"/>
            <a:ext cx="5416500" cy="26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Lato"/>
                <a:ea typeface="Lato"/>
                <a:cs typeface="Lato"/>
                <a:sym typeface="Lato"/>
              </a:rPr>
              <a:t>Hispanic Health Professions Organization</a:t>
            </a:r>
            <a:endParaRPr sz="4800">
              <a:solidFill>
                <a:srgbClr val="FFFFFF"/>
              </a:solidFill>
              <a:latin typeface="Lato"/>
              <a:ea typeface="Lato"/>
              <a:cs typeface="Lato"/>
              <a:sym typeface="Lato"/>
            </a:endParaRPr>
          </a:p>
        </p:txBody>
      </p:sp>
      <p:sp>
        <p:nvSpPr>
          <p:cNvPr id="62" name="Google Shape;62;p13"/>
          <p:cNvSpPr txBox="1"/>
          <p:nvPr/>
        </p:nvSpPr>
        <p:spPr>
          <a:xfrm>
            <a:off x="1927525" y="3574800"/>
            <a:ext cx="3602700" cy="12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2"/>
                </a:solidFill>
                <a:latin typeface="Lato"/>
                <a:ea typeface="Lato"/>
                <a:cs typeface="Lato"/>
                <a:sym typeface="Lato"/>
              </a:rPr>
              <a:t>Information </a:t>
            </a:r>
            <a:r>
              <a:rPr lang="en" sz="1300">
                <a:solidFill>
                  <a:schemeClr val="lt2"/>
                </a:solidFill>
                <a:latin typeface="Lato"/>
                <a:ea typeface="Lato"/>
                <a:cs typeface="Lato"/>
                <a:sym typeface="Lato"/>
              </a:rPr>
              <a:t>Body Meeting</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February 5th, 2018, 6:45 pm</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MEZ B0.036</a:t>
            </a:r>
            <a:endParaRPr sz="1300">
              <a:solidFill>
                <a:schemeClr val="lt2"/>
              </a:solidFill>
              <a:latin typeface="Lato"/>
              <a:ea typeface="Lato"/>
              <a:cs typeface="Lato"/>
              <a:sym typeface="Lato"/>
            </a:endParaRPr>
          </a:p>
          <a:p>
            <a:pPr indent="0" lvl="0" marL="0" rtl="0" algn="l">
              <a:spcBef>
                <a:spcPts val="0"/>
              </a:spcBef>
              <a:spcAft>
                <a:spcPts val="0"/>
              </a:spcAft>
              <a:buNone/>
            </a:pPr>
            <a:r>
              <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Sign In Here:</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https://bit.ly/2DcygC0</a:t>
            </a:r>
            <a:endParaRPr sz="1300">
              <a:solidFill>
                <a:schemeClr val="lt2"/>
              </a:solidFill>
              <a:latin typeface="Lato"/>
              <a:ea typeface="Lato"/>
              <a:cs typeface="Lato"/>
              <a:sym typeface="Lato"/>
            </a:endParaRPr>
          </a:p>
          <a:p>
            <a:pPr indent="0" lvl="0" marL="0" rtl="0" algn="l">
              <a:spcBef>
                <a:spcPts val="0"/>
              </a:spcBef>
              <a:spcAft>
                <a:spcPts val="0"/>
              </a:spcAft>
              <a:buNone/>
            </a:pPr>
            <a:r>
              <a:t/>
            </a:r>
            <a:endParaRPr sz="1300">
              <a:solidFill>
                <a:schemeClr val="lt2"/>
              </a:solidFill>
              <a:latin typeface="Lato"/>
              <a:ea typeface="Lato"/>
              <a:cs typeface="Lato"/>
              <a:sym typeface="Lato"/>
            </a:endParaRPr>
          </a:p>
        </p:txBody>
      </p:sp>
      <p:pic>
        <p:nvPicPr>
          <p:cNvPr id="63" name="Google Shape;63;p13"/>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31" name="Shape 131"/>
        <p:cNvGrpSpPr/>
        <p:nvPr/>
      </p:nvGrpSpPr>
      <p:grpSpPr>
        <a:xfrm>
          <a:off x="0" y="0"/>
          <a:ext cx="0" cy="0"/>
          <a:chOff x="0" y="0"/>
          <a:chExt cx="0" cy="0"/>
        </a:xfrm>
      </p:grpSpPr>
      <p:sp>
        <p:nvSpPr>
          <p:cNvPr id="132" name="Google Shape;132;p22"/>
          <p:cNvSpPr txBox="1"/>
          <p:nvPr>
            <p:ph type="title"/>
          </p:nvPr>
        </p:nvSpPr>
        <p:spPr>
          <a:xfrm>
            <a:off x="182600" y="36270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200">
                <a:solidFill>
                  <a:srgbClr val="FFFFFF"/>
                </a:solidFill>
              </a:rPr>
              <a:t>Cesar Gonzale</a:t>
            </a:r>
            <a:r>
              <a:rPr lang="en" sz="6200">
                <a:solidFill>
                  <a:srgbClr val="FFFFFF"/>
                </a:solidFill>
              </a:rPr>
              <a:t>z</a:t>
            </a:r>
            <a:endParaRPr sz="6200">
              <a:solidFill>
                <a:srgbClr val="FFFFFF"/>
              </a:solidFill>
            </a:endParaRPr>
          </a:p>
        </p:txBody>
      </p:sp>
      <p:sp>
        <p:nvSpPr>
          <p:cNvPr id="133" name="Google Shape;133;p22"/>
          <p:cNvSpPr txBox="1"/>
          <p:nvPr>
            <p:ph idx="1" type="body"/>
          </p:nvPr>
        </p:nvSpPr>
        <p:spPr>
          <a:xfrm>
            <a:off x="389550" y="1702825"/>
            <a:ext cx="42318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Visual Media Minor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Roma,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Over break I… self care</a:t>
            </a:r>
            <a:endParaRPr sz="2000">
              <a:solidFill>
                <a:srgbClr val="FFFFFF"/>
              </a:solidFill>
            </a:endParaRPr>
          </a:p>
        </p:txBody>
      </p:sp>
      <p:sp>
        <p:nvSpPr>
          <p:cNvPr id="134" name="Google Shape;134;p22"/>
          <p:cNvSpPr txBox="1"/>
          <p:nvPr/>
        </p:nvSpPr>
        <p:spPr>
          <a:xfrm>
            <a:off x="389550" y="1334975"/>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VP of Professional Development</a:t>
            </a:r>
            <a:endParaRPr b="1">
              <a:solidFill>
                <a:schemeClr val="lt2"/>
              </a:solidFill>
            </a:endParaRPr>
          </a:p>
        </p:txBody>
      </p:sp>
      <p:pic>
        <p:nvPicPr>
          <p:cNvPr id="135" name="Google Shape;135;p22"/>
          <p:cNvPicPr preferRelativeResize="0"/>
          <p:nvPr/>
        </p:nvPicPr>
        <p:blipFill>
          <a:blip r:embed="rId3">
            <a:alphaModFix/>
          </a:blip>
          <a:stretch>
            <a:fillRect/>
          </a:stretch>
        </p:blipFill>
        <p:spPr>
          <a:xfrm>
            <a:off x="4752868" y="1702825"/>
            <a:ext cx="3647132" cy="2432626"/>
          </a:xfrm>
          <a:prstGeom prst="rect">
            <a:avLst/>
          </a:prstGeom>
          <a:noFill/>
          <a:ln cap="flat" cmpd="sng" w="38100">
            <a:solidFill>
              <a:srgbClr val="1155CC"/>
            </a:solidFill>
            <a:prstDash val="solid"/>
            <a:round/>
            <a:headEnd len="sm" w="sm" type="none"/>
            <a:tailEnd len="sm" w="sm" type="none"/>
          </a:ln>
          <a:effectLst>
            <a:outerShdw blurRad="57150" rotWithShape="0" algn="bl" dir="2700000" dist="257175">
              <a:schemeClr val="dk1">
                <a:alpha val="50000"/>
              </a:schemeClr>
            </a:outerShdw>
          </a:effectLst>
        </p:spPr>
      </p:pic>
      <p:pic>
        <p:nvPicPr>
          <p:cNvPr id="136" name="Google Shape;136;p22"/>
          <p:cNvPicPr preferRelativeResize="0"/>
          <p:nvPr/>
        </p:nvPicPr>
        <p:blipFill>
          <a:blip r:embed="rId4">
            <a:alphaModFix/>
          </a:blip>
          <a:stretch>
            <a:fillRect/>
          </a:stretch>
        </p:blipFill>
        <p:spPr>
          <a:xfrm>
            <a:off x="58250" y="4135450"/>
            <a:ext cx="855474" cy="816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3"/>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3" name="Google Shape;143;p23"/>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500">
              <a:solidFill>
                <a:srgbClr val="FFFFFF"/>
              </a:solidFill>
              <a:latin typeface="Proxima Nova"/>
              <a:ea typeface="Proxima Nova"/>
              <a:cs typeface="Proxima Nova"/>
              <a:sym typeface="Proxima Nova"/>
            </a:endParaRPr>
          </a:p>
          <a:p>
            <a:pPr indent="0" lvl="0" marL="0" rtl="0" algn="ctr">
              <a:lnSpc>
                <a:spcPct val="130000"/>
              </a:lnSpc>
              <a:spcBef>
                <a:spcPts val="0"/>
              </a:spcBef>
              <a:spcAft>
                <a:spcPts val="0"/>
              </a:spcAft>
              <a:buNone/>
            </a:pPr>
            <a:r>
              <a:t/>
            </a:r>
            <a:endParaRPr sz="1500">
              <a:solidFill>
                <a:srgbClr val="63D297"/>
              </a:solidFill>
              <a:latin typeface="Proxima Nova"/>
              <a:ea typeface="Proxima Nova"/>
              <a:cs typeface="Proxima Nova"/>
              <a:sym typeface="Proxima Nova"/>
            </a:endParaRPr>
          </a:p>
          <a:p>
            <a:pPr indent="0" lvl="0" marL="0" rtl="0" algn="ctr">
              <a:spcBef>
                <a:spcPts val="0"/>
              </a:spcBef>
              <a:spcAft>
                <a:spcPts val="0"/>
              </a:spcAft>
              <a:buNone/>
            </a:pPr>
            <a:r>
              <a:t/>
            </a:r>
            <a:endParaRPr b="1" i="1" sz="2000">
              <a:solidFill>
                <a:srgbClr val="63D297"/>
              </a:solidFill>
              <a:latin typeface="Proxima Nova"/>
              <a:ea typeface="Proxima Nova"/>
              <a:cs typeface="Proxima Nova"/>
              <a:sym typeface="Proxima Nova"/>
            </a:endParaRPr>
          </a:p>
          <a:p>
            <a:pPr indent="0" lvl="0" marL="0" rtl="0" algn="ctr">
              <a:lnSpc>
                <a:spcPct val="130000"/>
              </a:lnSpc>
              <a:spcBef>
                <a:spcPts val="0"/>
              </a:spcBef>
              <a:spcAft>
                <a:spcPts val="0"/>
              </a:spcAft>
              <a:buClr>
                <a:srgbClr val="000000"/>
              </a:buClr>
              <a:buSzPts val="1100"/>
              <a:buFont typeface="Arial"/>
              <a:buNone/>
            </a:pPr>
            <a:r>
              <a:t/>
            </a:r>
            <a:endParaRPr sz="1500">
              <a:solidFill>
                <a:schemeClr val="lt2"/>
              </a:solidFill>
              <a:latin typeface="Proxima Nova"/>
              <a:ea typeface="Proxima Nova"/>
              <a:cs typeface="Proxima Nova"/>
              <a:sym typeface="Proxima Nova"/>
            </a:endParaRPr>
          </a:p>
        </p:txBody>
      </p:sp>
      <p:sp>
        <p:nvSpPr>
          <p:cNvPr id="144" name="Google Shape;144;p23"/>
          <p:cNvSpPr txBox="1"/>
          <p:nvPr/>
        </p:nvSpPr>
        <p:spPr>
          <a:xfrm>
            <a:off x="891300" y="681625"/>
            <a:ext cx="7361400" cy="77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3500">
                <a:solidFill>
                  <a:schemeClr val="lt1"/>
                </a:solidFill>
                <a:latin typeface="Proxima Nova"/>
                <a:ea typeface="Proxima Nova"/>
                <a:cs typeface="Proxima Nova"/>
                <a:sym typeface="Proxima Nova"/>
              </a:rPr>
              <a:t>Pro</a:t>
            </a:r>
            <a:r>
              <a:rPr lang="en" sz="3500">
                <a:solidFill>
                  <a:schemeClr val="lt1"/>
                </a:solidFill>
                <a:latin typeface="Proxima Nova"/>
                <a:ea typeface="Proxima Nova"/>
                <a:cs typeface="Proxima Nova"/>
                <a:sym typeface="Proxima Nova"/>
              </a:rPr>
              <a:t>fessional Workshop</a:t>
            </a:r>
            <a:endParaRPr>
              <a:latin typeface="Proxima Nova"/>
              <a:ea typeface="Proxima Nova"/>
              <a:cs typeface="Proxima Nova"/>
              <a:sym typeface="Proxima Nova"/>
            </a:endParaRPr>
          </a:p>
        </p:txBody>
      </p:sp>
      <p:sp>
        <p:nvSpPr>
          <p:cNvPr id="145" name="Google Shape;145;p23"/>
          <p:cNvSpPr txBox="1"/>
          <p:nvPr/>
        </p:nvSpPr>
        <p:spPr>
          <a:xfrm>
            <a:off x="1190100" y="1678300"/>
            <a:ext cx="6763800" cy="23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Proxima Nova"/>
                <a:ea typeface="Proxima Nova"/>
                <a:cs typeface="Proxima Nova"/>
                <a:sym typeface="Proxima Nova"/>
              </a:rPr>
              <a:t>Discussion Panel with the board</a:t>
            </a:r>
            <a:endParaRPr sz="24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2400">
              <a:solidFill>
                <a:schemeClr val="lt1"/>
              </a:solidFill>
              <a:latin typeface="Proxima Nova"/>
              <a:ea typeface="Proxima Nova"/>
              <a:cs typeface="Proxima Nova"/>
              <a:sym typeface="Proxima Nova"/>
            </a:endParaRPr>
          </a:p>
          <a:p>
            <a:pPr indent="-355600" lvl="0" marL="457200" rtl="0" algn="l">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Topics such as gap years</a:t>
            </a:r>
            <a:endParaRPr sz="2000">
              <a:solidFill>
                <a:schemeClr val="lt1"/>
              </a:solidFill>
              <a:latin typeface="Proxima Nova"/>
              <a:ea typeface="Proxima Nova"/>
              <a:cs typeface="Proxima Nova"/>
              <a:sym typeface="Proxima Nova"/>
            </a:endParaRPr>
          </a:p>
          <a:p>
            <a:pPr indent="-355600" lvl="0" marL="457200" rtl="0" algn="l">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Careers outside professionals schools</a:t>
            </a:r>
            <a:endParaRPr sz="2000">
              <a:solidFill>
                <a:schemeClr val="lt1"/>
              </a:solidFill>
              <a:latin typeface="Proxima Nova"/>
              <a:ea typeface="Proxima Nova"/>
              <a:cs typeface="Proxima Nova"/>
              <a:sym typeface="Proxima Nova"/>
            </a:endParaRPr>
          </a:p>
          <a:p>
            <a:pPr indent="-355600" lvl="0" marL="457200" rtl="0" algn="l">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Time management in college</a:t>
            </a:r>
            <a:endParaRPr sz="2000">
              <a:solidFill>
                <a:schemeClr val="lt1"/>
              </a:solidFill>
              <a:latin typeface="Proxima Nova"/>
              <a:ea typeface="Proxima Nova"/>
              <a:cs typeface="Proxima Nova"/>
              <a:sym typeface="Proxima Nova"/>
            </a:endParaRPr>
          </a:p>
          <a:p>
            <a:pPr indent="-355600" lvl="0" marL="457200" rtl="0" algn="l">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Keeping a healthy mindset </a:t>
            </a:r>
            <a:endParaRPr sz="2000">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sz="2400">
              <a:solidFill>
                <a:schemeClr val="lt1"/>
              </a:solidFill>
              <a:latin typeface="Proxima Nova"/>
              <a:ea typeface="Proxima Nova"/>
              <a:cs typeface="Proxima Nova"/>
              <a:sym typeface="Proxima Nova"/>
            </a:endParaRPr>
          </a:p>
          <a:p>
            <a:pPr indent="0" lvl="0" marL="0" rtl="0" algn="ctr">
              <a:spcBef>
                <a:spcPts val="0"/>
              </a:spcBef>
              <a:spcAft>
                <a:spcPts val="0"/>
              </a:spcAft>
              <a:buClr>
                <a:srgbClr val="000000"/>
              </a:buClr>
              <a:buSzPts val="1100"/>
              <a:buFont typeface="Arial"/>
              <a:buNone/>
            </a:pPr>
            <a:r>
              <a:t/>
            </a:r>
            <a:endParaRPr sz="2400">
              <a:solidFill>
                <a:schemeClr val="lt1"/>
              </a:solidFill>
              <a:latin typeface="Proxima Nova"/>
              <a:ea typeface="Proxima Nova"/>
              <a:cs typeface="Proxima Nova"/>
              <a:sym typeface="Proxima Nova"/>
            </a:endParaRPr>
          </a:p>
        </p:txBody>
      </p:sp>
      <p:pic>
        <p:nvPicPr>
          <p:cNvPr id="146" name="Google Shape;146;p23"/>
          <p:cNvPicPr preferRelativeResize="0"/>
          <p:nvPr/>
        </p:nvPicPr>
        <p:blipFill>
          <a:blip r:embed="rId4">
            <a:alphaModFix/>
          </a:blip>
          <a:stretch>
            <a:fillRect/>
          </a:stretch>
        </p:blipFill>
        <p:spPr>
          <a:xfrm>
            <a:off x="58250" y="4135450"/>
            <a:ext cx="855474" cy="816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50" name="Shape 150"/>
        <p:cNvGrpSpPr/>
        <p:nvPr/>
      </p:nvGrpSpPr>
      <p:grpSpPr>
        <a:xfrm>
          <a:off x="0" y="0"/>
          <a:ext cx="0" cy="0"/>
          <a:chOff x="0" y="0"/>
          <a:chExt cx="0" cy="0"/>
        </a:xfrm>
      </p:grpSpPr>
      <p:pic>
        <p:nvPicPr>
          <p:cNvPr id="151" name="Google Shape;151;p24"/>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152" name="Google Shape;152;p24"/>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 name="Google Shape;153;p24"/>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54" name="Google Shape;154;p24"/>
          <p:cNvSpPr txBox="1"/>
          <p:nvPr>
            <p:ph type="title"/>
          </p:nvPr>
        </p:nvSpPr>
        <p:spPr>
          <a:xfrm>
            <a:off x="170150" y="1090200"/>
            <a:ext cx="4734300" cy="63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600">
                <a:solidFill>
                  <a:schemeClr val="lt1"/>
                </a:solidFill>
              </a:rPr>
              <a:t>Vision in Focus: A Diverse Lens</a:t>
            </a:r>
            <a:endParaRPr sz="2600">
              <a:solidFill>
                <a:schemeClr val="lt1"/>
              </a:solidFill>
            </a:endParaRPr>
          </a:p>
        </p:txBody>
      </p:sp>
      <p:sp>
        <p:nvSpPr>
          <p:cNvPr id="155" name="Google Shape;155;p24"/>
          <p:cNvSpPr txBox="1"/>
          <p:nvPr/>
        </p:nvSpPr>
        <p:spPr>
          <a:xfrm>
            <a:off x="170150" y="1906700"/>
            <a:ext cx="4734300" cy="191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lt2"/>
                </a:solidFill>
              </a:rPr>
              <a:t>Saturday, February 16</a:t>
            </a:r>
            <a:endParaRPr b="1" sz="1800">
              <a:solidFill>
                <a:schemeClr val="lt2"/>
              </a:solidFill>
            </a:endParaRPr>
          </a:p>
          <a:p>
            <a:pPr indent="0" lvl="0" marL="0" rtl="0" algn="l">
              <a:lnSpc>
                <a:spcPct val="115000"/>
              </a:lnSpc>
              <a:spcBef>
                <a:spcPts val="0"/>
              </a:spcBef>
              <a:spcAft>
                <a:spcPts val="0"/>
              </a:spcAft>
              <a:buNone/>
            </a:pPr>
            <a:r>
              <a:rPr b="1" lang="en" sz="1800">
                <a:solidFill>
                  <a:schemeClr val="lt2"/>
                </a:solidFill>
              </a:rPr>
              <a:t>Departing February 15 - Time TBA</a:t>
            </a:r>
            <a:endParaRPr b="1" sz="1800">
              <a:solidFill>
                <a:schemeClr val="lt2"/>
              </a:solidFill>
            </a:endParaRPr>
          </a:p>
          <a:p>
            <a:pPr indent="0" lvl="0" marL="0" rtl="0" algn="l">
              <a:lnSpc>
                <a:spcPct val="115000"/>
              </a:lnSpc>
              <a:spcBef>
                <a:spcPts val="0"/>
              </a:spcBef>
              <a:spcAft>
                <a:spcPts val="0"/>
              </a:spcAft>
              <a:buNone/>
            </a:pPr>
            <a:r>
              <a:t/>
            </a:r>
            <a:endParaRPr sz="1800">
              <a:solidFill>
                <a:srgbClr val="FFFFFF"/>
              </a:solidFill>
            </a:endParaRPr>
          </a:p>
          <a:p>
            <a:pPr indent="0" lvl="0" marL="0" rtl="0" algn="l">
              <a:lnSpc>
                <a:spcPct val="115000"/>
              </a:lnSpc>
              <a:spcBef>
                <a:spcPts val="0"/>
              </a:spcBef>
              <a:spcAft>
                <a:spcPts val="0"/>
              </a:spcAft>
              <a:buNone/>
            </a:pPr>
            <a:r>
              <a:rPr lang="en" sz="1500">
                <a:solidFill>
                  <a:srgbClr val="FFFFFF"/>
                </a:solidFill>
              </a:rPr>
              <a:t>Rides will be provided</a:t>
            </a:r>
            <a:endParaRPr sz="1500">
              <a:solidFill>
                <a:srgbClr val="FFFFFF"/>
              </a:solidFill>
            </a:endParaRPr>
          </a:p>
          <a:p>
            <a:pPr indent="0" lvl="0" marL="457200" rtl="0" algn="l">
              <a:lnSpc>
                <a:spcPct val="115000"/>
              </a:lnSpc>
              <a:spcBef>
                <a:spcPts val="0"/>
              </a:spcBef>
              <a:spcAft>
                <a:spcPts val="0"/>
              </a:spcAft>
              <a:buNone/>
            </a:pPr>
            <a:r>
              <a:t/>
            </a:r>
            <a:endParaRPr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p>
        </p:txBody>
      </p:sp>
      <p:pic>
        <p:nvPicPr>
          <p:cNvPr id="156" name="Google Shape;156;p24"/>
          <p:cNvPicPr preferRelativeResize="0"/>
          <p:nvPr/>
        </p:nvPicPr>
        <p:blipFill>
          <a:blip r:embed="rId5">
            <a:alphaModFix/>
          </a:blip>
          <a:stretch>
            <a:fillRect/>
          </a:stretch>
        </p:blipFill>
        <p:spPr>
          <a:xfrm>
            <a:off x="445013" y="3297362"/>
            <a:ext cx="4651264" cy="776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0" name="Shape 160"/>
        <p:cNvGrpSpPr/>
        <p:nvPr/>
      </p:nvGrpSpPr>
      <p:grpSpPr>
        <a:xfrm>
          <a:off x="0" y="0"/>
          <a:ext cx="0" cy="0"/>
          <a:chOff x="0" y="0"/>
          <a:chExt cx="0" cy="0"/>
        </a:xfrm>
      </p:grpSpPr>
      <p:pic>
        <p:nvPicPr>
          <p:cNvPr id="161" name="Google Shape;161;p25"/>
          <p:cNvPicPr preferRelativeResize="0"/>
          <p:nvPr/>
        </p:nvPicPr>
        <p:blipFill>
          <a:blip r:embed="rId3">
            <a:alphaModFix/>
          </a:blip>
          <a:stretch>
            <a:fillRect/>
          </a:stretch>
        </p:blipFill>
        <p:spPr>
          <a:xfrm>
            <a:off x="0" y="0"/>
            <a:ext cx="9144003" cy="5143499"/>
          </a:xfrm>
          <a:prstGeom prst="rect">
            <a:avLst/>
          </a:prstGeom>
          <a:noFill/>
          <a:ln>
            <a:noFill/>
          </a:ln>
        </p:spPr>
      </p:pic>
      <p:sp>
        <p:nvSpPr>
          <p:cNvPr id="162" name="Google Shape;162;p25"/>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5"/>
          <p:cNvSpPr txBox="1"/>
          <p:nvPr/>
        </p:nvSpPr>
        <p:spPr>
          <a:xfrm>
            <a:off x="2362275" y="437400"/>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Proxima Nova"/>
                <a:ea typeface="Proxima Nova"/>
                <a:cs typeface="Proxima Nova"/>
                <a:sym typeface="Proxima Nova"/>
              </a:rPr>
              <a:t>Preceptorship</a:t>
            </a:r>
            <a:endParaRPr sz="36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lang="en" sz="3600">
                <a:solidFill>
                  <a:schemeClr val="lt1"/>
                </a:solidFill>
                <a:latin typeface="Proxima Nova"/>
                <a:ea typeface="Proxima Nova"/>
                <a:cs typeface="Proxima Nova"/>
                <a:sym typeface="Proxima Nova"/>
              </a:rPr>
              <a:t>Program</a:t>
            </a:r>
            <a:endParaRPr sz="3600">
              <a:solidFill>
                <a:schemeClr val="lt1"/>
              </a:solidFill>
              <a:latin typeface="Proxima Nova"/>
              <a:ea typeface="Proxima Nova"/>
              <a:cs typeface="Proxima Nova"/>
              <a:sym typeface="Proxima Nova"/>
            </a:endParaRPr>
          </a:p>
        </p:txBody>
      </p:sp>
      <p:sp>
        <p:nvSpPr>
          <p:cNvPr id="164" name="Google Shape;164;p25"/>
          <p:cNvSpPr txBox="1"/>
          <p:nvPr/>
        </p:nvSpPr>
        <p:spPr>
          <a:xfrm>
            <a:off x="2375100" y="1911149"/>
            <a:ext cx="4393800" cy="132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lt2"/>
                </a:solidFill>
              </a:rPr>
              <a:t>Current participants expect an email from me this week. </a:t>
            </a:r>
            <a:endParaRPr b="1" sz="2400">
              <a:solidFill>
                <a:schemeClr val="lt2"/>
              </a:solidFill>
            </a:endParaRPr>
          </a:p>
          <a:p>
            <a:pPr indent="0" lvl="0" marL="457200" rtl="0" algn="l">
              <a:lnSpc>
                <a:spcPct val="115000"/>
              </a:lnSpc>
              <a:spcBef>
                <a:spcPts val="0"/>
              </a:spcBef>
              <a:spcAft>
                <a:spcPts val="0"/>
              </a:spcAft>
              <a:buNone/>
            </a:pPr>
            <a:r>
              <a:t/>
            </a:r>
            <a:endParaRPr b="1" sz="1800">
              <a:solidFill>
                <a:schemeClr val="lt2"/>
              </a:solidFill>
            </a:endParaRPr>
          </a:p>
        </p:txBody>
      </p:sp>
      <p:pic>
        <p:nvPicPr>
          <p:cNvPr id="165" name="Google Shape;165;p25"/>
          <p:cNvPicPr preferRelativeResize="0"/>
          <p:nvPr/>
        </p:nvPicPr>
        <p:blipFill>
          <a:blip r:embed="rId4">
            <a:alphaModFix/>
          </a:blip>
          <a:stretch>
            <a:fillRect/>
          </a:stretch>
        </p:blipFill>
        <p:spPr>
          <a:xfrm>
            <a:off x="58250" y="4135450"/>
            <a:ext cx="855474" cy="816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9" name="Shape 169"/>
        <p:cNvGrpSpPr/>
        <p:nvPr/>
      </p:nvGrpSpPr>
      <p:grpSpPr>
        <a:xfrm>
          <a:off x="0" y="0"/>
          <a:ext cx="0" cy="0"/>
          <a:chOff x="0" y="0"/>
          <a:chExt cx="0" cy="0"/>
        </a:xfrm>
      </p:grpSpPr>
      <p:pic>
        <p:nvPicPr>
          <p:cNvPr id="170" name="Google Shape;170;p26"/>
          <p:cNvPicPr preferRelativeResize="0"/>
          <p:nvPr/>
        </p:nvPicPr>
        <p:blipFill>
          <a:blip r:embed="rId4">
            <a:alphaModFix/>
          </a:blip>
          <a:stretch>
            <a:fillRect/>
          </a:stretch>
        </p:blipFill>
        <p:spPr>
          <a:xfrm>
            <a:off x="0" y="-23362"/>
            <a:ext cx="9143999" cy="5190229"/>
          </a:xfrm>
          <a:prstGeom prst="rect">
            <a:avLst/>
          </a:prstGeom>
          <a:noFill/>
          <a:ln>
            <a:noFill/>
          </a:ln>
        </p:spPr>
      </p:pic>
      <p:sp>
        <p:nvSpPr>
          <p:cNvPr id="171" name="Google Shape;171;p26"/>
          <p:cNvSpPr/>
          <p:nvPr/>
        </p:nvSpPr>
        <p:spPr>
          <a:xfrm>
            <a:off x="0" y="-23350"/>
            <a:ext cx="9144000" cy="5143500"/>
          </a:xfrm>
          <a:prstGeom prst="rect">
            <a:avLst/>
          </a:prstGeom>
          <a:solidFill>
            <a:srgbClr val="0145AC">
              <a:alpha val="6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6"/>
          <p:cNvSpPr txBox="1"/>
          <p:nvPr/>
        </p:nvSpPr>
        <p:spPr>
          <a:xfrm>
            <a:off x="4675638" y="2691705"/>
            <a:ext cx="3789900" cy="12387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15% discount - prep courses</a:t>
            </a:r>
            <a:endParaRPr sz="2400">
              <a:solidFill>
                <a:schemeClr val="lt1"/>
              </a:solidFill>
              <a:latin typeface="Proxima Nova"/>
              <a:ea typeface="Proxima Nova"/>
              <a:cs typeface="Proxima Nova"/>
              <a:sym typeface="Proxima Nova"/>
            </a:endParaRPr>
          </a:p>
          <a:p>
            <a:pPr indent="-381000" lvl="0" marL="457200" rtl="0" algn="l">
              <a:lnSpc>
                <a:spcPct val="115000"/>
              </a:lnSpc>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10% discount one on one tutoring</a:t>
            </a:r>
            <a:endParaRPr/>
          </a:p>
        </p:txBody>
      </p:sp>
      <p:pic>
        <p:nvPicPr>
          <p:cNvPr id="173" name="Google Shape;173;p26"/>
          <p:cNvPicPr preferRelativeResize="0"/>
          <p:nvPr/>
        </p:nvPicPr>
        <p:blipFill>
          <a:blip r:embed="rId5">
            <a:alphaModFix/>
          </a:blip>
          <a:stretch>
            <a:fillRect/>
          </a:stretch>
        </p:blipFill>
        <p:spPr>
          <a:xfrm>
            <a:off x="4812900" y="540250"/>
            <a:ext cx="3515375" cy="1876525"/>
          </a:xfrm>
          <a:prstGeom prst="rect">
            <a:avLst/>
          </a:prstGeom>
          <a:noFill/>
          <a:ln>
            <a:noFill/>
          </a:ln>
        </p:spPr>
      </p:pic>
      <p:sp>
        <p:nvSpPr>
          <p:cNvPr id="174" name="Google Shape;174;p26"/>
          <p:cNvSpPr txBox="1"/>
          <p:nvPr>
            <p:ph idx="4294967295" type="title"/>
          </p:nvPr>
        </p:nvSpPr>
        <p:spPr>
          <a:xfrm>
            <a:off x="303375" y="1037000"/>
            <a:ext cx="3549000" cy="255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rPr>
              <a:t>Entrance Exam Preparation</a:t>
            </a:r>
            <a:endParaRPr sz="5000">
              <a:solidFill>
                <a:srgbClr val="FFFFFF"/>
              </a:solidFill>
            </a:endParaRPr>
          </a:p>
        </p:txBody>
      </p:sp>
      <p:sp>
        <p:nvSpPr>
          <p:cNvPr id="175" name="Google Shape;175;p26"/>
          <p:cNvSpPr txBox="1"/>
          <p:nvPr/>
        </p:nvSpPr>
        <p:spPr>
          <a:xfrm>
            <a:off x="303375" y="3587600"/>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2"/>
                </a:solidFill>
              </a:rPr>
              <a:t>Our Partner</a:t>
            </a:r>
            <a:endParaRPr b="1" sz="2000">
              <a:solidFill>
                <a:schemeClr val="lt2"/>
              </a:solidFill>
            </a:endParaRPr>
          </a:p>
        </p:txBody>
      </p:sp>
      <p:pic>
        <p:nvPicPr>
          <p:cNvPr id="176" name="Google Shape;176;p26"/>
          <p:cNvPicPr preferRelativeResize="0"/>
          <p:nvPr/>
        </p:nvPicPr>
        <p:blipFill>
          <a:blip r:embed="rId6">
            <a:alphaModFix/>
          </a:blip>
          <a:stretch>
            <a:fillRect/>
          </a:stretch>
        </p:blipFill>
        <p:spPr>
          <a:xfrm>
            <a:off x="0" y="4326825"/>
            <a:ext cx="855474" cy="816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80" name="Shape 180"/>
        <p:cNvGrpSpPr/>
        <p:nvPr/>
      </p:nvGrpSpPr>
      <p:grpSpPr>
        <a:xfrm>
          <a:off x="0" y="0"/>
          <a:ext cx="0" cy="0"/>
          <a:chOff x="0" y="0"/>
          <a:chExt cx="0" cy="0"/>
        </a:xfrm>
      </p:grpSpPr>
      <p:sp>
        <p:nvSpPr>
          <p:cNvPr id="181" name="Google Shape;181;p27"/>
          <p:cNvSpPr txBox="1"/>
          <p:nvPr>
            <p:ph type="title"/>
          </p:nvPr>
        </p:nvSpPr>
        <p:spPr>
          <a:xfrm>
            <a:off x="311700" y="295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Javier Flores</a:t>
            </a:r>
            <a:endParaRPr sz="6000">
              <a:solidFill>
                <a:srgbClr val="FFFFFF"/>
              </a:solidFill>
            </a:endParaRPr>
          </a:p>
        </p:txBody>
      </p:sp>
      <p:sp>
        <p:nvSpPr>
          <p:cNvPr id="182" name="Google Shape;182;p27"/>
          <p:cNvSpPr txBox="1"/>
          <p:nvPr>
            <p:ph idx="1" type="body"/>
          </p:nvPr>
        </p:nvSpPr>
        <p:spPr>
          <a:xfrm>
            <a:off x="311700" y="179735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Psychology Major, Pre-PA</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I am shadowing a Pediatrician and Nurse Practitioner in my free time. </a:t>
            </a:r>
            <a:endParaRPr sz="2000">
              <a:solidFill>
                <a:srgbClr val="FFFFFF"/>
              </a:solidFill>
            </a:endParaRPr>
          </a:p>
        </p:txBody>
      </p:sp>
      <p:sp>
        <p:nvSpPr>
          <p:cNvPr id="183" name="Google Shape;183;p27"/>
          <p:cNvSpPr txBox="1"/>
          <p:nvPr/>
        </p:nvSpPr>
        <p:spPr>
          <a:xfrm>
            <a:off x="311700" y="1215050"/>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VP of Community Development</a:t>
            </a:r>
            <a:endParaRPr b="1">
              <a:solidFill>
                <a:schemeClr val="lt2"/>
              </a:solidFill>
            </a:endParaRPr>
          </a:p>
        </p:txBody>
      </p:sp>
      <p:pic>
        <p:nvPicPr>
          <p:cNvPr id="184" name="Google Shape;184;p27"/>
          <p:cNvPicPr preferRelativeResize="0"/>
          <p:nvPr/>
        </p:nvPicPr>
        <p:blipFill>
          <a:blip r:embed="rId3">
            <a:alphaModFix/>
          </a:blip>
          <a:stretch>
            <a:fillRect/>
          </a:stretch>
        </p:blipFill>
        <p:spPr>
          <a:xfrm>
            <a:off x="4900750" y="1595975"/>
            <a:ext cx="3880200" cy="2588093"/>
          </a:xfrm>
          <a:prstGeom prst="rect">
            <a:avLst/>
          </a:prstGeom>
          <a:noFill/>
          <a:ln cap="flat" cmpd="sng" w="38100">
            <a:solidFill>
              <a:srgbClr val="1155CC"/>
            </a:solidFill>
            <a:prstDash val="solid"/>
            <a:round/>
            <a:headEnd len="sm" w="sm" type="none"/>
            <a:tailEnd len="sm" w="sm" type="none"/>
          </a:ln>
          <a:effectLst>
            <a:outerShdw blurRad="57150" rotWithShape="0" algn="bl" dir="2520000" dist="247650">
              <a:schemeClr val="dk1">
                <a:alpha val="50000"/>
              </a:schemeClr>
            </a:outerShdw>
          </a:effectLst>
        </p:spPr>
      </p:pic>
      <p:pic>
        <p:nvPicPr>
          <p:cNvPr id="185" name="Google Shape;185;p27"/>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8"/>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2" name="Google Shape;192;p28"/>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500">
              <a:solidFill>
                <a:srgbClr val="FFFFFF"/>
              </a:solidFill>
              <a:latin typeface="Proxima Nova"/>
              <a:ea typeface="Proxima Nova"/>
              <a:cs typeface="Proxima Nova"/>
              <a:sym typeface="Proxima Nova"/>
            </a:endParaRPr>
          </a:p>
          <a:p>
            <a:pPr indent="0" lvl="0" marL="0" rtl="0" algn="ctr">
              <a:lnSpc>
                <a:spcPct val="130000"/>
              </a:lnSpc>
              <a:spcBef>
                <a:spcPts val="0"/>
              </a:spcBef>
              <a:spcAft>
                <a:spcPts val="0"/>
              </a:spcAft>
              <a:buNone/>
            </a:pPr>
            <a:r>
              <a:t/>
            </a:r>
            <a:endParaRPr sz="1500">
              <a:solidFill>
                <a:srgbClr val="63D297"/>
              </a:solidFill>
              <a:latin typeface="Proxima Nova"/>
              <a:ea typeface="Proxima Nova"/>
              <a:cs typeface="Proxima Nova"/>
              <a:sym typeface="Proxima Nova"/>
            </a:endParaRPr>
          </a:p>
          <a:p>
            <a:pPr indent="0" lvl="0" marL="0" rtl="0" algn="ctr">
              <a:spcBef>
                <a:spcPts val="0"/>
              </a:spcBef>
              <a:spcAft>
                <a:spcPts val="0"/>
              </a:spcAft>
              <a:buNone/>
            </a:pPr>
            <a:r>
              <a:t/>
            </a:r>
            <a:endParaRPr b="1" i="1" sz="2000">
              <a:solidFill>
                <a:srgbClr val="63D297"/>
              </a:solidFill>
              <a:latin typeface="Proxima Nova"/>
              <a:ea typeface="Proxima Nova"/>
              <a:cs typeface="Proxima Nova"/>
              <a:sym typeface="Proxima Nova"/>
            </a:endParaRPr>
          </a:p>
          <a:p>
            <a:pPr indent="0" lvl="0" marL="0" rtl="0" algn="ctr">
              <a:lnSpc>
                <a:spcPct val="130000"/>
              </a:lnSpc>
              <a:spcBef>
                <a:spcPts val="0"/>
              </a:spcBef>
              <a:spcAft>
                <a:spcPts val="0"/>
              </a:spcAft>
              <a:buClr>
                <a:srgbClr val="000000"/>
              </a:buClr>
              <a:buSzPts val="1100"/>
              <a:buFont typeface="Arial"/>
              <a:buNone/>
            </a:pPr>
            <a:r>
              <a:t/>
            </a:r>
            <a:endParaRPr sz="1500">
              <a:solidFill>
                <a:schemeClr val="lt2"/>
              </a:solidFill>
              <a:latin typeface="Proxima Nova"/>
              <a:ea typeface="Proxima Nova"/>
              <a:cs typeface="Proxima Nova"/>
              <a:sym typeface="Proxima Nova"/>
            </a:endParaRPr>
          </a:p>
        </p:txBody>
      </p:sp>
      <p:sp>
        <p:nvSpPr>
          <p:cNvPr id="193" name="Google Shape;193;p28"/>
          <p:cNvSpPr txBox="1"/>
          <p:nvPr/>
        </p:nvSpPr>
        <p:spPr>
          <a:xfrm>
            <a:off x="891300" y="681625"/>
            <a:ext cx="7361400" cy="77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3500">
                <a:solidFill>
                  <a:schemeClr val="lt1"/>
                </a:solidFill>
                <a:latin typeface="Proxima Nova"/>
                <a:ea typeface="Proxima Nova"/>
                <a:cs typeface="Proxima Nova"/>
                <a:sym typeface="Proxima Nova"/>
              </a:rPr>
              <a:t>Cesar E. Chavez Blood Drive </a:t>
            </a:r>
            <a:endParaRPr>
              <a:latin typeface="Proxima Nova"/>
              <a:ea typeface="Proxima Nova"/>
              <a:cs typeface="Proxima Nova"/>
              <a:sym typeface="Proxima Nova"/>
            </a:endParaRPr>
          </a:p>
        </p:txBody>
      </p:sp>
      <p:sp>
        <p:nvSpPr>
          <p:cNvPr id="194" name="Google Shape;194;p28"/>
          <p:cNvSpPr txBox="1"/>
          <p:nvPr/>
        </p:nvSpPr>
        <p:spPr>
          <a:xfrm>
            <a:off x="1043150" y="1457725"/>
            <a:ext cx="5008200" cy="250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latin typeface="Proxima Nova"/>
              <a:ea typeface="Proxima Nova"/>
              <a:cs typeface="Proxima Nova"/>
              <a:sym typeface="Proxima Nova"/>
            </a:endParaRPr>
          </a:p>
          <a:p>
            <a:pPr indent="-381000" lvl="0" marL="457200" rtl="0" algn="l">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Date: Monday, March 11th </a:t>
            </a:r>
            <a:endParaRPr sz="2400">
              <a:solidFill>
                <a:schemeClr val="lt1"/>
              </a:solidFill>
              <a:latin typeface="Proxima Nova"/>
              <a:ea typeface="Proxima Nova"/>
              <a:cs typeface="Proxima Nova"/>
              <a:sym typeface="Proxima Nova"/>
            </a:endParaRPr>
          </a:p>
          <a:p>
            <a:pPr indent="-381000" lvl="0" marL="457200" rtl="0" algn="l">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Time: TBD</a:t>
            </a:r>
            <a:endParaRPr sz="2400">
              <a:solidFill>
                <a:schemeClr val="lt1"/>
              </a:solidFill>
              <a:latin typeface="Proxima Nova"/>
              <a:ea typeface="Proxima Nova"/>
              <a:cs typeface="Proxima Nova"/>
              <a:sym typeface="Proxima Nova"/>
            </a:endParaRPr>
          </a:p>
          <a:p>
            <a:pPr indent="-381000" lvl="0" marL="457200" rtl="0" algn="l">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Location: TBD</a:t>
            </a:r>
            <a:endParaRPr sz="2400">
              <a:solidFill>
                <a:schemeClr val="lt1"/>
              </a:solidFill>
              <a:latin typeface="Proxima Nova"/>
              <a:ea typeface="Proxima Nova"/>
              <a:cs typeface="Proxima Nova"/>
              <a:sym typeface="Proxima Nova"/>
            </a:endParaRPr>
          </a:p>
          <a:p>
            <a:pPr indent="-381000" lvl="0" marL="457200" rtl="0" algn="l">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Why donate? </a:t>
            </a:r>
            <a:endParaRPr sz="2400">
              <a:solidFill>
                <a:schemeClr val="lt1"/>
              </a:solidFill>
              <a:latin typeface="Proxima Nova"/>
              <a:ea typeface="Proxima Nova"/>
              <a:cs typeface="Proxima Nova"/>
              <a:sym typeface="Proxima Nova"/>
            </a:endParaRPr>
          </a:p>
          <a:p>
            <a:pPr indent="-381000" lvl="1" marL="914400" rtl="0" algn="l">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You save lives!!</a:t>
            </a:r>
            <a:endParaRPr sz="2400">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sz="2400">
              <a:solidFill>
                <a:schemeClr val="lt1"/>
              </a:solidFill>
              <a:latin typeface="Proxima Nova"/>
              <a:ea typeface="Proxima Nova"/>
              <a:cs typeface="Proxima Nova"/>
              <a:sym typeface="Proxima Nova"/>
            </a:endParaRPr>
          </a:p>
          <a:p>
            <a:pPr indent="0" lvl="0" marL="0" rtl="0" algn="ctr">
              <a:spcBef>
                <a:spcPts val="0"/>
              </a:spcBef>
              <a:spcAft>
                <a:spcPts val="0"/>
              </a:spcAft>
              <a:buClr>
                <a:srgbClr val="000000"/>
              </a:buClr>
              <a:buSzPts val="1100"/>
              <a:buFont typeface="Arial"/>
              <a:buNone/>
            </a:pPr>
            <a:r>
              <a:t/>
            </a:r>
            <a:endParaRPr sz="2400">
              <a:solidFill>
                <a:schemeClr val="lt1"/>
              </a:solidFill>
              <a:latin typeface="Proxima Nova"/>
              <a:ea typeface="Proxima Nova"/>
              <a:cs typeface="Proxima Nova"/>
              <a:sym typeface="Proxima Nova"/>
            </a:endParaRPr>
          </a:p>
        </p:txBody>
      </p:sp>
      <p:pic>
        <p:nvPicPr>
          <p:cNvPr id="195" name="Google Shape;195;p28"/>
          <p:cNvPicPr preferRelativeResize="0"/>
          <p:nvPr/>
        </p:nvPicPr>
        <p:blipFill>
          <a:blip r:embed="rId4">
            <a:alphaModFix/>
          </a:blip>
          <a:stretch>
            <a:fillRect/>
          </a:stretch>
        </p:blipFill>
        <p:spPr>
          <a:xfrm>
            <a:off x="58250" y="4135450"/>
            <a:ext cx="855474" cy="816675"/>
          </a:xfrm>
          <a:prstGeom prst="rect">
            <a:avLst/>
          </a:prstGeom>
          <a:noFill/>
          <a:ln>
            <a:noFill/>
          </a:ln>
        </p:spPr>
      </p:pic>
      <p:pic>
        <p:nvPicPr>
          <p:cNvPr id="196" name="Google Shape;196;p28"/>
          <p:cNvPicPr preferRelativeResize="0"/>
          <p:nvPr/>
        </p:nvPicPr>
        <p:blipFill>
          <a:blip r:embed="rId5">
            <a:alphaModFix/>
          </a:blip>
          <a:stretch>
            <a:fillRect/>
          </a:stretch>
        </p:blipFill>
        <p:spPr>
          <a:xfrm>
            <a:off x="6524950" y="1384350"/>
            <a:ext cx="2108600" cy="2108600"/>
          </a:xfrm>
          <a:prstGeom prst="rect">
            <a:avLst/>
          </a:prstGeom>
          <a:noFill/>
          <a:ln>
            <a:noFill/>
          </a:ln>
        </p:spPr>
      </p:pic>
      <p:pic>
        <p:nvPicPr>
          <p:cNvPr id="197" name="Google Shape;197;p28"/>
          <p:cNvPicPr preferRelativeResize="0"/>
          <p:nvPr/>
        </p:nvPicPr>
        <p:blipFill>
          <a:blip r:embed="rId6">
            <a:alphaModFix/>
          </a:blip>
          <a:stretch>
            <a:fillRect/>
          </a:stretch>
        </p:blipFill>
        <p:spPr>
          <a:xfrm>
            <a:off x="4381813" y="2361413"/>
            <a:ext cx="2143125" cy="2143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1" name="Shape 201"/>
        <p:cNvGrpSpPr/>
        <p:nvPr/>
      </p:nvGrpSpPr>
      <p:grpSpPr>
        <a:xfrm>
          <a:off x="0" y="0"/>
          <a:ext cx="0" cy="0"/>
          <a:chOff x="0" y="0"/>
          <a:chExt cx="0" cy="0"/>
        </a:xfrm>
      </p:grpSpPr>
      <p:sp>
        <p:nvSpPr>
          <p:cNvPr id="202" name="Google Shape;202;p29"/>
          <p:cNvSpPr txBox="1"/>
          <p:nvPr>
            <p:ph type="title"/>
          </p:nvPr>
        </p:nvSpPr>
        <p:spPr>
          <a:xfrm>
            <a:off x="380125" y="359175"/>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Bianca Garcia</a:t>
            </a:r>
            <a:endParaRPr sz="6000">
              <a:solidFill>
                <a:srgbClr val="FFFFFF"/>
              </a:solidFill>
            </a:endParaRPr>
          </a:p>
        </p:txBody>
      </p:sp>
      <p:sp>
        <p:nvSpPr>
          <p:cNvPr id="203" name="Google Shape;203;p29"/>
          <p:cNvSpPr txBox="1"/>
          <p:nvPr>
            <p:ph idx="1" type="body"/>
          </p:nvPr>
        </p:nvSpPr>
        <p:spPr>
          <a:xfrm>
            <a:off x="421700" y="1703175"/>
            <a:ext cx="36615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Kinesiology </a:t>
            </a:r>
            <a:r>
              <a:rPr lang="en">
                <a:solidFill>
                  <a:srgbClr val="FFFFFF"/>
                </a:solidFill>
              </a:rPr>
              <a:t>Major</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3rd Year</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Houston, TX</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Fun Fact: I shadowed 3 </a:t>
            </a:r>
            <a:r>
              <a:rPr lang="en">
                <a:solidFill>
                  <a:srgbClr val="FFFFFF"/>
                </a:solidFill>
              </a:rPr>
              <a:t>specialities</a:t>
            </a:r>
            <a:r>
              <a:rPr lang="en">
                <a:solidFill>
                  <a:srgbClr val="FFFFFF"/>
                </a:solidFill>
              </a:rPr>
              <a:t> this break in Spain! Message me if you want to learn more!</a:t>
            </a:r>
            <a:endParaRPr>
              <a:solidFill>
                <a:srgbClr val="FFFFFF"/>
              </a:solidFill>
            </a:endParaRPr>
          </a:p>
        </p:txBody>
      </p:sp>
      <p:sp>
        <p:nvSpPr>
          <p:cNvPr id="204" name="Google Shape;204;p29"/>
          <p:cNvSpPr txBox="1"/>
          <p:nvPr/>
        </p:nvSpPr>
        <p:spPr>
          <a:xfrm>
            <a:off x="42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Secretary</a:t>
            </a:r>
            <a:endParaRPr b="1">
              <a:solidFill>
                <a:schemeClr val="lt2"/>
              </a:solidFill>
            </a:endParaRPr>
          </a:p>
        </p:txBody>
      </p:sp>
      <p:pic>
        <p:nvPicPr>
          <p:cNvPr id="205" name="Google Shape;205;p29"/>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06" name="Google Shape;206;p29"/>
          <p:cNvPicPr preferRelativeResize="0"/>
          <p:nvPr/>
        </p:nvPicPr>
        <p:blipFill>
          <a:blip r:embed="rId4">
            <a:alphaModFix/>
          </a:blip>
          <a:stretch>
            <a:fillRect/>
          </a:stretch>
        </p:blipFill>
        <p:spPr>
          <a:xfrm>
            <a:off x="4244950" y="1541225"/>
            <a:ext cx="3881325" cy="2588844"/>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0"/>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0"/>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30"/>
          <p:cNvPicPr preferRelativeResize="0"/>
          <p:nvPr/>
        </p:nvPicPr>
        <p:blipFill>
          <a:blip r:embed="rId3">
            <a:alphaModFix/>
          </a:blip>
          <a:stretch>
            <a:fillRect/>
          </a:stretch>
        </p:blipFill>
        <p:spPr>
          <a:xfrm>
            <a:off x="0" y="0"/>
            <a:ext cx="9143999" cy="5237012"/>
          </a:xfrm>
          <a:prstGeom prst="rect">
            <a:avLst/>
          </a:prstGeom>
          <a:noFill/>
          <a:ln>
            <a:noFill/>
          </a:ln>
        </p:spPr>
      </p:pic>
      <p:pic>
        <p:nvPicPr>
          <p:cNvPr id="214" name="Google Shape;214;p30"/>
          <p:cNvPicPr preferRelativeResize="0"/>
          <p:nvPr/>
        </p:nvPicPr>
        <p:blipFill>
          <a:blip r:embed="rId4">
            <a:alphaModFix/>
          </a:blip>
          <a:stretch>
            <a:fillRect/>
          </a:stretch>
        </p:blipFill>
        <p:spPr>
          <a:xfrm>
            <a:off x="0" y="4420375"/>
            <a:ext cx="855474" cy="816675"/>
          </a:xfrm>
          <a:prstGeom prst="rect">
            <a:avLst/>
          </a:prstGeom>
          <a:noFill/>
          <a:ln>
            <a:noFill/>
          </a:ln>
        </p:spPr>
      </p:pic>
      <p:sp>
        <p:nvSpPr>
          <p:cNvPr id="215" name="Google Shape;215;p30"/>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0"/>
          <p:cNvSpPr txBox="1"/>
          <p:nvPr/>
        </p:nvSpPr>
        <p:spPr>
          <a:xfrm>
            <a:off x="1566000" y="847450"/>
            <a:ext cx="6230700" cy="253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Proxima Nova"/>
                <a:ea typeface="Proxima Nova"/>
                <a:cs typeface="Proxima Nova"/>
                <a:sym typeface="Proxima Nova"/>
              </a:rPr>
              <a:t>ACTIVE MEMBER POINTS</a:t>
            </a:r>
            <a:endParaRPr sz="33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600">
              <a:solidFill>
                <a:srgbClr val="FFFFFF"/>
              </a:solidFill>
              <a:latin typeface="Lato"/>
              <a:ea typeface="Lato"/>
              <a:cs typeface="Lato"/>
              <a:sym typeface="Lato"/>
            </a:endParaRPr>
          </a:p>
          <a:p>
            <a:pPr indent="0" lvl="0" marL="0" rtl="0" algn="l">
              <a:spcBef>
                <a:spcPts val="0"/>
              </a:spcBef>
              <a:spcAft>
                <a:spcPts val="0"/>
              </a:spcAft>
              <a:buNone/>
            </a:pPr>
            <a:r>
              <a:t/>
            </a:r>
            <a:endParaRPr b="1" sz="600">
              <a:solidFill>
                <a:srgbClr val="FFFFFF"/>
              </a:solidFill>
              <a:latin typeface="Lato"/>
              <a:ea typeface="Lato"/>
              <a:cs typeface="Lato"/>
              <a:sym typeface="Lato"/>
            </a:endParaRPr>
          </a:p>
          <a:p>
            <a:pPr indent="0" lvl="0" marL="0" rtl="0" algn="ctr">
              <a:spcBef>
                <a:spcPts val="0"/>
              </a:spcBef>
              <a:spcAft>
                <a:spcPts val="0"/>
              </a:spcAft>
              <a:buNone/>
            </a:pPr>
            <a:r>
              <a:rPr b="1" i="1" lang="en" sz="2000">
                <a:solidFill>
                  <a:schemeClr val="lt2"/>
                </a:solidFill>
              </a:rPr>
              <a:t>FIVE </a:t>
            </a:r>
            <a:r>
              <a:rPr lang="en" sz="2000">
                <a:solidFill>
                  <a:srgbClr val="FFFFFF"/>
                </a:solidFill>
              </a:rPr>
              <a:t>Volunteer</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Social</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Professional</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Fundraising</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General Body Meetings</a:t>
            </a:r>
            <a:endParaRPr sz="2000">
              <a:solidFill>
                <a:srgbClr val="FFFFFF"/>
              </a:solidFill>
            </a:endParaRPr>
          </a:p>
        </p:txBody>
      </p:sp>
      <p:sp>
        <p:nvSpPr>
          <p:cNvPr id="217" name="Google Shape;217;p30"/>
          <p:cNvSpPr txBox="1"/>
          <p:nvPr/>
        </p:nvSpPr>
        <p:spPr>
          <a:xfrm>
            <a:off x="2497200" y="3419850"/>
            <a:ext cx="4368300" cy="1225200"/>
          </a:xfrm>
          <a:prstGeom prst="rect">
            <a:avLst/>
          </a:prstGeom>
          <a:noFill/>
          <a:ln>
            <a:noFill/>
          </a:ln>
        </p:spPr>
        <p:txBody>
          <a:bodyPr anchorCtr="0" anchor="t" bIns="91425" lIns="91425" spcFirstLastPara="1" rIns="91425" wrap="square" tIns="91425">
            <a:noAutofit/>
          </a:bodyPr>
          <a:lstStyle/>
          <a:p>
            <a:pPr indent="0" lvl="0" marL="0" rtl="0" algn="ctr">
              <a:lnSpc>
                <a:spcPct val="140000"/>
              </a:lnSpc>
              <a:spcBef>
                <a:spcPts val="0"/>
              </a:spcBef>
              <a:spcAft>
                <a:spcPts val="0"/>
              </a:spcAft>
              <a:buNone/>
            </a:pPr>
            <a:r>
              <a:rPr lang="en" sz="1300">
                <a:solidFill>
                  <a:srgbClr val="F3F3F3"/>
                </a:solidFill>
              </a:rPr>
              <a:t>The point sheet is up to date: https://tinyurl.com/yc85l9aq</a:t>
            </a:r>
            <a:endParaRPr sz="1300">
              <a:solidFill>
                <a:srgbClr val="F3F3F3"/>
              </a:solidFill>
            </a:endParaRPr>
          </a:p>
          <a:p>
            <a:pPr indent="0" lvl="0" marL="0" rtl="0" algn="ctr">
              <a:lnSpc>
                <a:spcPct val="140000"/>
              </a:lnSpc>
              <a:spcBef>
                <a:spcPts val="0"/>
              </a:spcBef>
              <a:spcAft>
                <a:spcPts val="0"/>
              </a:spcAft>
              <a:buNone/>
            </a:pPr>
            <a:r>
              <a:rPr lang="en" sz="1300">
                <a:solidFill>
                  <a:srgbClr val="F3F3F3"/>
                </a:solidFill>
              </a:rPr>
              <a:t>Let me know if you have any questions!!</a:t>
            </a:r>
            <a:endParaRPr sz="1300">
              <a:solidFill>
                <a:srgbClr val="F3F3F3"/>
              </a:solidFill>
            </a:endParaRPr>
          </a:p>
          <a:p>
            <a:pPr indent="0" lvl="0" marL="0" rtl="0" algn="ctr">
              <a:lnSpc>
                <a:spcPct val="140000"/>
              </a:lnSpc>
              <a:spcBef>
                <a:spcPts val="0"/>
              </a:spcBef>
              <a:spcAft>
                <a:spcPts val="0"/>
              </a:spcAft>
              <a:buNone/>
            </a:pPr>
            <a:r>
              <a:rPr lang="en" sz="1300">
                <a:solidFill>
                  <a:srgbClr val="F3F3F3"/>
                </a:solidFill>
              </a:rPr>
              <a:t>biancagarcia207@utexas.edu</a:t>
            </a:r>
            <a:endParaRPr sz="1300">
              <a:solidFill>
                <a:srgbClr val="F3F3F3"/>
              </a:solidFill>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1" name="Shape 221"/>
        <p:cNvGrpSpPr/>
        <p:nvPr/>
      </p:nvGrpSpPr>
      <p:grpSpPr>
        <a:xfrm>
          <a:off x="0" y="0"/>
          <a:ext cx="0" cy="0"/>
          <a:chOff x="0" y="0"/>
          <a:chExt cx="0" cy="0"/>
        </a:xfrm>
      </p:grpSpPr>
      <p:pic>
        <p:nvPicPr>
          <p:cNvPr id="222" name="Google Shape;222;p31"/>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223" name="Google Shape;223;p31"/>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31"/>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25" name="Google Shape;225;p31"/>
          <p:cNvSpPr txBox="1"/>
          <p:nvPr>
            <p:ph type="title"/>
          </p:nvPr>
        </p:nvSpPr>
        <p:spPr>
          <a:xfrm>
            <a:off x="577500" y="1148650"/>
            <a:ext cx="3994500" cy="70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chemeClr val="lt1"/>
                </a:solidFill>
              </a:rPr>
              <a:t>Join the GroupMe!</a:t>
            </a:r>
            <a:endParaRPr sz="3500">
              <a:solidFill>
                <a:schemeClr val="lt1"/>
              </a:solidFill>
            </a:endParaRPr>
          </a:p>
        </p:txBody>
      </p:sp>
      <p:pic>
        <p:nvPicPr>
          <p:cNvPr id="226" name="Google Shape;226;p31"/>
          <p:cNvPicPr preferRelativeResize="0"/>
          <p:nvPr/>
        </p:nvPicPr>
        <p:blipFill>
          <a:blip r:embed="rId5">
            <a:alphaModFix/>
          </a:blip>
          <a:stretch>
            <a:fillRect/>
          </a:stretch>
        </p:blipFill>
        <p:spPr>
          <a:xfrm>
            <a:off x="1670675" y="2058000"/>
            <a:ext cx="1679775" cy="1679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pic>
        <p:nvPicPr>
          <p:cNvPr id="68" name="Google Shape;68;p14"/>
          <p:cNvPicPr preferRelativeResize="0"/>
          <p:nvPr/>
        </p:nvPicPr>
        <p:blipFill>
          <a:blip r:embed="rId3">
            <a:alphaModFix/>
          </a:blip>
          <a:stretch>
            <a:fillRect/>
          </a:stretch>
        </p:blipFill>
        <p:spPr>
          <a:xfrm>
            <a:off x="0" y="0"/>
            <a:ext cx="9144000" cy="5237001"/>
          </a:xfrm>
          <a:prstGeom prst="rect">
            <a:avLst/>
          </a:prstGeom>
          <a:noFill/>
          <a:ln>
            <a:noFill/>
          </a:ln>
        </p:spPr>
      </p:pic>
      <p:sp>
        <p:nvSpPr>
          <p:cNvPr id="69" name="Google Shape;69;p14"/>
          <p:cNvSpPr/>
          <p:nvPr/>
        </p:nvSpPr>
        <p:spPr>
          <a:xfrm>
            <a:off x="-150" y="1157100"/>
            <a:ext cx="9144000" cy="28293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txBox="1"/>
          <p:nvPr/>
        </p:nvSpPr>
        <p:spPr>
          <a:xfrm>
            <a:off x="1099725" y="1298071"/>
            <a:ext cx="6729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Proxima Nova"/>
                <a:ea typeface="Proxima Nova"/>
                <a:cs typeface="Proxima Nova"/>
                <a:sym typeface="Proxima Nova"/>
              </a:rPr>
              <a:t>Our History</a:t>
            </a:r>
            <a:endParaRPr b="1" sz="3600">
              <a:solidFill>
                <a:srgbClr val="FFFFFF"/>
              </a:solidFill>
            </a:endParaRPr>
          </a:p>
          <a:p>
            <a:pPr indent="0" lvl="0" marL="0" rtl="0" algn="ctr">
              <a:lnSpc>
                <a:spcPct val="130000"/>
              </a:lnSpc>
              <a:spcBef>
                <a:spcPts val="0"/>
              </a:spcBef>
              <a:spcAft>
                <a:spcPts val="0"/>
              </a:spcAft>
              <a:buNone/>
            </a:pPr>
            <a:r>
              <a:rPr b="1" lang="en" sz="2000">
                <a:solidFill>
                  <a:schemeClr val="lt2"/>
                </a:solidFill>
              </a:rPr>
              <a:t>Founded in 1972</a:t>
            </a:r>
            <a:endParaRPr b="1" i="1" sz="2000">
              <a:solidFill>
                <a:schemeClr val="lt2"/>
              </a:solidFill>
            </a:endParaRPr>
          </a:p>
        </p:txBody>
      </p:sp>
      <p:sp>
        <p:nvSpPr>
          <p:cNvPr id="71" name="Google Shape;71;p14"/>
          <p:cNvSpPr txBox="1"/>
          <p:nvPr/>
        </p:nvSpPr>
        <p:spPr>
          <a:xfrm>
            <a:off x="512175" y="2242297"/>
            <a:ext cx="7904400" cy="10524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rPr lang="en" sz="1700">
                <a:solidFill>
                  <a:schemeClr val="lt1"/>
                </a:solidFill>
                <a:latin typeface="Proxima Nova"/>
                <a:ea typeface="Proxima Nova"/>
                <a:cs typeface="Proxima Nova"/>
                <a:sym typeface="Proxima Nova"/>
              </a:rPr>
              <a:t>The Hispanic Health Professions Organization was established at The University of Texas at Austin as the National Chicano Health Organization. Their mission was to provide cultural fellowship for health, pre-med, and pre-dental students. Years later, they changed their name to Mexican American Health Organization</a:t>
            </a:r>
            <a:endParaRPr sz="1700">
              <a:solidFill>
                <a:schemeClr val="lt1"/>
              </a:solidFill>
              <a:latin typeface="Proxima Nova"/>
              <a:ea typeface="Proxima Nova"/>
              <a:cs typeface="Proxima Nova"/>
              <a:sym typeface="Proxima Nova"/>
            </a:endParaRPr>
          </a:p>
        </p:txBody>
      </p:sp>
      <p:pic>
        <p:nvPicPr>
          <p:cNvPr id="72" name="Google Shape;72;p14"/>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32"/>
          <p:cNvPicPr preferRelativeResize="0"/>
          <p:nvPr/>
        </p:nvPicPr>
        <p:blipFill>
          <a:blip r:embed="rId3">
            <a:alphaModFix/>
          </a:blip>
          <a:stretch>
            <a:fillRect/>
          </a:stretch>
        </p:blipFill>
        <p:spPr>
          <a:xfrm>
            <a:off x="0" y="0"/>
            <a:ext cx="9144000" cy="5237001"/>
          </a:xfrm>
          <a:prstGeom prst="rect">
            <a:avLst/>
          </a:prstGeom>
          <a:noFill/>
          <a:ln>
            <a:noFill/>
          </a:ln>
        </p:spPr>
      </p:pic>
      <p:sp>
        <p:nvSpPr>
          <p:cNvPr id="232" name="Google Shape;232;p32"/>
          <p:cNvSpPr/>
          <p:nvPr/>
        </p:nvSpPr>
        <p:spPr>
          <a:xfrm>
            <a:off x="-150" y="1157100"/>
            <a:ext cx="9144000" cy="28293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txBox="1"/>
          <p:nvPr/>
        </p:nvSpPr>
        <p:spPr>
          <a:xfrm>
            <a:off x="1099725" y="1068371"/>
            <a:ext cx="6729300" cy="11361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t/>
            </a:r>
            <a:endParaRPr b="1" i="1" sz="2000">
              <a:solidFill>
                <a:schemeClr val="lt2"/>
              </a:solidFill>
            </a:endParaRPr>
          </a:p>
        </p:txBody>
      </p:sp>
      <p:sp>
        <p:nvSpPr>
          <p:cNvPr id="234" name="Google Shape;234;p32"/>
          <p:cNvSpPr txBox="1"/>
          <p:nvPr/>
        </p:nvSpPr>
        <p:spPr>
          <a:xfrm>
            <a:off x="512175" y="1519347"/>
            <a:ext cx="7904400" cy="10524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rPr lang="en" sz="1800">
                <a:solidFill>
                  <a:schemeClr val="lt1"/>
                </a:solidFill>
                <a:latin typeface="Proxima Nova"/>
                <a:ea typeface="Proxima Nova"/>
                <a:cs typeface="Proxima Nova"/>
                <a:sym typeface="Proxima Nova"/>
              </a:rPr>
              <a:t>For </a:t>
            </a:r>
            <a:r>
              <a:rPr b="1" lang="en" sz="1800" u="sng">
                <a:solidFill>
                  <a:schemeClr val="lt1"/>
                </a:solidFill>
                <a:latin typeface="Proxima Nova"/>
                <a:ea typeface="Proxima Nova"/>
                <a:cs typeface="Proxima Nova"/>
                <a:sym typeface="Proxima Nova"/>
              </a:rPr>
              <a:t>ALL</a:t>
            </a:r>
            <a:r>
              <a:rPr lang="en" sz="1800">
                <a:solidFill>
                  <a:schemeClr val="lt1"/>
                </a:solidFill>
                <a:latin typeface="Proxima Nova"/>
                <a:ea typeface="Proxima Nova"/>
                <a:cs typeface="Proxima Nova"/>
                <a:sym typeface="Proxima Nova"/>
              </a:rPr>
              <a:t> events involving head counts and ride confirmations, cancellation notice needs to be given 48 hours in advance with valid reasoning to officer hosting event. </a:t>
            </a:r>
            <a:endParaRPr sz="18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rPr lang="en" sz="1800">
                <a:solidFill>
                  <a:schemeClr val="lt1"/>
                </a:solidFill>
                <a:latin typeface="Proxima Nova"/>
                <a:ea typeface="Proxima Nova"/>
                <a:cs typeface="Proxima Nova"/>
                <a:sym typeface="Proxima Nova"/>
              </a:rPr>
              <a:t>** If no notification is received &amp; you are not present at the event, points that would have been earned will be deducted from that respective category of points (volunteering, fundraising, etc.)**</a:t>
            </a:r>
            <a:endParaRPr sz="18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t/>
            </a:r>
            <a:endParaRPr sz="1800">
              <a:solidFill>
                <a:schemeClr val="lt1"/>
              </a:solidFill>
              <a:latin typeface="Proxima Nova"/>
              <a:ea typeface="Proxima Nova"/>
              <a:cs typeface="Proxima Nova"/>
              <a:sym typeface="Proxima Nova"/>
            </a:endParaRPr>
          </a:p>
        </p:txBody>
      </p:sp>
      <p:pic>
        <p:nvPicPr>
          <p:cNvPr id="235" name="Google Shape;235;p32"/>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39" name="Shape 239"/>
        <p:cNvGrpSpPr/>
        <p:nvPr/>
      </p:nvGrpSpPr>
      <p:grpSpPr>
        <a:xfrm>
          <a:off x="0" y="0"/>
          <a:ext cx="0" cy="0"/>
          <a:chOff x="0" y="0"/>
          <a:chExt cx="0" cy="0"/>
        </a:xfrm>
      </p:grpSpPr>
      <p:sp>
        <p:nvSpPr>
          <p:cNvPr id="240" name="Google Shape;24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Suzett Fernandez</a:t>
            </a:r>
            <a:endParaRPr sz="6000">
              <a:solidFill>
                <a:srgbClr val="FFFFFF"/>
              </a:solidFill>
            </a:endParaRPr>
          </a:p>
        </p:txBody>
      </p:sp>
      <p:sp>
        <p:nvSpPr>
          <p:cNvPr id="241" name="Google Shape;241;p33"/>
          <p:cNvSpPr txBox="1"/>
          <p:nvPr>
            <p:ph idx="1" type="body"/>
          </p:nvPr>
        </p:nvSpPr>
        <p:spPr>
          <a:xfrm>
            <a:off x="35715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Human Development and Family Sciences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t/>
            </a:r>
            <a:endParaRPr sz="2000">
              <a:solidFill>
                <a:srgbClr val="FFFFFF"/>
              </a:solidFill>
            </a:endParaRPr>
          </a:p>
        </p:txBody>
      </p:sp>
      <p:sp>
        <p:nvSpPr>
          <p:cNvPr id="242" name="Google Shape;242;p33"/>
          <p:cNvSpPr txBox="1"/>
          <p:nvPr/>
        </p:nvSpPr>
        <p:spPr>
          <a:xfrm>
            <a:off x="357150" y="133152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Financial Director</a:t>
            </a:r>
            <a:endParaRPr b="1">
              <a:solidFill>
                <a:schemeClr val="lt2"/>
              </a:solidFill>
            </a:endParaRPr>
          </a:p>
        </p:txBody>
      </p:sp>
      <p:pic>
        <p:nvPicPr>
          <p:cNvPr id="243" name="Google Shape;243;p33"/>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44" name="Google Shape;244;p33"/>
          <p:cNvPicPr preferRelativeResize="0"/>
          <p:nvPr/>
        </p:nvPicPr>
        <p:blipFill>
          <a:blip r:embed="rId4">
            <a:alphaModFix/>
          </a:blip>
          <a:stretch>
            <a:fillRect/>
          </a:stretch>
        </p:blipFill>
        <p:spPr>
          <a:xfrm>
            <a:off x="4760825" y="17295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8" name="Shape 248"/>
        <p:cNvGrpSpPr/>
        <p:nvPr/>
      </p:nvGrpSpPr>
      <p:grpSpPr>
        <a:xfrm>
          <a:off x="0" y="0"/>
          <a:ext cx="0" cy="0"/>
          <a:chOff x="0" y="0"/>
          <a:chExt cx="0" cy="0"/>
        </a:xfrm>
      </p:grpSpPr>
      <p:pic>
        <p:nvPicPr>
          <p:cNvPr id="249" name="Google Shape;249;p34"/>
          <p:cNvPicPr preferRelativeResize="0"/>
          <p:nvPr/>
        </p:nvPicPr>
        <p:blipFill>
          <a:blip r:embed="rId3">
            <a:alphaModFix/>
          </a:blip>
          <a:stretch>
            <a:fillRect/>
          </a:stretch>
        </p:blipFill>
        <p:spPr>
          <a:xfrm>
            <a:off x="0" y="0"/>
            <a:ext cx="9144003" cy="5143499"/>
          </a:xfrm>
          <a:prstGeom prst="rect">
            <a:avLst/>
          </a:prstGeom>
          <a:noFill/>
          <a:ln>
            <a:noFill/>
          </a:ln>
        </p:spPr>
      </p:pic>
      <p:sp>
        <p:nvSpPr>
          <p:cNvPr id="250" name="Google Shape;250;p34"/>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4"/>
          <p:cNvSpPr txBox="1"/>
          <p:nvPr/>
        </p:nvSpPr>
        <p:spPr>
          <a:xfrm>
            <a:off x="2431800" y="5206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Lato"/>
                <a:ea typeface="Lato"/>
                <a:cs typeface="Lato"/>
                <a:sym typeface="Lato"/>
              </a:rPr>
              <a:t>DUES</a:t>
            </a:r>
            <a:endParaRPr b="1" sz="2400">
              <a:solidFill>
                <a:schemeClr val="lt1"/>
              </a:solidFill>
              <a:latin typeface="Lato"/>
              <a:ea typeface="Lato"/>
              <a:cs typeface="Lato"/>
              <a:sym typeface="Lato"/>
            </a:endParaRPr>
          </a:p>
        </p:txBody>
      </p:sp>
      <p:sp>
        <p:nvSpPr>
          <p:cNvPr id="252" name="Google Shape;252;p34"/>
          <p:cNvSpPr txBox="1"/>
          <p:nvPr/>
        </p:nvSpPr>
        <p:spPr>
          <a:xfrm>
            <a:off x="2897700" y="1218950"/>
            <a:ext cx="3348600" cy="19734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b="1" lang="en" sz="1200">
                <a:solidFill>
                  <a:schemeClr val="lt1"/>
                </a:solidFill>
              </a:rPr>
              <a:t>$ 30 </a:t>
            </a:r>
            <a:r>
              <a:rPr b="1" lang="en" sz="1200">
                <a:solidFill>
                  <a:schemeClr val="lt1"/>
                </a:solidFill>
              </a:rPr>
              <a:t>Returning Members</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$35 New Members</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Includes a Tshirt!</a:t>
            </a:r>
            <a:endParaRPr b="1" sz="1200">
              <a:solidFill>
                <a:schemeClr val="lt1"/>
              </a:solidFill>
            </a:endParaRPr>
          </a:p>
          <a:p>
            <a:pPr indent="0" lvl="0" marL="0" rtl="0" algn="ctr">
              <a:lnSpc>
                <a:spcPct val="130000"/>
              </a:lnSpc>
              <a:spcBef>
                <a:spcPts val="0"/>
              </a:spcBef>
              <a:spcAft>
                <a:spcPts val="0"/>
              </a:spcAft>
              <a:buNone/>
            </a:pPr>
            <a:r>
              <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Venmo: @Texas-HHPO</a:t>
            </a:r>
            <a:endParaRPr sz="1200">
              <a:solidFill>
                <a:schemeClr val="lt1"/>
              </a:solidFill>
            </a:endParaRPr>
          </a:p>
          <a:p>
            <a:pPr indent="0" lvl="0" marL="0" rtl="0" algn="ctr">
              <a:lnSpc>
                <a:spcPct val="130000"/>
              </a:lnSpc>
              <a:spcBef>
                <a:spcPts val="0"/>
              </a:spcBef>
              <a:spcAft>
                <a:spcPts val="0"/>
              </a:spcAft>
              <a:buNone/>
            </a:pPr>
            <a:r>
              <a:rPr b="1" lang="en" sz="1200">
                <a:solidFill>
                  <a:schemeClr val="lt1"/>
                </a:solidFill>
              </a:rPr>
              <a:t>(Please state New/Returner)</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Paypal: texashhpo@gmail.com ($2 fee)</a:t>
            </a:r>
            <a:endParaRPr sz="1200">
              <a:solidFill>
                <a:schemeClr val="lt1"/>
              </a:solidFill>
            </a:endParaRPr>
          </a:p>
          <a:p>
            <a:pPr indent="0" lvl="0" marL="0" rtl="0" algn="ctr">
              <a:lnSpc>
                <a:spcPct val="130000"/>
              </a:lnSpc>
              <a:spcBef>
                <a:spcPts val="0"/>
              </a:spcBef>
              <a:spcAft>
                <a:spcPts val="0"/>
              </a:spcAft>
              <a:buNone/>
            </a:pPr>
            <a:r>
              <a:rPr lang="en" sz="1200">
                <a:solidFill>
                  <a:schemeClr val="lt1"/>
                </a:solidFill>
              </a:rPr>
              <a:t>Cash or Card</a:t>
            </a:r>
            <a:endParaRPr sz="1200">
              <a:solidFill>
                <a:schemeClr val="lt1"/>
              </a:solidFill>
            </a:endParaRPr>
          </a:p>
          <a:p>
            <a:pPr indent="0" lvl="0" marL="0" rtl="0" algn="ctr">
              <a:lnSpc>
                <a:spcPct val="130000"/>
              </a:lnSpc>
              <a:spcBef>
                <a:spcPts val="0"/>
              </a:spcBef>
              <a:spcAft>
                <a:spcPts val="0"/>
              </a:spcAft>
              <a:buNone/>
            </a:pPr>
            <a:r>
              <a:rPr b="1" lang="en" sz="1200">
                <a:solidFill>
                  <a:schemeClr val="lt1"/>
                </a:solidFill>
              </a:rPr>
              <a:t>**Email: sfdzz97@gmail.com</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 include your name, EID, phone number</a:t>
            </a:r>
            <a:endParaRPr b="1" sz="1200">
              <a:solidFill>
                <a:schemeClr val="lt1"/>
              </a:solidFill>
            </a:endParaRPr>
          </a:p>
          <a:p>
            <a:pPr indent="0" lvl="0" marL="0" rtl="0" algn="ctr">
              <a:lnSpc>
                <a:spcPct val="130000"/>
              </a:lnSpc>
              <a:spcBef>
                <a:spcPts val="0"/>
              </a:spcBef>
              <a:spcAft>
                <a:spcPts val="0"/>
              </a:spcAft>
              <a:buNone/>
            </a:pPr>
            <a:r>
              <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 Increases by $10 after 3rd GBM**</a:t>
            </a:r>
            <a:endParaRPr sz="12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pic>
        <p:nvPicPr>
          <p:cNvPr id="257" name="Google Shape;257;p35"/>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258" name="Google Shape;258;p35"/>
          <p:cNvSpPr/>
          <p:nvPr/>
        </p:nvSpPr>
        <p:spPr>
          <a:xfrm>
            <a:off x="0" y="13950"/>
            <a:ext cx="9144000" cy="51156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35"/>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60" name="Google Shape;260;p35"/>
          <p:cNvSpPr txBox="1"/>
          <p:nvPr/>
        </p:nvSpPr>
        <p:spPr>
          <a:xfrm>
            <a:off x="747525" y="200875"/>
            <a:ext cx="6946200" cy="36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lt1"/>
                </a:solidFill>
                <a:latin typeface="Proxima Nova"/>
                <a:ea typeface="Proxima Nova"/>
                <a:cs typeface="Proxima Nova"/>
                <a:sym typeface="Proxima Nova"/>
              </a:rPr>
              <a:t>Valentines</a:t>
            </a:r>
            <a:r>
              <a:rPr lang="en" sz="4000">
                <a:solidFill>
                  <a:schemeClr val="lt1"/>
                </a:solidFill>
                <a:latin typeface="Proxima Nova"/>
                <a:ea typeface="Proxima Nova"/>
                <a:cs typeface="Proxima Nova"/>
                <a:sym typeface="Proxima Nova"/>
              </a:rPr>
              <a:t> Bake Sale</a:t>
            </a:r>
            <a:endParaRPr sz="4000">
              <a:solidFill>
                <a:srgbClr val="FFFFF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600">
                <a:solidFill>
                  <a:schemeClr val="lt2"/>
                </a:solidFill>
              </a:rPr>
              <a:t>Do you want to earn both a fundraising and social point?</a:t>
            </a:r>
            <a:r>
              <a:rPr lang="en" sz="1600">
                <a:solidFill>
                  <a:srgbClr val="FFFFFF"/>
                </a:solidFill>
              </a:rPr>
              <a:t> </a:t>
            </a:r>
            <a:endParaRPr sz="1600">
              <a:solidFill>
                <a:srgbClr val="FFFFFF"/>
              </a:solidFill>
            </a:endParaRPr>
          </a:p>
          <a:p>
            <a:pPr indent="0" lvl="0" marL="0" rtl="0" algn="l">
              <a:lnSpc>
                <a:spcPct val="115000"/>
              </a:lnSpc>
              <a:spcBef>
                <a:spcPts val="0"/>
              </a:spcBef>
              <a:spcAft>
                <a:spcPts val="0"/>
              </a:spcAft>
              <a:buNone/>
            </a:pPr>
            <a:r>
              <a:t/>
            </a:r>
            <a:endParaRPr sz="2000">
              <a:solidFill>
                <a:srgbClr val="FFFFFF"/>
              </a:solidFill>
            </a:endParaRPr>
          </a:p>
          <a:p>
            <a:pPr indent="0" lvl="0" marL="0" rtl="0" algn="l">
              <a:lnSpc>
                <a:spcPct val="140000"/>
              </a:lnSpc>
              <a:spcBef>
                <a:spcPts val="0"/>
              </a:spcBef>
              <a:spcAft>
                <a:spcPts val="0"/>
              </a:spcAft>
              <a:buNone/>
            </a:pPr>
            <a:r>
              <a:rPr b="1" lang="en" sz="1500">
                <a:solidFill>
                  <a:schemeClr val="lt2"/>
                </a:solidFill>
              </a:rPr>
              <a:t>Baking Day *Social Point*</a:t>
            </a:r>
            <a:endParaRPr b="1" sz="1500">
              <a:solidFill>
                <a:schemeClr val="lt2"/>
              </a:solidFill>
            </a:endParaRPr>
          </a:p>
          <a:p>
            <a:pPr indent="0" lvl="0" marL="0" rtl="0" algn="l">
              <a:lnSpc>
                <a:spcPct val="140000"/>
              </a:lnSpc>
              <a:spcBef>
                <a:spcPts val="0"/>
              </a:spcBef>
              <a:spcAft>
                <a:spcPts val="0"/>
              </a:spcAft>
              <a:buNone/>
            </a:pPr>
            <a:r>
              <a:rPr b="1" lang="en" sz="1500">
                <a:solidFill>
                  <a:schemeClr val="lt1"/>
                </a:solidFill>
              </a:rPr>
              <a:t>When: </a:t>
            </a:r>
            <a:r>
              <a:rPr lang="en" sz="1500">
                <a:solidFill>
                  <a:schemeClr val="lt1"/>
                </a:solidFill>
              </a:rPr>
              <a:t>Wednesday, February 13th</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Tme: </a:t>
            </a:r>
            <a:r>
              <a:rPr lang="en" sz="1500">
                <a:solidFill>
                  <a:schemeClr val="lt1"/>
                </a:solidFill>
              </a:rPr>
              <a:t>7pm-9pm</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Where: </a:t>
            </a:r>
            <a:r>
              <a:rPr lang="en" sz="1500">
                <a:solidFill>
                  <a:schemeClr val="lt1"/>
                </a:solidFill>
              </a:rPr>
              <a:t>4510 W. Guadalupe St. Apt C223</a:t>
            </a:r>
            <a:endParaRPr sz="1500">
              <a:solidFill>
                <a:schemeClr val="lt1"/>
              </a:solidFill>
            </a:endParaRPr>
          </a:p>
          <a:p>
            <a:pPr indent="0" lvl="0" marL="0" rtl="0" algn="l">
              <a:lnSpc>
                <a:spcPct val="140000"/>
              </a:lnSpc>
              <a:spcBef>
                <a:spcPts val="0"/>
              </a:spcBef>
              <a:spcAft>
                <a:spcPts val="0"/>
              </a:spcAft>
              <a:buNone/>
            </a:pPr>
            <a:r>
              <a:rPr b="1" lang="en" sz="1500">
                <a:solidFill>
                  <a:schemeClr val="lt2"/>
                </a:solidFill>
              </a:rPr>
              <a:t>Bake Sale *Fundraising Point for Buying or Selling*</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When: </a:t>
            </a:r>
            <a:r>
              <a:rPr lang="en" sz="1500">
                <a:solidFill>
                  <a:schemeClr val="lt1"/>
                </a:solidFill>
              </a:rPr>
              <a:t>Thursday, February 14th</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Time:</a:t>
            </a:r>
            <a:r>
              <a:rPr lang="en" sz="1500">
                <a:solidFill>
                  <a:schemeClr val="lt1"/>
                </a:solidFill>
              </a:rPr>
              <a:t> 10AM-1PM</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Where:</a:t>
            </a:r>
            <a:r>
              <a:rPr lang="en" sz="1500">
                <a:solidFill>
                  <a:schemeClr val="lt1"/>
                </a:solidFill>
              </a:rPr>
              <a:t> In front of Greg</a:t>
            </a:r>
            <a:endParaRPr sz="1500">
              <a:solidFill>
                <a:schemeClr val="lt1"/>
              </a:solidFill>
            </a:endParaRPr>
          </a:p>
          <a:p>
            <a:pPr indent="0" lvl="0" marL="0" rtl="0" algn="l">
              <a:lnSpc>
                <a:spcPct val="140000"/>
              </a:lnSpc>
              <a:spcBef>
                <a:spcPts val="0"/>
              </a:spcBef>
              <a:spcAft>
                <a:spcPts val="0"/>
              </a:spcAft>
              <a:buNone/>
            </a:pPr>
            <a:r>
              <a:rPr lang="en" sz="1500">
                <a:solidFill>
                  <a:schemeClr val="lt1"/>
                </a:solidFill>
              </a:rPr>
              <a:t>LINK TO SIGN UP: https://docs.google.com/spreadsheets/d/1TOh4cm6XaoloF7GHhBD3EhJ2naF67D6fM0HZkPfU-P4</a:t>
            </a:r>
            <a:endParaRPr sz="1500">
              <a:solidFill>
                <a:schemeClr val="lt1"/>
              </a:solidFill>
            </a:endParaRPr>
          </a:p>
          <a:p>
            <a:pPr indent="0" lvl="0" marL="0" rtl="0" algn="l">
              <a:lnSpc>
                <a:spcPct val="140000"/>
              </a:lnSpc>
              <a:spcBef>
                <a:spcPts val="0"/>
              </a:spcBef>
              <a:spcAft>
                <a:spcPts val="0"/>
              </a:spcAft>
              <a:buNone/>
            </a:pPr>
            <a:r>
              <a:t/>
            </a:r>
            <a:endParaRPr sz="1500">
              <a:solidFill>
                <a:schemeClr val="lt1"/>
              </a:solidFill>
            </a:endParaRPr>
          </a:p>
          <a:p>
            <a:pPr indent="0" lvl="0" marL="0" rtl="0" algn="l">
              <a:lnSpc>
                <a:spcPct val="115000"/>
              </a:lnSpc>
              <a:spcBef>
                <a:spcPts val="0"/>
              </a:spcBef>
              <a:spcAft>
                <a:spcPts val="0"/>
              </a:spcAft>
              <a:buNone/>
            </a:pPr>
            <a:r>
              <a:t/>
            </a:r>
            <a:endParaRPr sz="2000">
              <a:solidFill>
                <a:srgbClr val="FFFFFF"/>
              </a:solidFill>
            </a:endParaRPr>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64" name="Shape 264"/>
        <p:cNvGrpSpPr/>
        <p:nvPr/>
      </p:nvGrpSpPr>
      <p:grpSpPr>
        <a:xfrm>
          <a:off x="0" y="0"/>
          <a:ext cx="0" cy="0"/>
          <a:chOff x="0" y="0"/>
          <a:chExt cx="0" cy="0"/>
        </a:xfrm>
      </p:grpSpPr>
      <p:sp>
        <p:nvSpPr>
          <p:cNvPr id="265" name="Google Shape;265;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Emmanuel Rayas</a:t>
            </a:r>
            <a:endParaRPr sz="6000">
              <a:solidFill>
                <a:srgbClr val="FFFFFF"/>
              </a:solidFill>
            </a:endParaRPr>
          </a:p>
        </p:txBody>
      </p:sp>
      <p:sp>
        <p:nvSpPr>
          <p:cNvPr id="266" name="Google Shape;266;p36"/>
          <p:cNvSpPr txBox="1"/>
          <p:nvPr>
            <p:ph idx="1" type="body"/>
          </p:nvPr>
        </p:nvSpPr>
        <p:spPr>
          <a:xfrm>
            <a:off x="469850" y="18971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Biochemistry, BSA</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4th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San Antonio,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shadowed a shock trauma intensive care unit (once) and got into contact with one mentor. Have yet to meet with the other. </a:t>
            </a:r>
            <a:endParaRPr sz="2000">
              <a:solidFill>
                <a:srgbClr val="FFFFFF"/>
              </a:solidFill>
            </a:endParaRPr>
          </a:p>
        </p:txBody>
      </p:sp>
      <p:sp>
        <p:nvSpPr>
          <p:cNvPr id="267" name="Google Shape;267;p36"/>
          <p:cNvSpPr txBox="1"/>
          <p:nvPr/>
        </p:nvSpPr>
        <p:spPr>
          <a:xfrm>
            <a:off x="424400" y="13148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Volunteer Director</a:t>
            </a:r>
            <a:endParaRPr b="1">
              <a:solidFill>
                <a:schemeClr val="lt2"/>
              </a:solidFill>
            </a:endParaRPr>
          </a:p>
        </p:txBody>
      </p:sp>
      <p:pic>
        <p:nvPicPr>
          <p:cNvPr id="268" name="Google Shape;268;p36"/>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69" name="Google Shape;269;p36"/>
          <p:cNvPicPr preferRelativeResize="0"/>
          <p:nvPr/>
        </p:nvPicPr>
        <p:blipFill>
          <a:blip r:embed="rId4">
            <a:alphaModFix/>
          </a:blip>
          <a:stretch>
            <a:fillRect/>
          </a:stretch>
        </p:blipFill>
        <p:spPr>
          <a:xfrm>
            <a:off x="4572000"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id="274" name="Google Shape;274;p37"/>
          <p:cNvPicPr preferRelativeResize="0"/>
          <p:nvPr/>
        </p:nvPicPr>
        <p:blipFill>
          <a:blip r:embed="rId3">
            <a:alphaModFix/>
          </a:blip>
          <a:stretch>
            <a:fillRect/>
          </a:stretch>
        </p:blipFill>
        <p:spPr>
          <a:xfrm>
            <a:off x="0" y="0"/>
            <a:ext cx="9144000" cy="5143500"/>
          </a:xfrm>
          <a:prstGeom prst="rect">
            <a:avLst/>
          </a:prstGeom>
          <a:noFill/>
          <a:ln cap="flat" cmpd="sng" w="9525">
            <a:solidFill>
              <a:schemeClr val="dk1"/>
            </a:solidFill>
            <a:prstDash val="solid"/>
            <a:round/>
            <a:headEnd len="sm" w="sm" type="none"/>
            <a:tailEnd len="sm" w="sm" type="none"/>
          </a:ln>
        </p:spPr>
      </p:pic>
      <p:sp>
        <p:nvSpPr>
          <p:cNvPr id="275" name="Google Shape;275;p37"/>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7"/>
          <p:cNvSpPr txBox="1"/>
          <p:nvPr/>
        </p:nvSpPr>
        <p:spPr>
          <a:xfrm>
            <a:off x="1162797" y="719798"/>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Population Based Volunteering</a:t>
            </a:r>
            <a:endParaRPr b="1" i="1" sz="2000">
              <a:solidFill>
                <a:schemeClr val="lt2"/>
              </a:solidFill>
            </a:endParaRPr>
          </a:p>
        </p:txBody>
      </p:sp>
      <p:pic>
        <p:nvPicPr>
          <p:cNvPr id="277" name="Google Shape;277;p37"/>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78" name="Google Shape;278;p37"/>
          <p:cNvSpPr/>
          <p:nvPr/>
        </p:nvSpPr>
        <p:spPr>
          <a:xfrm>
            <a:off x="997350" y="1598050"/>
            <a:ext cx="2281775" cy="13098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7"/>
          <p:cNvSpPr/>
          <p:nvPr/>
        </p:nvSpPr>
        <p:spPr>
          <a:xfrm flipH="1">
            <a:off x="5966550" y="1598050"/>
            <a:ext cx="2341350" cy="13098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7"/>
          <p:cNvSpPr/>
          <p:nvPr/>
        </p:nvSpPr>
        <p:spPr>
          <a:xfrm flipH="1" rot="10800000">
            <a:off x="997350" y="3068525"/>
            <a:ext cx="2281775" cy="1258300"/>
          </a:xfrm>
          <a:prstGeom prst="flowChartPunchedCard">
            <a:avLst/>
          </a:prstGeom>
          <a:solidFill>
            <a:srgbClr val="00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7"/>
          <p:cNvSpPr/>
          <p:nvPr/>
        </p:nvSpPr>
        <p:spPr>
          <a:xfrm>
            <a:off x="3431100" y="1598050"/>
            <a:ext cx="2341500" cy="13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7"/>
          <p:cNvSpPr/>
          <p:nvPr/>
        </p:nvSpPr>
        <p:spPr>
          <a:xfrm rot="10800000">
            <a:off x="5958075" y="3076525"/>
            <a:ext cx="2350725" cy="12583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7"/>
          <p:cNvSpPr txBox="1"/>
          <p:nvPr/>
        </p:nvSpPr>
        <p:spPr>
          <a:xfrm>
            <a:off x="5620050" y="2451600"/>
            <a:ext cx="4867800" cy="5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7"/>
          <p:cNvSpPr txBox="1"/>
          <p:nvPr/>
        </p:nvSpPr>
        <p:spPr>
          <a:xfrm>
            <a:off x="1162800"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Youth</a:t>
            </a:r>
            <a:endParaRPr b="1" sz="18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chemeClr val="lt1"/>
                </a:solidFill>
              </a:rPr>
              <a:t>Communities in Schools</a:t>
            </a:r>
            <a:endParaRPr>
              <a:solidFill>
                <a:schemeClr val="lt1"/>
              </a:solidFill>
            </a:endParaRPr>
          </a:p>
        </p:txBody>
      </p:sp>
      <p:sp>
        <p:nvSpPr>
          <p:cNvPr id="285" name="Google Shape;285;p37"/>
          <p:cNvSpPr txBox="1"/>
          <p:nvPr/>
        </p:nvSpPr>
        <p:spPr>
          <a:xfrm>
            <a:off x="3609738"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Elderly</a:t>
            </a:r>
            <a:endParaRPr b="1" sz="1800">
              <a:solidFill>
                <a:schemeClr val="lt2"/>
              </a:solidFill>
            </a:endParaRPr>
          </a:p>
          <a:p>
            <a:pPr indent="0" lvl="0" marL="0" rtl="0" algn="l">
              <a:spcBef>
                <a:spcPts val="0"/>
              </a:spcBef>
              <a:spcAft>
                <a:spcPts val="0"/>
              </a:spcAft>
              <a:buNone/>
            </a:pPr>
            <a:r>
              <a:t/>
            </a:r>
            <a:endParaRPr>
              <a:solidFill>
                <a:schemeClr val="dk2"/>
              </a:solidFill>
            </a:endParaRPr>
          </a:p>
          <a:p>
            <a:pPr indent="0" lvl="0" marL="0" rtl="0" algn="ctr">
              <a:spcBef>
                <a:spcPts val="0"/>
              </a:spcBef>
              <a:spcAft>
                <a:spcPts val="0"/>
              </a:spcAft>
              <a:buNone/>
            </a:pPr>
            <a:r>
              <a:rPr lang="en">
                <a:solidFill>
                  <a:schemeClr val="lt1"/>
                </a:solidFill>
              </a:rPr>
              <a:t>Bingo at The Nursing Home</a:t>
            </a:r>
            <a:endParaRPr>
              <a:solidFill>
                <a:schemeClr val="lt1"/>
              </a:solidFill>
            </a:endParaRPr>
          </a:p>
        </p:txBody>
      </p:sp>
      <p:sp>
        <p:nvSpPr>
          <p:cNvPr id="286" name="Google Shape;286;p37"/>
          <p:cNvSpPr txBox="1"/>
          <p:nvPr/>
        </p:nvSpPr>
        <p:spPr>
          <a:xfrm>
            <a:off x="6120338"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Homeless</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Homecooked Fridays</a:t>
            </a:r>
            <a:endParaRPr>
              <a:solidFill>
                <a:schemeClr val="lt1"/>
              </a:solidFill>
            </a:endParaRPr>
          </a:p>
        </p:txBody>
      </p:sp>
      <p:sp>
        <p:nvSpPr>
          <p:cNvPr id="287" name="Google Shape;287;p37"/>
          <p:cNvSpPr txBox="1"/>
          <p:nvPr/>
        </p:nvSpPr>
        <p:spPr>
          <a:xfrm>
            <a:off x="6124113" y="316342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Publi</a:t>
            </a:r>
            <a:r>
              <a:rPr b="1" lang="en" sz="1800">
                <a:solidFill>
                  <a:schemeClr val="lt2"/>
                </a:solidFill>
              </a:rPr>
              <a:t>c</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We Are Blood</a:t>
            </a:r>
            <a:endParaRPr>
              <a:solidFill>
                <a:schemeClr val="lt1"/>
              </a:solidFill>
            </a:endParaRPr>
          </a:p>
        </p:txBody>
      </p:sp>
      <p:sp>
        <p:nvSpPr>
          <p:cNvPr id="288" name="Google Shape;288;p37"/>
          <p:cNvSpPr txBox="1"/>
          <p:nvPr/>
        </p:nvSpPr>
        <p:spPr>
          <a:xfrm>
            <a:off x="1125125"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Incarcerated</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Inside Books</a:t>
            </a:r>
            <a:endParaRPr sz="18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id="293" name="Google Shape;293;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4" name="Google Shape;294;p38"/>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8"/>
          <p:cNvSpPr txBox="1"/>
          <p:nvPr/>
        </p:nvSpPr>
        <p:spPr>
          <a:xfrm>
            <a:off x="1138122" y="533248"/>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Recurring on your Schedule</a:t>
            </a:r>
            <a:endParaRPr b="1" i="1" sz="2000">
              <a:solidFill>
                <a:schemeClr val="lt2"/>
              </a:solidFill>
            </a:endParaRPr>
          </a:p>
        </p:txBody>
      </p:sp>
      <p:pic>
        <p:nvPicPr>
          <p:cNvPr id="296" name="Google Shape;296;p38"/>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97" name="Google Shape;297;p38"/>
          <p:cNvSpPr/>
          <p:nvPr/>
        </p:nvSpPr>
        <p:spPr>
          <a:xfrm>
            <a:off x="981275" y="1414038"/>
            <a:ext cx="1899950" cy="1516675"/>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8"/>
          <p:cNvSpPr/>
          <p:nvPr/>
        </p:nvSpPr>
        <p:spPr>
          <a:xfrm flipH="1">
            <a:off x="6377400" y="1413427"/>
            <a:ext cx="2004300" cy="1516675"/>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8"/>
          <p:cNvSpPr/>
          <p:nvPr/>
        </p:nvSpPr>
        <p:spPr>
          <a:xfrm flipH="1" rot="10800000">
            <a:off x="981275" y="2886650"/>
            <a:ext cx="1899950" cy="155085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8"/>
          <p:cNvSpPr/>
          <p:nvPr/>
        </p:nvSpPr>
        <p:spPr>
          <a:xfrm>
            <a:off x="2927900" y="1413400"/>
            <a:ext cx="1631700" cy="151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8"/>
          <p:cNvSpPr/>
          <p:nvPr/>
        </p:nvSpPr>
        <p:spPr>
          <a:xfrm>
            <a:off x="2927850" y="2910450"/>
            <a:ext cx="1631700" cy="154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8"/>
          <p:cNvSpPr/>
          <p:nvPr/>
        </p:nvSpPr>
        <p:spPr>
          <a:xfrm rot="10800000">
            <a:off x="6377400" y="2903675"/>
            <a:ext cx="2002025" cy="155215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8"/>
          <p:cNvSpPr txBox="1"/>
          <p:nvPr/>
        </p:nvSpPr>
        <p:spPr>
          <a:xfrm>
            <a:off x="1138125" y="1425100"/>
            <a:ext cx="1593600" cy="27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Thursday</a:t>
            </a:r>
            <a:endParaRPr b="1" sz="18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b="1" i="1" lang="en" sz="1600">
                <a:solidFill>
                  <a:schemeClr val="lt1"/>
                </a:solidFill>
              </a:rPr>
              <a:t>Inside Books</a:t>
            </a:r>
            <a:endParaRPr b="1" i="1" sz="1600">
              <a:solidFill>
                <a:schemeClr val="lt1"/>
              </a:solidFill>
            </a:endParaRPr>
          </a:p>
          <a:p>
            <a:pPr indent="0" lvl="0" marL="0" rtl="0" algn="ctr">
              <a:spcBef>
                <a:spcPts val="0"/>
              </a:spcBef>
              <a:spcAft>
                <a:spcPts val="0"/>
              </a:spcAft>
              <a:buNone/>
            </a:pPr>
            <a:r>
              <a:rPr lang="en">
                <a:solidFill>
                  <a:srgbClr val="FFFFFF"/>
                </a:solidFill>
              </a:rPr>
              <a:t>7-11PM</a:t>
            </a:r>
            <a:endParaRPr>
              <a:solidFill>
                <a:srgbClr val="FFFFFF"/>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chemeClr val="lt1"/>
                </a:solidFill>
              </a:rPr>
              <a:t>3121 E 12th St</a:t>
            </a:r>
            <a:endParaRPr>
              <a:solidFill>
                <a:schemeClr val="lt1"/>
              </a:solidFill>
            </a:endParaRPr>
          </a:p>
          <a:p>
            <a:pPr indent="0" lvl="0" marL="0" rtl="0" algn="ctr">
              <a:spcBef>
                <a:spcPts val="0"/>
              </a:spcBef>
              <a:spcAft>
                <a:spcPts val="0"/>
              </a:spcAft>
              <a:buNone/>
            </a:pPr>
            <a:r>
              <a:rPr lang="en">
                <a:solidFill>
                  <a:schemeClr val="lt1"/>
                </a:solidFill>
              </a:rPr>
              <a:t>Austin, TX  78702</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sz="1200">
                <a:solidFill>
                  <a:schemeClr val="lt1"/>
                </a:solidFill>
              </a:rPr>
              <a:t>insidebooksproject@gmail.com</a:t>
            </a:r>
            <a:endParaRPr>
              <a:solidFill>
                <a:schemeClr val="lt1"/>
              </a:solidFill>
            </a:endParaRPr>
          </a:p>
          <a:p>
            <a:pPr indent="0" lvl="0" marL="0" rtl="0" algn="ctr">
              <a:spcBef>
                <a:spcPts val="0"/>
              </a:spcBef>
              <a:spcAft>
                <a:spcPts val="0"/>
              </a:spcAft>
              <a:buNone/>
            </a:pPr>
            <a:r>
              <a:t/>
            </a:r>
            <a:endParaRPr i="1">
              <a:solidFill>
                <a:schemeClr val="lt1"/>
              </a:solidFill>
            </a:endParaRPr>
          </a:p>
        </p:txBody>
      </p:sp>
      <p:sp>
        <p:nvSpPr>
          <p:cNvPr id="304" name="Google Shape;304;p38"/>
          <p:cNvSpPr txBox="1"/>
          <p:nvPr/>
        </p:nvSpPr>
        <p:spPr>
          <a:xfrm>
            <a:off x="6552825" y="1413400"/>
            <a:ext cx="1593600" cy="27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Sunday</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b="1" i="1" lang="en" sz="1600">
                <a:solidFill>
                  <a:schemeClr val="lt1"/>
                </a:solidFill>
              </a:rPr>
              <a:t>Inside Books</a:t>
            </a:r>
            <a:endParaRPr b="1" i="1" sz="1600">
              <a:solidFill>
                <a:schemeClr val="lt1"/>
              </a:solidFill>
            </a:endParaRPr>
          </a:p>
          <a:p>
            <a:pPr indent="0" lvl="0" marL="0" rtl="0" algn="ctr">
              <a:spcBef>
                <a:spcPts val="0"/>
              </a:spcBef>
              <a:spcAft>
                <a:spcPts val="0"/>
              </a:spcAft>
              <a:buNone/>
            </a:pPr>
            <a:r>
              <a:rPr lang="en">
                <a:solidFill>
                  <a:schemeClr val="lt1"/>
                </a:solidFill>
              </a:rPr>
              <a:t>5-9PM</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3121 E 12th St</a:t>
            </a:r>
            <a:endParaRPr>
              <a:solidFill>
                <a:schemeClr val="lt1"/>
              </a:solidFill>
            </a:endParaRPr>
          </a:p>
          <a:p>
            <a:pPr indent="0" lvl="0" marL="0" rtl="0" algn="ctr">
              <a:spcBef>
                <a:spcPts val="0"/>
              </a:spcBef>
              <a:spcAft>
                <a:spcPts val="0"/>
              </a:spcAft>
              <a:buNone/>
            </a:pPr>
            <a:r>
              <a:rPr lang="en">
                <a:solidFill>
                  <a:schemeClr val="lt1"/>
                </a:solidFill>
              </a:rPr>
              <a:t>Austin, TX  78702</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sz="1200">
                <a:solidFill>
                  <a:schemeClr val="lt1"/>
                </a:solidFill>
              </a:rPr>
              <a:t>insidebooksproject@gmail.com</a:t>
            </a:r>
            <a:endParaRPr b="1">
              <a:solidFill>
                <a:schemeClr val="lt1"/>
              </a:solidFill>
            </a:endParaRPr>
          </a:p>
        </p:txBody>
      </p:sp>
      <p:sp>
        <p:nvSpPr>
          <p:cNvPr id="305" name="Google Shape;305;p38"/>
          <p:cNvSpPr/>
          <p:nvPr/>
        </p:nvSpPr>
        <p:spPr>
          <a:xfrm>
            <a:off x="4559475" y="1413975"/>
            <a:ext cx="1767300" cy="151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8"/>
          <p:cNvSpPr/>
          <p:nvPr/>
        </p:nvSpPr>
        <p:spPr>
          <a:xfrm>
            <a:off x="4559550" y="2910450"/>
            <a:ext cx="1767300" cy="154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8"/>
          <p:cNvSpPr txBox="1"/>
          <p:nvPr/>
        </p:nvSpPr>
        <p:spPr>
          <a:xfrm>
            <a:off x="2927850" y="1425100"/>
            <a:ext cx="3399000" cy="30123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Friday</a:t>
            </a:r>
            <a:endParaRPr>
              <a:solidFill>
                <a:schemeClr val="lt2"/>
              </a:solidFill>
            </a:endParaRPr>
          </a:p>
          <a:p>
            <a:pPr indent="0" lvl="0" marL="0" rtl="0" algn="ctr">
              <a:spcBef>
                <a:spcPts val="1000"/>
              </a:spcBef>
              <a:spcAft>
                <a:spcPts val="0"/>
              </a:spcAft>
              <a:buNone/>
            </a:pPr>
            <a:r>
              <a:rPr b="1" i="1" lang="en" sz="1600">
                <a:solidFill>
                  <a:schemeClr val="lt1"/>
                </a:solidFill>
              </a:rPr>
              <a:t>Homecooked Fridays</a:t>
            </a:r>
            <a:endParaRPr b="1" i="1" sz="1600">
              <a:solidFill>
                <a:schemeClr val="lt1"/>
              </a:solidFill>
            </a:endParaRPr>
          </a:p>
          <a:p>
            <a:pPr indent="0" lvl="0" marL="0" rtl="0" algn="ctr">
              <a:spcBef>
                <a:spcPts val="0"/>
              </a:spcBef>
              <a:spcAft>
                <a:spcPts val="0"/>
              </a:spcAft>
              <a:buNone/>
            </a:pPr>
            <a:r>
              <a:rPr lang="en">
                <a:solidFill>
                  <a:schemeClr val="lt1"/>
                </a:solidFill>
              </a:rPr>
              <a:t>1-3PM &amp; 3-5PM</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209 W. 27th St. Austin, TX 78705</a:t>
            </a:r>
            <a:endParaRPr>
              <a:solidFill>
                <a:schemeClr val="lt1"/>
              </a:solidFill>
            </a:endParaRPr>
          </a:p>
          <a:p>
            <a:pPr indent="0" lvl="0" marL="0" rtl="0" algn="ctr">
              <a:spcBef>
                <a:spcPts val="0"/>
              </a:spcBef>
              <a:spcAft>
                <a:spcPts val="0"/>
              </a:spcAft>
              <a:buNone/>
            </a:pPr>
            <a:r>
              <a:rPr lang="en" sz="1100">
                <a:solidFill>
                  <a:schemeClr val="lt1"/>
                </a:solidFill>
              </a:rPr>
              <a:t>Sign-up found on digest.</a:t>
            </a:r>
            <a:endParaRPr sz="11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b="1" i="1" lang="en" sz="1600">
                <a:solidFill>
                  <a:schemeClr val="lt1"/>
                </a:solidFill>
              </a:rPr>
              <a:t>HHPO Bingo at the Nursing Home</a:t>
            </a:r>
            <a:endParaRPr b="1" i="1" sz="1600">
              <a:solidFill>
                <a:schemeClr val="lt1"/>
              </a:solidFill>
            </a:endParaRPr>
          </a:p>
          <a:p>
            <a:pPr indent="0" lvl="0" marL="0" rtl="0" algn="ctr">
              <a:spcBef>
                <a:spcPts val="0"/>
              </a:spcBef>
              <a:spcAft>
                <a:spcPts val="0"/>
              </a:spcAft>
              <a:buNone/>
            </a:pPr>
            <a:r>
              <a:rPr lang="en">
                <a:solidFill>
                  <a:schemeClr val="lt1"/>
                </a:solidFill>
              </a:rPr>
              <a:t>7-8PM</a:t>
            </a:r>
            <a:endParaRPr>
              <a:solidFill>
                <a:schemeClr val="lt1"/>
              </a:solidFill>
            </a:endParaRPr>
          </a:p>
          <a:p>
            <a:pPr indent="0" lvl="0" marL="0" rtl="0" algn="l">
              <a:spcBef>
                <a:spcPts val="0"/>
              </a:spcBef>
              <a:spcAft>
                <a:spcPts val="0"/>
              </a:spcAft>
              <a:buNone/>
            </a:pPr>
            <a:r>
              <a:t/>
            </a:r>
            <a:endParaRPr sz="1200">
              <a:solidFill>
                <a:schemeClr val="lt1"/>
              </a:solidFill>
            </a:endParaRPr>
          </a:p>
          <a:p>
            <a:pPr indent="0" lvl="0" marL="0" rtl="0" algn="ctr">
              <a:spcBef>
                <a:spcPts val="0"/>
              </a:spcBef>
              <a:spcAft>
                <a:spcPts val="0"/>
              </a:spcAft>
              <a:buNone/>
            </a:pPr>
            <a:r>
              <a:rPr lang="en" sz="1200">
                <a:solidFill>
                  <a:schemeClr val="lt1"/>
                </a:solidFill>
              </a:rPr>
              <a:t>2806 Real St Austin, TX  7872*</a:t>
            </a:r>
            <a:endParaRPr sz="1200">
              <a:solidFill>
                <a:schemeClr val="lt1"/>
              </a:solidFill>
            </a:endParaRPr>
          </a:p>
          <a:p>
            <a:pPr indent="0" lvl="0" marL="0" rtl="0" algn="ctr">
              <a:spcBef>
                <a:spcPts val="0"/>
              </a:spcBef>
              <a:spcAft>
                <a:spcPts val="0"/>
              </a:spcAft>
              <a:buNone/>
            </a:pPr>
            <a:r>
              <a:rPr lang="en">
                <a:solidFill>
                  <a:schemeClr val="lt1"/>
                </a:solidFill>
              </a:rPr>
              <a:t>Bus Route 18 on MLK &amp; Trinity</a:t>
            </a:r>
            <a:endParaRPr>
              <a:solidFill>
                <a:schemeClr val="lt1"/>
              </a:solidFill>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pic>
        <p:nvPicPr>
          <p:cNvPr id="312" name="Google Shape;312;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3" name="Google Shape;313;p39"/>
          <p:cNvSpPr/>
          <p:nvPr/>
        </p:nvSpPr>
        <p:spPr>
          <a:xfrm>
            <a:off x="681675"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9"/>
          <p:cNvSpPr txBox="1"/>
          <p:nvPr/>
        </p:nvSpPr>
        <p:spPr>
          <a:xfrm>
            <a:off x="1061322" y="711873"/>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Special Cause Events</a:t>
            </a:r>
            <a:endParaRPr b="1" sz="1200">
              <a:solidFill>
                <a:srgbClr val="FFFFFF"/>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315" name="Google Shape;315;p39"/>
          <p:cNvSpPr txBox="1"/>
          <p:nvPr/>
        </p:nvSpPr>
        <p:spPr>
          <a:xfrm>
            <a:off x="1264125" y="1377625"/>
            <a:ext cx="6739500" cy="3232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800"/>
              </a:spcBef>
              <a:spcAft>
                <a:spcPts val="0"/>
              </a:spcAft>
              <a:buNone/>
            </a:pPr>
            <a:r>
              <a:rPr b="1" lang="en" sz="2000">
                <a:solidFill>
                  <a:schemeClr val="lt2"/>
                </a:solidFill>
              </a:rPr>
              <a:t>Diversely Impactful</a:t>
            </a:r>
            <a:endParaRPr b="1" sz="2000">
              <a:solidFill>
                <a:schemeClr val="lt2"/>
              </a:solidFill>
            </a:endParaRPr>
          </a:p>
          <a:p>
            <a:pPr indent="0" lvl="0" marL="0" rtl="0" algn="ctr">
              <a:lnSpc>
                <a:spcPct val="100000"/>
              </a:lnSpc>
              <a:spcBef>
                <a:spcPts val="1000"/>
              </a:spcBef>
              <a:spcAft>
                <a:spcPts val="0"/>
              </a:spcAft>
              <a:buNone/>
            </a:pPr>
            <a:r>
              <a:rPr lang="en">
                <a:solidFill>
                  <a:srgbClr val="FFFFFF"/>
                </a:solidFill>
              </a:rPr>
              <a:t>Reach and influence various causes, events, and charities.</a:t>
            </a:r>
            <a:endParaRPr>
              <a:solidFill>
                <a:srgbClr val="FFFFFF"/>
              </a:solidFill>
            </a:endParaRPr>
          </a:p>
          <a:p>
            <a:pPr indent="0" lvl="0" marL="0" rtl="0" algn="ctr">
              <a:spcBef>
                <a:spcPts val="800"/>
              </a:spcBef>
              <a:spcAft>
                <a:spcPts val="0"/>
              </a:spcAft>
              <a:buNone/>
            </a:pPr>
            <a:r>
              <a:rPr b="1" lang="en" sz="2000">
                <a:solidFill>
                  <a:schemeClr val="lt2"/>
                </a:solidFill>
              </a:rPr>
              <a:t>Professionally Preparing</a:t>
            </a:r>
            <a:endParaRPr b="1" sz="2000">
              <a:solidFill>
                <a:schemeClr val="lt2"/>
              </a:solidFill>
            </a:endParaRPr>
          </a:p>
          <a:p>
            <a:pPr indent="0" lvl="0" marL="0" rtl="0" algn="ctr">
              <a:spcBef>
                <a:spcPts val="1000"/>
              </a:spcBef>
              <a:spcAft>
                <a:spcPts val="0"/>
              </a:spcAft>
              <a:buNone/>
            </a:pPr>
            <a:r>
              <a:rPr lang="en">
                <a:solidFill>
                  <a:srgbClr val="FFFFFF"/>
                </a:solidFill>
              </a:rPr>
              <a:t>All will require you to exercise and practice some form of professional skill while others might be quite demanding.</a:t>
            </a:r>
            <a:endParaRPr>
              <a:solidFill>
                <a:srgbClr val="FFFFFF"/>
              </a:solidFill>
            </a:endParaRPr>
          </a:p>
          <a:p>
            <a:pPr indent="0" lvl="0" marL="0" rtl="0" algn="ctr">
              <a:spcBef>
                <a:spcPts val="1000"/>
              </a:spcBef>
              <a:spcAft>
                <a:spcPts val="0"/>
              </a:spcAft>
              <a:buNone/>
            </a:pPr>
            <a:r>
              <a:rPr b="1" lang="en" sz="2000">
                <a:solidFill>
                  <a:schemeClr val="lt2"/>
                </a:solidFill>
              </a:rPr>
              <a:t>Socially Engaging</a:t>
            </a:r>
            <a:endParaRPr b="1" sz="2000">
              <a:solidFill>
                <a:schemeClr val="lt2"/>
              </a:solidFill>
            </a:endParaRPr>
          </a:p>
          <a:p>
            <a:pPr indent="0" lvl="0" marL="0" rtl="0" algn="ctr">
              <a:spcBef>
                <a:spcPts val="1000"/>
              </a:spcBef>
              <a:spcAft>
                <a:spcPts val="0"/>
              </a:spcAft>
              <a:buNone/>
            </a:pPr>
            <a:r>
              <a:rPr lang="en">
                <a:solidFill>
                  <a:schemeClr val="lt1"/>
                </a:solidFill>
              </a:rPr>
              <a:t>Typically on a weekend, these events are great for taking time to relax, have fun, and socialize with fellow pre-health students. </a:t>
            </a:r>
            <a:endParaRPr>
              <a:solidFill>
                <a:schemeClr val="lt2"/>
              </a:solidFill>
            </a:endParaRPr>
          </a:p>
          <a:p>
            <a:pPr indent="0" lvl="0" marL="0" rtl="0" algn="ctr">
              <a:lnSpc>
                <a:spcPct val="100000"/>
              </a:lnSpc>
              <a:spcBef>
                <a:spcPts val="0"/>
              </a:spcBef>
              <a:spcAft>
                <a:spcPts val="0"/>
              </a:spcAft>
              <a:buNone/>
            </a:pPr>
            <a:r>
              <a:t/>
            </a:r>
            <a:endParaRPr sz="1500">
              <a:solidFill>
                <a:srgbClr val="FFFFFF"/>
              </a:solidFill>
            </a:endParaRPr>
          </a:p>
          <a:p>
            <a:pPr indent="0" lvl="0" marL="0" rtl="0" algn="l">
              <a:lnSpc>
                <a:spcPct val="100000"/>
              </a:lnSpc>
              <a:spcBef>
                <a:spcPts val="1000"/>
              </a:spcBef>
              <a:spcAft>
                <a:spcPts val="0"/>
              </a:spcAft>
              <a:buNone/>
            </a:pPr>
            <a:r>
              <a:t/>
            </a:r>
            <a:endParaRPr sz="3200"/>
          </a:p>
          <a:p>
            <a:pPr indent="0" lvl="0" marL="0" rtl="0" algn="l">
              <a:spcBef>
                <a:spcPts val="1000"/>
              </a:spcBef>
              <a:spcAft>
                <a:spcPts val="0"/>
              </a:spcAft>
              <a:buNone/>
            </a:pPr>
            <a:r>
              <a:t/>
            </a:r>
            <a:endParaRPr/>
          </a:p>
        </p:txBody>
      </p:sp>
      <p:pic>
        <p:nvPicPr>
          <p:cNvPr id="316" name="Google Shape;316;p39"/>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id="321" name="Google Shape;321;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2" name="Google Shape;322;p40"/>
          <p:cNvSpPr/>
          <p:nvPr/>
        </p:nvSpPr>
        <p:spPr>
          <a:xfrm>
            <a:off x="681675"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0"/>
          <p:cNvSpPr txBox="1"/>
          <p:nvPr/>
        </p:nvSpPr>
        <p:spPr>
          <a:xfrm>
            <a:off x="1061322" y="711873"/>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First Special-Cause Event</a:t>
            </a:r>
            <a:endParaRPr b="1" sz="1200">
              <a:solidFill>
                <a:srgbClr val="FFFFFF"/>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324" name="Google Shape;324;p40"/>
          <p:cNvSpPr txBox="1"/>
          <p:nvPr/>
        </p:nvSpPr>
        <p:spPr>
          <a:xfrm>
            <a:off x="1303875" y="1304750"/>
            <a:ext cx="6739500" cy="327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600"/>
              </a:spcBef>
              <a:spcAft>
                <a:spcPts val="0"/>
              </a:spcAft>
              <a:buNone/>
            </a:pPr>
            <a:r>
              <a:rPr b="1" lang="en" sz="2000">
                <a:solidFill>
                  <a:schemeClr val="lt2"/>
                </a:solidFill>
              </a:rPr>
              <a:t>Austin Marathon</a:t>
            </a:r>
            <a:endParaRPr>
              <a:solidFill>
                <a:srgbClr val="FFFFFF"/>
              </a:solidFill>
            </a:endParaRPr>
          </a:p>
          <a:p>
            <a:pPr indent="0" lvl="0" marL="0" rtl="0" algn="ctr">
              <a:lnSpc>
                <a:spcPct val="100000"/>
              </a:lnSpc>
              <a:spcBef>
                <a:spcPts val="800"/>
              </a:spcBef>
              <a:spcAft>
                <a:spcPts val="0"/>
              </a:spcAft>
              <a:buNone/>
            </a:pPr>
            <a:r>
              <a:rPr lang="en">
                <a:solidFill>
                  <a:srgbClr val="FFFFFF"/>
                </a:solidFill>
              </a:rPr>
              <a:t>Austin Marathon is inviting CPR/First Aid Certified members to patrol the route and act as first responders in the case of a medical emergency.</a:t>
            </a:r>
            <a:endParaRPr>
              <a:solidFill>
                <a:srgbClr val="FFFFFF"/>
              </a:solidFill>
            </a:endParaRPr>
          </a:p>
          <a:p>
            <a:pPr indent="0" lvl="0" marL="0" rtl="0" algn="ctr">
              <a:lnSpc>
                <a:spcPct val="100000"/>
              </a:lnSpc>
              <a:spcBef>
                <a:spcPts val="800"/>
              </a:spcBef>
              <a:spcAft>
                <a:spcPts val="0"/>
              </a:spcAft>
              <a:buNone/>
            </a:pPr>
            <a:r>
              <a:rPr lang="en">
                <a:solidFill>
                  <a:srgbClr val="FFFFFF"/>
                </a:solidFill>
              </a:rPr>
              <a:t>Non-certified members will volunteer together in either crowd control or the recovery zone (TBD). </a:t>
            </a:r>
            <a:endParaRPr>
              <a:solidFill>
                <a:srgbClr val="FFFFFF"/>
              </a:solidFill>
            </a:endParaRPr>
          </a:p>
          <a:p>
            <a:pPr indent="0" lvl="0" marL="0" rtl="0" algn="ctr">
              <a:lnSpc>
                <a:spcPct val="100000"/>
              </a:lnSpc>
              <a:spcBef>
                <a:spcPts val="800"/>
              </a:spcBef>
              <a:spcAft>
                <a:spcPts val="0"/>
              </a:spcAft>
              <a:buNone/>
            </a:pPr>
            <a:r>
              <a:rPr lang="en">
                <a:solidFill>
                  <a:srgbClr val="FFFFFF"/>
                </a:solidFill>
              </a:rPr>
              <a:t>Long/short sleeve shirts, breakfast, lunch, snacks &amp; refreshments will be provided </a:t>
            </a:r>
            <a:r>
              <a:rPr lang="en" sz="700">
                <a:solidFill>
                  <a:srgbClr val="FFFFFF"/>
                </a:solidFill>
              </a:rPr>
              <a:t>Results may vary</a:t>
            </a:r>
            <a:r>
              <a:rPr lang="en">
                <a:solidFill>
                  <a:srgbClr val="FFFFFF"/>
                </a:solidFill>
              </a:rPr>
              <a:t>.</a:t>
            </a:r>
            <a:endParaRPr>
              <a:solidFill>
                <a:srgbClr val="FFFFFF"/>
              </a:solidFill>
            </a:endParaRPr>
          </a:p>
          <a:p>
            <a:pPr indent="0" lvl="0" marL="0" rtl="0" algn="ctr">
              <a:lnSpc>
                <a:spcPct val="100000"/>
              </a:lnSpc>
              <a:spcBef>
                <a:spcPts val="800"/>
              </a:spcBef>
              <a:spcAft>
                <a:spcPts val="0"/>
              </a:spcAft>
              <a:buNone/>
            </a:pPr>
            <a:r>
              <a:rPr lang="en">
                <a:solidFill>
                  <a:schemeClr val="lt2"/>
                </a:solidFill>
              </a:rPr>
              <a:t>Sunday, February 17th</a:t>
            </a:r>
            <a:endParaRPr>
              <a:solidFill>
                <a:schemeClr val="lt2"/>
              </a:solidFill>
            </a:endParaRPr>
          </a:p>
          <a:p>
            <a:pPr indent="0" lvl="0" marL="0" rtl="0" algn="ctr">
              <a:lnSpc>
                <a:spcPct val="100000"/>
              </a:lnSpc>
              <a:spcBef>
                <a:spcPts val="800"/>
              </a:spcBef>
              <a:spcAft>
                <a:spcPts val="0"/>
              </a:spcAft>
              <a:buNone/>
            </a:pPr>
            <a:r>
              <a:rPr lang="en">
                <a:solidFill>
                  <a:schemeClr val="lt2"/>
                </a:solidFill>
              </a:rPr>
              <a:t>7:00-11:30 AM</a:t>
            </a:r>
            <a:endParaRPr>
              <a:solidFill>
                <a:schemeClr val="lt2"/>
              </a:solidFill>
            </a:endParaRPr>
          </a:p>
          <a:p>
            <a:pPr indent="0" lvl="0" marL="0" rtl="0" algn="ctr">
              <a:lnSpc>
                <a:spcPct val="100000"/>
              </a:lnSpc>
              <a:spcBef>
                <a:spcPts val="800"/>
              </a:spcBef>
              <a:spcAft>
                <a:spcPts val="0"/>
              </a:spcAft>
              <a:buNone/>
            </a:pPr>
            <a:r>
              <a:rPr lang="en">
                <a:solidFill>
                  <a:schemeClr val="lt2"/>
                </a:solidFill>
              </a:rPr>
              <a:t>erayas@utexas.edu</a:t>
            </a:r>
            <a:endParaRPr>
              <a:solidFill>
                <a:schemeClr val="lt2"/>
              </a:solidFill>
            </a:endParaRPr>
          </a:p>
          <a:p>
            <a:pPr indent="0" lvl="0" marL="0" rtl="0" algn="ctr">
              <a:lnSpc>
                <a:spcPct val="100000"/>
              </a:lnSpc>
              <a:spcBef>
                <a:spcPts val="800"/>
              </a:spcBef>
              <a:spcAft>
                <a:spcPts val="0"/>
              </a:spcAft>
              <a:buNone/>
            </a:pPr>
            <a:r>
              <a:t/>
            </a:r>
            <a:endParaRPr sz="1500">
              <a:solidFill>
                <a:srgbClr val="FFFFFF"/>
              </a:solidFill>
            </a:endParaRPr>
          </a:p>
          <a:p>
            <a:pPr indent="0" lvl="0" marL="0" rtl="0" algn="l">
              <a:lnSpc>
                <a:spcPct val="100000"/>
              </a:lnSpc>
              <a:spcBef>
                <a:spcPts val="1000"/>
              </a:spcBef>
              <a:spcAft>
                <a:spcPts val="0"/>
              </a:spcAft>
              <a:buNone/>
            </a:pPr>
            <a:r>
              <a:t/>
            </a:r>
            <a:endParaRPr sz="3200"/>
          </a:p>
          <a:p>
            <a:pPr indent="0" lvl="0" marL="0" rtl="0" algn="l">
              <a:spcBef>
                <a:spcPts val="1000"/>
              </a:spcBef>
              <a:spcAft>
                <a:spcPts val="0"/>
              </a:spcAft>
              <a:buNone/>
            </a:pPr>
            <a:r>
              <a:t/>
            </a:r>
            <a:endParaRPr/>
          </a:p>
        </p:txBody>
      </p:sp>
      <p:pic>
        <p:nvPicPr>
          <p:cNvPr id="325" name="Google Shape;325;p40"/>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29" name="Shape 329"/>
        <p:cNvGrpSpPr/>
        <p:nvPr/>
      </p:nvGrpSpPr>
      <p:grpSpPr>
        <a:xfrm>
          <a:off x="0" y="0"/>
          <a:ext cx="0" cy="0"/>
          <a:chOff x="0" y="0"/>
          <a:chExt cx="0" cy="0"/>
        </a:xfrm>
      </p:grpSpPr>
      <p:sp>
        <p:nvSpPr>
          <p:cNvPr id="330" name="Google Shape;330;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Marcelo Pintos</a:t>
            </a:r>
            <a:endParaRPr sz="6000">
              <a:solidFill>
                <a:srgbClr val="FFFFFF"/>
              </a:solidFill>
            </a:endParaRPr>
          </a:p>
        </p:txBody>
      </p:sp>
      <p:sp>
        <p:nvSpPr>
          <p:cNvPr id="331" name="Google Shape;331;p41"/>
          <p:cNvSpPr txBox="1"/>
          <p:nvPr>
            <p:ph idx="1" type="body"/>
          </p:nvPr>
        </p:nvSpPr>
        <p:spPr>
          <a:xfrm>
            <a:off x="399450" y="179735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Biochemistry BSA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Mcallen,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went back to Mexico and spent a lot of time with the fam.</a:t>
            </a:r>
            <a:endParaRPr sz="2000">
              <a:solidFill>
                <a:srgbClr val="FFFFFF"/>
              </a:solidFill>
            </a:endParaRPr>
          </a:p>
        </p:txBody>
      </p:sp>
      <p:sp>
        <p:nvSpPr>
          <p:cNvPr id="332" name="Google Shape;332;p41"/>
          <p:cNvSpPr txBox="1"/>
          <p:nvPr/>
        </p:nvSpPr>
        <p:spPr>
          <a:xfrm>
            <a:off x="399450" y="13148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Social Director</a:t>
            </a:r>
            <a:endParaRPr b="1">
              <a:solidFill>
                <a:schemeClr val="lt2"/>
              </a:solidFill>
            </a:endParaRPr>
          </a:p>
        </p:txBody>
      </p:sp>
      <p:pic>
        <p:nvPicPr>
          <p:cNvPr id="333" name="Google Shape;333;p41"/>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34" name="Google Shape;334;p41"/>
          <p:cNvPicPr preferRelativeResize="0"/>
          <p:nvPr/>
        </p:nvPicPr>
        <p:blipFill>
          <a:blip r:embed="rId4">
            <a:alphaModFix/>
          </a:blip>
          <a:stretch>
            <a:fillRect/>
          </a:stretch>
        </p:blipFill>
        <p:spPr>
          <a:xfrm>
            <a:off x="4746900" y="1659950"/>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6" name="Shape 76"/>
        <p:cNvGrpSpPr/>
        <p:nvPr/>
      </p:nvGrpSpPr>
      <p:grpSpPr>
        <a:xfrm>
          <a:off x="0" y="0"/>
          <a:ext cx="0" cy="0"/>
          <a:chOff x="0" y="0"/>
          <a:chExt cx="0" cy="0"/>
        </a:xfrm>
      </p:grpSpPr>
      <p:pic>
        <p:nvPicPr>
          <p:cNvPr id="77" name="Google Shape;77;p15"/>
          <p:cNvPicPr preferRelativeResize="0"/>
          <p:nvPr/>
        </p:nvPicPr>
        <p:blipFill>
          <a:blip r:embed="rId3">
            <a:alphaModFix/>
          </a:blip>
          <a:stretch>
            <a:fillRect/>
          </a:stretch>
        </p:blipFill>
        <p:spPr>
          <a:xfrm>
            <a:off x="0" y="0"/>
            <a:ext cx="9144003" cy="5143499"/>
          </a:xfrm>
          <a:prstGeom prst="rect">
            <a:avLst/>
          </a:prstGeom>
          <a:noFill/>
          <a:ln>
            <a:noFill/>
          </a:ln>
        </p:spPr>
      </p:pic>
      <p:sp>
        <p:nvSpPr>
          <p:cNvPr id="78" name="Google Shape;78;p15"/>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txBox="1"/>
          <p:nvPr/>
        </p:nvSpPr>
        <p:spPr>
          <a:xfrm>
            <a:off x="1951575" y="456225"/>
            <a:ext cx="4932900" cy="14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Proxima Nova"/>
                <a:ea typeface="Proxima Nova"/>
                <a:cs typeface="Proxima Nova"/>
                <a:sym typeface="Proxima Nova"/>
              </a:rPr>
              <a:t>Who We Are Now</a:t>
            </a:r>
            <a:endParaRPr b="1" sz="2800">
              <a:solidFill>
                <a:schemeClr val="lt1"/>
              </a:solidFill>
            </a:endParaRPr>
          </a:p>
          <a:p>
            <a:pPr indent="0" lvl="0" marL="0" rtl="0" algn="ctr">
              <a:lnSpc>
                <a:spcPct val="130000"/>
              </a:lnSpc>
              <a:spcBef>
                <a:spcPts val="0"/>
              </a:spcBef>
              <a:spcAft>
                <a:spcPts val="0"/>
              </a:spcAft>
              <a:buNone/>
            </a:pPr>
            <a:r>
              <a:rPr b="1" lang="en" sz="1800">
                <a:solidFill>
                  <a:schemeClr val="lt2"/>
                </a:solidFill>
              </a:rPr>
              <a:t>Our Mission</a:t>
            </a:r>
            <a:endParaRPr b="1" sz="1800">
              <a:solidFill>
                <a:schemeClr val="lt2"/>
              </a:solidFill>
            </a:endParaRPr>
          </a:p>
          <a:p>
            <a:pPr indent="457200" lvl="0" marL="457200" rtl="0" algn="ctr">
              <a:lnSpc>
                <a:spcPct val="130000"/>
              </a:lnSpc>
              <a:spcBef>
                <a:spcPts val="0"/>
              </a:spcBef>
              <a:spcAft>
                <a:spcPts val="0"/>
              </a:spcAft>
              <a:buNone/>
            </a:pPr>
            <a:r>
              <a:rPr lang="en">
                <a:solidFill>
                  <a:srgbClr val="FFFFFF"/>
                </a:solidFill>
                <a:latin typeface="Proxima Nova"/>
                <a:ea typeface="Proxima Nova"/>
                <a:cs typeface="Proxima Nova"/>
                <a:sym typeface="Proxima Nova"/>
              </a:rPr>
              <a:t>Throughout the years, HHPO evolved to an organization that acts as a stepping stone for students in pre-health professions.</a:t>
            </a:r>
            <a:endParaRPr>
              <a:solidFill>
                <a:srgbClr val="FFFFFF"/>
              </a:solidFill>
              <a:latin typeface="Proxima Nova"/>
              <a:ea typeface="Proxima Nova"/>
              <a:cs typeface="Proxima Nova"/>
              <a:sym typeface="Proxima Nova"/>
            </a:endParaRPr>
          </a:p>
          <a:p>
            <a:pPr indent="457200" lvl="0" marL="457200" rtl="0" algn="ctr">
              <a:lnSpc>
                <a:spcPct val="130000"/>
              </a:lnSpc>
              <a:spcBef>
                <a:spcPts val="0"/>
              </a:spcBef>
              <a:spcAft>
                <a:spcPts val="0"/>
              </a:spcAft>
              <a:buNone/>
            </a:pPr>
            <a:r>
              <a:t/>
            </a:r>
            <a:endParaRPr>
              <a:solidFill>
                <a:srgbClr val="FFFFFF"/>
              </a:solidFill>
              <a:latin typeface="Proxima Nova"/>
              <a:ea typeface="Proxima Nova"/>
              <a:cs typeface="Proxima Nova"/>
              <a:sym typeface="Proxima Nova"/>
            </a:endParaRPr>
          </a:p>
          <a:p>
            <a:pPr indent="457200" lvl="0" marL="457200" rtl="0" algn="ctr">
              <a:lnSpc>
                <a:spcPct val="130000"/>
              </a:lnSpc>
              <a:spcBef>
                <a:spcPts val="0"/>
              </a:spcBef>
              <a:spcAft>
                <a:spcPts val="0"/>
              </a:spcAft>
              <a:buNone/>
            </a:pPr>
            <a:r>
              <a:rPr lang="en">
                <a:solidFill>
                  <a:srgbClr val="FFFFFF"/>
                </a:solidFill>
                <a:latin typeface="Proxima Nova"/>
                <a:ea typeface="Proxima Nova"/>
                <a:cs typeface="Proxima Nova"/>
                <a:sym typeface="Proxima Nova"/>
              </a:rPr>
              <a:t>Our purpose is to provide pre-health profession students with academic resources, opportunities in clinical settings and peer support. We also strive to promote cultural fellowship and impact Hispanic health through service in underrepresented communities. </a:t>
            </a:r>
            <a:endParaRPr>
              <a:solidFill>
                <a:srgbClr val="FFFFFF"/>
              </a:solidFill>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38" name="Shape 338"/>
        <p:cNvGrpSpPr/>
        <p:nvPr/>
      </p:nvGrpSpPr>
      <p:grpSpPr>
        <a:xfrm>
          <a:off x="0" y="0"/>
          <a:ext cx="0" cy="0"/>
          <a:chOff x="0" y="0"/>
          <a:chExt cx="0" cy="0"/>
        </a:xfrm>
      </p:grpSpPr>
      <p:sp>
        <p:nvSpPr>
          <p:cNvPr id="339" name="Google Shape;339;p42"/>
          <p:cNvSpPr txBox="1"/>
          <p:nvPr/>
        </p:nvSpPr>
        <p:spPr>
          <a:xfrm>
            <a:off x="521850" y="295775"/>
            <a:ext cx="6210900" cy="7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solidFill>
                <a:srgbClr val="FF9900"/>
              </a:solidFill>
              <a:latin typeface="Oswald"/>
              <a:ea typeface="Oswald"/>
              <a:cs typeface="Oswald"/>
              <a:sym typeface="Oswald"/>
            </a:endParaRPr>
          </a:p>
        </p:txBody>
      </p:sp>
      <p:sp>
        <p:nvSpPr>
          <p:cNvPr id="340" name="Google Shape;340;p42"/>
          <p:cNvSpPr txBox="1"/>
          <p:nvPr/>
        </p:nvSpPr>
        <p:spPr>
          <a:xfrm>
            <a:off x="272975" y="2571750"/>
            <a:ext cx="3402600" cy="24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Proxima Nova"/>
                <a:ea typeface="Proxima Nova"/>
                <a:cs typeface="Proxima Nova"/>
                <a:sym typeface="Proxima Nova"/>
              </a:rPr>
              <a:t>How to get social points? </a:t>
            </a:r>
            <a:endParaRPr b="1"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Comiendo con amigos! - Take a picture with your fellow hhpo members and get a social point each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1155CC"/>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lt1"/>
              </a:solidFill>
              <a:latin typeface="Proxima Nova"/>
              <a:ea typeface="Proxima Nova"/>
              <a:cs typeface="Proxima Nova"/>
              <a:sym typeface="Proxima Nova"/>
            </a:endParaRPr>
          </a:p>
        </p:txBody>
      </p:sp>
      <p:pic>
        <p:nvPicPr>
          <p:cNvPr id="341" name="Google Shape;341;p42"/>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42" name="Google Shape;342;p42"/>
          <p:cNvPicPr preferRelativeResize="0"/>
          <p:nvPr/>
        </p:nvPicPr>
        <p:blipFill>
          <a:blip r:embed="rId4">
            <a:alphaModFix/>
          </a:blip>
          <a:stretch>
            <a:fillRect/>
          </a:stretch>
        </p:blipFill>
        <p:spPr>
          <a:xfrm>
            <a:off x="6341325" y="2313300"/>
            <a:ext cx="2802675" cy="2786075"/>
          </a:xfrm>
          <a:prstGeom prst="rect">
            <a:avLst/>
          </a:prstGeom>
          <a:noFill/>
          <a:ln>
            <a:noFill/>
          </a:ln>
        </p:spPr>
      </p:pic>
      <p:pic>
        <p:nvPicPr>
          <p:cNvPr id="343" name="Google Shape;343;p42"/>
          <p:cNvPicPr preferRelativeResize="0"/>
          <p:nvPr/>
        </p:nvPicPr>
        <p:blipFill>
          <a:blip r:embed="rId5">
            <a:alphaModFix/>
          </a:blip>
          <a:stretch>
            <a:fillRect/>
          </a:stretch>
        </p:blipFill>
        <p:spPr>
          <a:xfrm>
            <a:off x="0" y="-11"/>
            <a:ext cx="9144000" cy="2313323"/>
          </a:xfrm>
          <a:prstGeom prst="rect">
            <a:avLst/>
          </a:prstGeom>
          <a:noFill/>
          <a:ln>
            <a:noFill/>
          </a:ln>
        </p:spPr>
      </p:pic>
      <p:sp>
        <p:nvSpPr>
          <p:cNvPr id="344" name="Google Shape;344;p42"/>
          <p:cNvSpPr txBox="1"/>
          <p:nvPr/>
        </p:nvSpPr>
        <p:spPr>
          <a:xfrm>
            <a:off x="4572000" y="2654275"/>
            <a:ext cx="1334400" cy="14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Proxima Nova"/>
                <a:ea typeface="Proxima Nova"/>
                <a:cs typeface="Proxima Nova"/>
                <a:sym typeface="Proxima Nova"/>
              </a:rPr>
              <a:t>Social Events survey</a:t>
            </a:r>
            <a:endParaRPr b="1" sz="2400">
              <a:solidFill>
                <a:schemeClr val="lt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48" name="Shape 348"/>
        <p:cNvGrpSpPr/>
        <p:nvPr/>
      </p:nvGrpSpPr>
      <p:grpSpPr>
        <a:xfrm>
          <a:off x="0" y="0"/>
          <a:ext cx="0" cy="0"/>
          <a:chOff x="0" y="0"/>
          <a:chExt cx="0" cy="0"/>
        </a:xfrm>
      </p:grpSpPr>
      <p:sp>
        <p:nvSpPr>
          <p:cNvPr id="349" name="Google Shape;349;p43"/>
          <p:cNvSpPr txBox="1"/>
          <p:nvPr/>
        </p:nvSpPr>
        <p:spPr>
          <a:xfrm>
            <a:off x="521850" y="295775"/>
            <a:ext cx="6210900" cy="7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solidFill>
                <a:srgbClr val="FF9900"/>
              </a:solidFill>
              <a:latin typeface="Oswald"/>
              <a:ea typeface="Oswald"/>
              <a:cs typeface="Oswald"/>
              <a:sym typeface="Oswald"/>
            </a:endParaRPr>
          </a:p>
        </p:txBody>
      </p:sp>
      <p:pic>
        <p:nvPicPr>
          <p:cNvPr id="350" name="Google Shape;350;p43"/>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51" name="Google Shape;351;p43"/>
          <p:cNvPicPr preferRelativeResize="0"/>
          <p:nvPr/>
        </p:nvPicPr>
        <p:blipFill>
          <a:blip r:embed="rId4">
            <a:alphaModFix/>
          </a:blip>
          <a:stretch>
            <a:fillRect/>
          </a:stretch>
        </p:blipFill>
        <p:spPr>
          <a:xfrm>
            <a:off x="0" y="0"/>
            <a:ext cx="9144000" cy="4287321"/>
          </a:xfrm>
          <a:prstGeom prst="rect">
            <a:avLst/>
          </a:prstGeom>
          <a:noFill/>
          <a:ln>
            <a:noFill/>
          </a:ln>
        </p:spPr>
      </p:pic>
      <p:sp>
        <p:nvSpPr>
          <p:cNvPr id="352" name="Google Shape;352;p43"/>
          <p:cNvSpPr txBox="1"/>
          <p:nvPr/>
        </p:nvSpPr>
        <p:spPr>
          <a:xfrm>
            <a:off x="1322275" y="4391375"/>
            <a:ext cx="6077700" cy="7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000">
                <a:solidFill>
                  <a:schemeClr val="lt1"/>
                </a:solidFill>
                <a:latin typeface="Proxima Nova"/>
                <a:ea typeface="Proxima Nova"/>
                <a:cs typeface="Proxima Nova"/>
                <a:sym typeface="Proxima Nova"/>
              </a:rPr>
              <a:t>EYHO with HHPO </a:t>
            </a:r>
            <a:endParaRPr b="1" sz="3000">
              <a:solidFill>
                <a:schemeClr val="lt1"/>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56" name="Shape 356"/>
        <p:cNvGrpSpPr/>
        <p:nvPr/>
      </p:nvGrpSpPr>
      <p:grpSpPr>
        <a:xfrm>
          <a:off x="0" y="0"/>
          <a:ext cx="0" cy="0"/>
          <a:chOff x="0" y="0"/>
          <a:chExt cx="0" cy="0"/>
        </a:xfrm>
      </p:grpSpPr>
      <p:pic>
        <p:nvPicPr>
          <p:cNvPr id="357" name="Google Shape;357;p44"/>
          <p:cNvPicPr preferRelativeResize="0"/>
          <p:nvPr/>
        </p:nvPicPr>
        <p:blipFill>
          <a:blip r:embed="rId3">
            <a:alphaModFix/>
          </a:blip>
          <a:stretch>
            <a:fillRect/>
          </a:stretch>
        </p:blipFill>
        <p:spPr>
          <a:xfrm>
            <a:off x="4572010" y="1673300"/>
            <a:ext cx="4385395" cy="3289023"/>
          </a:xfrm>
          <a:prstGeom prst="rect">
            <a:avLst/>
          </a:prstGeom>
          <a:noFill/>
          <a:ln cap="flat" cmpd="sng" w="38100">
            <a:solidFill>
              <a:srgbClr val="1155CC"/>
            </a:solidFill>
            <a:prstDash val="solid"/>
            <a:round/>
            <a:headEnd len="sm" w="sm" type="none"/>
            <a:tailEnd len="sm" w="sm" type="none"/>
          </a:ln>
        </p:spPr>
      </p:pic>
      <p:pic>
        <p:nvPicPr>
          <p:cNvPr id="358" name="Google Shape;358;p44"/>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59" name="Google Shape;359;p44"/>
          <p:cNvSpPr txBox="1"/>
          <p:nvPr/>
        </p:nvSpPr>
        <p:spPr>
          <a:xfrm>
            <a:off x="1280650" y="125275"/>
            <a:ext cx="6333900" cy="13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Proxima Nova"/>
                <a:ea typeface="Proxima Nova"/>
                <a:cs typeface="Proxima Nova"/>
                <a:sym typeface="Proxima Nova"/>
              </a:rPr>
              <a:t>Leaving It All On The Field!!</a:t>
            </a:r>
            <a:endParaRPr sz="3000">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b="1" sz="1700">
              <a:solidFill>
                <a:schemeClr val="lt2"/>
              </a:solidFill>
            </a:endParaRPr>
          </a:p>
        </p:txBody>
      </p:sp>
      <p:sp>
        <p:nvSpPr>
          <p:cNvPr id="360" name="Google Shape;360;p44"/>
          <p:cNvSpPr txBox="1"/>
          <p:nvPr/>
        </p:nvSpPr>
        <p:spPr>
          <a:xfrm>
            <a:off x="5832225" y="601675"/>
            <a:ext cx="2571900" cy="42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700">
                <a:solidFill>
                  <a:schemeClr val="lt2"/>
                </a:solidFill>
              </a:rPr>
              <a:t>IM Soccer Team 2k18 </a:t>
            </a:r>
            <a:endParaRPr b="1" sz="1700">
              <a:solidFill>
                <a:schemeClr val="lt2"/>
              </a:solidFill>
            </a:endParaRPr>
          </a:p>
        </p:txBody>
      </p:sp>
      <p:sp>
        <p:nvSpPr>
          <p:cNvPr id="361" name="Google Shape;361;p44"/>
          <p:cNvSpPr txBox="1"/>
          <p:nvPr/>
        </p:nvSpPr>
        <p:spPr>
          <a:xfrm>
            <a:off x="5450175" y="981775"/>
            <a:ext cx="3336000" cy="5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700">
                <a:solidFill>
                  <a:schemeClr val="lt2"/>
                </a:solidFill>
              </a:rPr>
              <a:t>We will play Thursdays at 7pm this semester, sign up!</a:t>
            </a:r>
            <a:endParaRPr b="1" sz="1700">
              <a:solidFill>
                <a:schemeClr val="lt2"/>
              </a:solidFill>
            </a:endParaRPr>
          </a:p>
        </p:txBody>
      </p:sp>
      <p:sp>
        <p:nvSpPr>
          <p:cNvPr id="362" name="Google Shape;362;p44"/>
          <p:cNvSpPr txBox="1"/>
          <p:nvPr/>
        </p:nvSpPr>
        <p:spPr>
          <a:xfrm>
            <a:off x="380150" y="715725"/>
            <a:ext cx="25719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700">
              <a:solidFill>
                <a:schemeClr val="lt2"/>
              </a:solidFill>
            </a:endParaRPr>
          </a:p>
        </p:txBody>
      </p:sp>
      <p:pic>
        <p:nvPicPr>
          <p:cNvPr id="363" name="Google Shape;363;p44"/>
          <p:cNvPicPr preferRelativeResize="0"/>
          <p:nvPr/>
        </p:nvPicPr>
        <p:blipFill>
          <a:blip r:embed="rId5">
            <a:alphaModFix/>
          </a:blip>
          <a:stretch>
            <a:fillRect/>
          </a:stretch>
        </p:blipFill>
        <p:spPr>
          <a:xfrm>
            <a:off x="1202763" y="1407275"/>
            <a:ext cx="2528975" cy="2328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67" name="Shape 367"/>
        <p:cNvGrpSpPr/>
        <p:nvPr/>
      </p:nvGrpSpPr>
      <p:grpSpPr>
        <a:xfrm>
          <a:off x="0" y="0"/>
          <a:ext cx="0" cy="0"/>
          <a:chOff x="0" y="0"/>
          <a:chExt cx="0" cy="0"/>
        </a:xfrm>
      </p:grpSpPr>
      <p:pic>
        <p:nvPicPr>
          <p:cNvPr id="368" name="Google Shape;368;p45"/>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369" name="Google Shape;369;p45"/>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0" name="Google Shape;370;p45"/>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71" name="Google Shape;371;p45"/>
          <p:cNvSpPr txBox="1"/>
          <p:nvPr>
            <p:ph type="title"/>
          </p:nvPr>
        </p:nvSpPr>
        <p:spPr>
          <a:xfrm>
            <a:off x="681500" y="2685850"/>
            <a:ext cx="3994500" cy="105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1"/>
                </a:solidFill>
              </a:rPr>
              <a:t>BUDDY System</a:t>
            </a:r>
            <a:endParaRPr sz="3000">
              <a:solidFill>
                <a:schemeClr val="lt1"/>
              </a:solidFill>
            </a:endParaRPr>
          </a:p>
          <a:p>
            <a:pPr indent="0" lvl="0" marL="0" rtl="0" algn="ctr">
              <a:spcBef>
                <a:spcPts val="0"/>
              </a:spcBef>
              <a:spcAft>
                <a:spcPts val="0"/>
              </a:spcAft>
              <a:buNone/>
            </a:pPr>
            <a:r>
              <a:rPr lang="en" sz="2400">
                <a:solidFill>
                  <a:schemeClr val="lt1"/>
                </a:solidFill>
              </a:rPr>
              <a:t>Sign up to pair up with other people taking your classes!</a:t>
            </a:r>
            <a:endParaRPr sz="2400">
              <a:solidFill>
                <a:schemeClr val="lt1"/>
              </a:solidFill>
            </a:endParaRPr>
          </a:p>
          <a:p>
            <a:pPr indent="0" lvl="0" marL="0" rtl="0" algn="ctr">
              <a:spcBef>
                <a:spcPts val="0"/>
              </a:spcBef>
              <a:spcAft>
                <a:spcPts val="0"/>
              </a:spcAft>
              <a:buNone/>
            </a:pPr>
            <a:r>
              <a:t/>
            </a:r>
            <a:endParaRPr sz="2400">
              <a:solidFill>
                <a:schemeClr val="lt1"/>
              </a:solidFill>
            </a:endParaRPr>
          </a:p>
          <a:p>
            <a:pPr indent="0" lvl="0" marL="0" rtl="0" algn="ctr">
              <a:spcBef>
                <a:spcPts val="0"/>
              </a:spcBef>
              <a:spcAft>
                <a:spcPts val="0"/>
              </a:spcAft>
              <a:buNone/>
            </a:pPr>
            <a:r>
              <a:rPr lang="en" sz="2400">
                <a:solidFill>
                  <a:schemeClr val="lt1"/>
                </a:solidFill>
              </a:rPr>
              <a:t>The sooner the better</a:t>
            </a:r>
            <a:endParaRPr sz="2400">
              <a:solidFill>
                <a:schemeClr val="lt1"/>
              </a:solidFill>
            </a:endParaRPr>
          </a:p>
          <a:p>
            <a:pPr indent="0" lvl="0" marL="0" rtl="0" algn="ctr">
              <a:spcBef>
                <a:spcPts val="0"/>
              </a:spcBef>
              <a:spcAft>
                <a:spcPts val="0"/>
              </a:spcAft>
              <a:buNone/>
            </a:pPr>
            <a:r>
              <a:t/>
            </a:r>
            <a:endParaRPr sz="2400">
              <a:solidFill>
                <a:schemeClr val="lt1"/>
              </a:solidFill>
            </a:endParaRPr>
          </a:p>
        </p:txBody>
      </p:sp>
      <p:pic>
        <p:nvPicPr>
          <p:cNvPr id="372" name="Google Shape;372;p45"/>
          <p:cNvPicPr preferRelativeResize="0"/>
          <p:nvPr/>
        </p:nvPicPr>
        <p:blipFill>
          <a:blip r:embed="rId5">
            <a:alphaModFix/>
          </a:blip>
          <a:stretch>
            <a:fillRect/>
          </a:stretch>
        </p:blipFill>
        <p:spPr>
          <a:xfrm>
            <a:off x="6259150" y="873637"/>
            <a:ext cx="2884850" cy="2583675"/>
          </a:xfrm>
          <a:prstGeom prst="rect">
            <a:avLst/>
          </a:prstGeom>
          <a:noFill/>
          <a:ln>
            <a:noFill/>
          </a:ln>
        </p:spPr>
      </p:pic>
      <p:pic>
        <p:nvPicPr>
          <p:cNvPr id="373" name="Google Shape;373;p45"/>
          <p:cNvPicPr preferRelativeResize="0"/>
          <p:nvPr/>
        </p:nvPicPr>
        <p:blipFill>
          <a:blip r:embed="rId6">
            <a:alphaModFix/>
          </a:blip>
          <a:stretch>
            <a:fillRect/>
          </a:stretch>
        </p:blipFill>
        <p:spPr>
          <a:xfrm>
            <a:off x="7270425" y="3457300"/>
            <a:ext cx="1873575" cy="1686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46"/>
          <p:cNvSpPr txBox="1"/>
          <p:nvPr>
            <p:ph type="title"/>
          </p:nvPr>
        </p:nvSpPr>
        <p:spPr>
          <a:xfrm>
            <a:off x="-145575" y="1193700"/>
            <a:ext cx="4045200" cy="150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SNEAK PEEK</a:t>
            </a:r>
            <a:endParaRPr/>
          </a:p>
        </p:txBody>
      </p:sp>
      <p:pic>
        <p:nvPicPr>
          <p:cNvPr id="379" name="Google Shape;379;p46"/>
          <p:cNvPicPr preferRelativeResize="0"/>
          <p:nvPr/>
        </p:nvPicPr>
        <p:blipFill>
          <a:blip r:embed="rId3">
            <a:alphaModFix/>
          </a:blip>
          <a:stretch>
            <a:fillRect/>
          </a:stretch>
        </p:blipFill>
        <p:spPr>
          <a:xfrm>
            <a:off x="3712050" y="431649"/>
            <a:ext cx="5218899" cy="3780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83" name="Shape 383"/>
        <p:cNvGrpSpPr/>
        <p:nvPr/>
      </p:nvGrpSpPr>
      <p:grpSpPr>
        <a:xfrm>
          <a:off x="0" y="0"/>
          <a:ext cx="0" cy="0"/>
          <a:chOff x="0" y="0"/>
          <a:chExt cx="0" cy="0"/>
        </a:xfrm>
      </p:grpSpPr>
      <p:sp>
        <p:nvSpPr>
          <p:cNvPr id="384" name="Google Shape;384;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Andrea Martinez</a:t>
            </a:r>
            <a:endParaRPr sz="6000">
              <a:solidFill>
                <a:srgbClr val="FFFFFF"/>
              </a:solidFill>
            </a:endParaRPr>
          </a:p>
        </p:txBody>
      </p:sp>
      <p:sp>
        <p:nvSpPr>
          <p:cNvPr id="385" name="Google Shape;385;p47"/>
          <p:cNvSpPr txBox="1"/>
          <p:nvPr>
            <p:ph idx="1" type="body"/>
          </p:nvPr>
        </p:nvSpPr>
        <p:spPr>
          <a:xfrm>
            <a:off x="31170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Human Development and Family Sciences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spent winter break visiting my sister in Idaho &amp; helping her plan her wedding!</a:t>
            </a:r>
            <a:endParaRPr sz="2000">
              <a:solidFill>
                <a:srgbClr val="FFFFFF"/>
              </a:solidFill>
            </a:endParaRPr>
          </a:p>
        </p:txBody>
      </p:sp>
      <p:sp>
        <p:nvSpPr>
          <p:cNvPr id="386" name="Google Shape;386;p47"/>
          <p:cNvSpPr txBox="1"/>
          <p:nvPr/>
        </p:nvSpPr>
        <p:spPr>
          <a:xfrm>
            <a:off x="31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Archives Director</a:t>
            </a:r>
            <a:endParaRPr b="1">
              <a:solidFill>
                <a:schemeClr val="lt2"/>
              </a:solidFill>
            </a:endParaRPr>
          </a:p>
        </p:txBody>
      </p:sp>
      <p:pic>
        <p:nvPicPr>
          <p:cNvPr id="387" name="Google Shape;387;p47"/>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88" name="Google Shape;388;p47"/>
          <p:cNvPicPr preferRelativeResize="0"/>
          <p:nvPr/>
        </p:nvPicPr>
        <p:blipFill>
          <a:blip r:embed="rId4">
            <a:alphaModFix/>
          </a:blip>
          <a:stretch>
            <a:fillRect/>
          </a:stretch>
        </p:blipFill>
        <p:spPr>
          <a:xfrm>
            <a:off x="4788675" y="17295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92" name="Shape 392"/>
        <p:cNvGrpSpPr/>
        <p:nvPr/>
      </p:nvGrpSpPr>
      <p:grpSpPr>
        <a:xfrm>
          <a:off x="0" y="0"/>
          <a:ext cx="0" cy="0"/>
          <a:chOff x="0" y="0"/>
          <a:chExt cx="0" cy="0"/>
        </a:xfrm>
      </p:grpSpPr>
      <p:sp>
        <p:nvSpPr>
          <p:cNvPr id="393" name="Google Shape;393;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Valeria Sornia</a:t>
            </a:r>
            <a:endParaRPr sz="6000">
              <a:solidFill>
                <a:srgbClr val="FFFFFF"/>
              </a:solidFill>
            </a:endParaRPr>
          </a:p>
        </p:txBody>
      </p:sp>
      <p:sp>
        <p:nvSpPr>
          <p:cNvPr id="394" name="Google Shape;394;p48"/>
          <p:cNvSpPr txBox="1"/>
          <p:nvPr>
            <p:ph idx="1" type="body"/>
          </p:nvPr>
        </p:nvSpPr>
        <p:spPr>
          <a:xfrm>
            <a:off x="35715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stayed home over the break and went to the casino for the first time!</a:t>
            </a:r>
            <a:endParaRPr sz="2000">
              <a:solidFill>
                <a:srgbClr val="FFFFFF"/>
              </a:solidFill>
            </a:endParaRPr>
          </a:p>
        </p:txBody>
      </p:sp>
      <p:sp>
        <p:nvSpPr>
          <p:cNvPr id="395" name="Google Shape;395;p48"/>
          <p:cNvSpPr txBox="1"/>
          <p:nvPr/>
        </p:nvSpPr>
        <p:spPr>
          <a:xfrm>
            <a:off x="31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Public Relations Director</a:t>
            </a:r>
            <a:endParaRPr b="1">
              <a:solidFill>
                <a:schemeClr val="lt2"/>
              </a:solidFill>
            </a:endParaRPr>
          </a:p>
        </p:txBody>
      </p:sp>
      <p:pic>
        <p:nvPicPr>
          <p:cNvPr id="396" name="Google Shape;396;p48"/>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97" name="Google Shape;397;p48"/>
          <p:cNvPicPr preferRelativeResize="0"/>
          <p:nvPr/>
        </p:nvPicPr>
        <p:blipFill>
          <a:blip r:embed="rId4">
            <a:alphaModFix/>
          </a:blip>
          <a:stretch>
            <a:fillRect/>
          </a:stretch>
        </p:blipFill>
        <p:spPr>
          <a:xfrm>
            <a:off x="4656425"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01" name="Shape 401"/>
        <p:cNvGrpSpPr/>
        <p:nvPr/>
      </p:nvGrpSpPr>
      <p:grpSpPr>
        <a:xfrm>
          <a:off x="0" y="0"/>
          <a:ext cx="0" cy="0"/>
          <a:chOff x="0" y="0"/>
          <a:chExt cx="0" cy="0"/>
        </a:xfrm>
      </p:grpSpPr>
      <p:sp>
        <p:nvSpPr>
          <p:cNvPr id="402" name="Google Shape;402;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Jessica Medrano</a:t>
            </a:r>
            <a:endParaRPr sz="6000">
              <a:solidFill>
                <a:srgbClr val="FFFFFF"/>
              </a:solidFill>
            </a:endParaRPr>
          </a:p>
        </p:txBody>
      </p:sp>
      <p:sp>
        <p:nvSpPr>
          <p:cNvPr id="403" name="Google Shape;403;p49"/>
          <p:cNvSpPr txBox="1"/>
          <p:nvPr>
            <p:ph idx="1" type="body"/>
          </p:nvPr>
        </p:nvSpPr>
        <p:spPr>
          <a:xfrm>
            <a:off x="311700" y="186390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Houston,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went to Maryland for New Year’s and celebrated my cousin’s 21st! </a:t>
            </a:r>
            <a:endParaRPr sz="2000">
              <a:solidFill>
                <a:srgbClr val="FFFFFF"/>
              </a:solidFill>
            </a:endParaRPr>
          </a:p>
        </p:txBody>
      </p:sp>
      <p:sp>
        <p:nvSpPr>
          <p:cNvPr id="404" name="Google Shape;404;p49"/>
          <p:cNvSpPr txBox="1"/>
          <p:nvPr/>
        </p:nvSpPr>
        <p:spPr>
          <a:xfrm>
            <a:off x="411550" y="1373100"/>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IT Director</a:t>
            </a:r>
            <a:endParaRPr b="1">
              <a:solidFill>
                <a:schemeClr val="lt2"/>
              </a:solidFill>
            </a:endParaRPr>
          </a:p>
        </p:txBody>
      </p:sp>
      <p:pic>
        <p:nvPicPr>
          <p:cNvPr id="405" name="Google Shape;405;p49"/>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406" name="Google Shape;406;p49"/>
          <p:cNvPicPr preferRelativeResize="0"/>
          <p:nvPr/>
        </p:nvPicPr>
        <p:blipFill>
          <a:blip r:embed="rId4">
            <a:alphaModFix/>
          </a:blip>
          <a:stretch>
            <a:fillRect/>
          </a:stretch>
        </p:blipFill>
        <p:spPr>
          <a:xfrm>
            <a:off x="4607725"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10" name="Shape 410"/>
        <p:cNvGrpSpPr/>
        <p:nvPr/>
      </p:nvGrpSpPr>
      <p:grpSpPr>
        <a:xfrm>
          <a:off x="0" y="0"/>
          <a:ext cx="0" cy="0"/>
          <a:chOff x="0" y="0"/>
          <a:chExt cx="0" cy="0"/>
        </a:xfrm>
      </p:grpSpPr>
      <p:pic>
        <p:nvPicPr>
          <p:cNvPr id="411" name="Google Shape;411;p50"/>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412" name="Google Shape;412;p50"/>
          <p:cNvPicPr preferRelativeResize="0"/>
          <p:nvPr/>
        </p:nvPicPr>
        <p:blipFill>
          <a:blip r:embed="rId4">
            <a:alphaModFix/>
          </a:blip>
          <a:stretch>
            <a:fillRect/>
          </a:stretch>
        </p:blipFill>
        <p:spPr>
          <a:xfrm>
            <a:off x="0" y="-654250"/>
            <a:ext cx="9144003" cy="6099050"/>
          </a:xfrm>
          <a:prstGeom prst="rect">
            <a:avLst/>
          </a:prstGeom>
          <a:noFill/>
          <a:ln>
            <a:noFill/>
          </a:ln>
        </p:spPr>
      </p:pic>
      <p:sp>
        <p:nvSpPr>
          <p:cNvPr id="413" name="Google Shape;413;p50"/>
          <p:cNvSpPr/>
          <p:nvPr/>
        </p:nvSpPr>
        <p:spPr>
          <a:xfrm>
            <a:off x="0" y="3291450"/>
            <a:ext cx="9144000" cy="21534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0"/>
          <p:cNvSpPr txBox="1"/>
          <p:nvPr/>
        </p:nvSpPr>
        <p:spPr>
          <a:xfrm>
            <a:off x="2362200" y="3679050"/>
            <a:ext cx="4419600" cy="13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Proxima Nova"/>
                <a:ea typeface="Proxima Nova"/>
                <a:cs typeface="Proxima Nova"/>
                <a:sym typeface="Proxima Nova"/>
              </a:rPr>
              <a:t>Let us know if you have any questions!!</a:t>
            </a:r>
            <a:endParaRPr sz="2400">
              <a:solidFill>
                <a:schemeClr val="lt1"/>
              </a:solidFill>
              <a:latin typeface="Proxima Nova"/>
              <a:ea typeface="Proxima Nova"/>
              <a:cs typeface="Proxima Nova"/>
              <a:sym typeface="Proxima Nov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18" name="Shape 418"/>
        <p:cNvGrpSpPr/>
        <p:nvPr/>
      </p:nvGrpSpPr>
      <p:grpSpPr>
        <a:xfrm>
          <a:off x="0" y="0"/>
          <a:ext cx="0" cy="0"/>
          <a:chOff x="0" y="0"/>
          <a:chExt cx="0" cy="0"/>
        </a:xfrm>
      </p:grpSpPr>
      <p:pic>
        <p:nvPicPr>
          <p:cNvPr id="419" name="Google Shape;419;p51"/>
          <p:cNvPicPr preferRelativeResize="0"/>
          <p:nvPr/>
        </p:nvPicPr>
        <p:blipFill>
          <a:blip r:embed="rId3">
            <a:alphaModFix/>
          </a:blip>
          <a:stretch>
            <a:fillRect/>
          </a:stretch>
        </p:blipFill>
        <p:spPr>
          <a:xfrm>
            <a:off x="0" y="0"/>
            <a:ext cx="9144003" cy="5143499"/>
          </a:xfrm>
          <a:prstGeom prst="rect">
            <a:avLst/>
          </a:prstGeom>
          <a:noFill/>
          <a:ln>
            <a:noFill/>
          </a:ln>
        </p:spPr>
      </p:pic>
      <p:sp>
        <p:nvSpPr>
          <p:cNvPr id="420" name="Google Shape;420;p51"/>
          <p:cNvSpPr/>
          <p:nvPr/>
        </p:nvSpPr>
        <p:spPr>
          <a:xfrm>
            <a:off x="2054400" y="55800"/>
            <a:ext cx="5035200" cy="5031900"/>
          </a:xfrm>
          <a:prstGeom prst="ellipse">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1"/>
          <p:cNvSpPr txBox="1"/>
          <p:nvPr/>
        </p:nvSpPr>
        <p:spPr>
          <a:xfrm>
            <a:off x="2431800" y="7178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Proxima Nova"/>
                <a:ea typeface="Proxima Nova"/>
                <a:cs typeface="Proxima Nova"/>
                <a:sym typeface="Proxima Nova"/>
              </a:rPr>
              <a:t>Thank You for Coming!!</a:t>
            </a:r>
            <a:endParaRPr b="1" sz="2400">
              <a:solidFill>
                <a:schemeClr val="lt1"/>
              </a:solidFill>
              <a:latin typeface="Proxima Nova"/>
              <a:ea typeface="Proxima Nova"/>
              <a:cs typeface="Proxima Nova"/>
              <a:sym typeface="Proxima Nova"/>
            </a:endParaRPr>
          </a:p>
        </p:txBody>
      </p:sp>
      <p:sp>
        <p:nvSpPr>
          <p:cNvPr id="422" name="Google Shape;422;p51"/>
          <p:cNvSpPr txBox="1"/>
          <p:nvPr/>
        </p:nvSpPr>
        <p:spPr>
          <a:xfrm>
            <a:off x="2897700" y="1383225"/>
            <a:ext cx="3348600" cy="197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rPr>
              <a:t>Sign in here:</a:t>
            </a:r>
            <a:endParaRPr b="1">
              <a:solidFill>
                <a:schemeClr val="lt1"/>
              </a:solidFill>
            </a:endParaRPr>
          </a:p>
          <a:p>
            <a:pPr indent="0" lvl="0" marL="0" rtl="0" algn="ctr">
              <a:spcBef>
                <a:spcPts val="0"/>
              </a:spcBef>
              <a:spcAft>
                <a:spcPts val="0"/>
              </a:spcAft>
              <a:buNone/>
            </a:pPr>
            <a:r>
              <a:rPr b="1" lang="en">
                <a:solidFill>
                  <a:schemeClr val="lt1"/>
                </a:solidFill>
              </a:rPr>
              <a:t>https://bit.ly/2DcygC0</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ctr">
              <a:spcBef>
                <a:spcPts val="0"/>
              </a:spcBef>
              <a:spcAft>
                <a:spcPts val="0"/>
              </a:spcAft>
              <a:buNone/>
            </a:pPr>
            <a:r>
              <a:rPr b="1" lang="en">
                <a:solidFill>
                  <a:schemeClr val="lt1"/>
                </a:solidFill>
              </a:rPr>
              <a:t>1st General Body Meeting:</a:t>
            </a:r>
            <a:endParaRPr b="1">
              <a:solidFill>
                <a:schemeClr val="lt1"/>
              </a:solidFill>
            </a:endParaRPr>
          </a:p>
          <a:p>
            <a:pPr indent="0" lvl="0" marL="0" rtl="0" algn="ctr">
              <a:spcBef>
                <a:spcPts val="0"/>
              </a:spcBef>
              <a:spcAft>
                <a:spcPts val="0"/>
              </a:spcAft>
              <a:buNone/>
            </a:pPr>
            <a:r>
              <a:rPr lang="en" sz="1200">
                <a:solidFill>
                  <a:schemeClr val="lt1"/>
                </a:solidFill>
              </a:rPr>
              <a:t>19 February 2019</a:t>
            </a:r>
            <a:endParaRPr sz="1200">
              <a:solidFill>
                <a:schemeClr val="lt1"/>
              </a:solidFill>
            </a:endParaRPr>
          </a:p>
          <a:p>
            <a:pPr indent="0" lvl="0" marL="0" rtl="0" algn="ctr">
              <a:spcBef>
                <a:spcPts val="0"/>
              </a:spcBef>
              <a:spcAft>
                <a:spcPts val="0"/>
              </a:spcAft>
              <a:buNone/>
            </a:pPr>
            <a:r>
              <a:rPr lang="en" sz="1200">
                <a:solidFill>
                  <a:schemeClr val="lt1"/>
                </a:solidFill>
              </a:rPr>
              <a:t>6:45 pm</a:t>
            </a:r>
            <a:endParaRPr sz="12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b="1" lang="en">
                <a:solidFill>
                  <a:schemeClr val="lt1"/>
                </a:solidFill>
              </a:rPr>
              <a:t>Texashhpo.weebly.com</a:t>
            </a:r>
            <a:endParaRPr b="1">
              <a:solidFill>
                <a:schemeClr val="lt1"/>
              </a:solidFill>
            </a:endParaRPr>
          </a:p>
          <a:p>
            <a:pPr indent="0" lvl="0" marL="0" rtl="0" algn="ctr">
              <a:spcBef>
                <a:spcPts val="0"/>
              </a:spcBef>
              <a:spcAft>
                <a:spcPts val="0"/>
              </a:spcAft>
              <a:buNone/>
            </a:pPr>
            <a:r>
              <a:rPr lang="en" sz="1200">
                <a:solidFill>
                  <a:schemeClr val="lt1"/>
                </a:solidFill>
              </a:rPr>
              <a:t>texashhpo@gmail.com</a:t>
            </a:r>
            <a:endParaRPr sz="1200">
              <a:solidFill>
                <a:schemeClr val="lt1"/>
              </a:solidFill>
            </a:endParaRPr>
          </a:p>
        </p:txBody>
      </p:sp>
      <p:pic>
        <p:nvPicPr>
          <p:cNvPr id="423" name="Google Shape;423;p51"/>
          <p:cNvPicPr preferRelativeResize="0"/>
          <p:nvPr/>
        </p:nvPicPr>
        <p:blipFill>
          <a:blip r:embed="rId4">
            <a:alphaModFix/>
          </a:blip>
          <a:stretch>
            <a:fillRect/>
          </a:stretch>
        </p:blipFill>
        <p:spPr>
          <a:xfrm>
            <a:off x="3419050" y="3502772"/>
            <a:ext cx="487218" cy="487201"/>
          </a:xfrm>
          <a:prstGeom prst="rect">
            <a:avLst/>
          </a:prstGeom>
          <a:noFill/>
          <a:ln>
            <a:noFill/>
          </a:ln>
        </p:spPr>
      </p:pic>
      <p:pic>
        <p:nvPicPr>
          <p:cNvPr id="424" name="Google Shape;424;p51"/>
          <p:cNvPicPr preferRelativeResize="0"/>
          <p:nvPr/>
        </p:nvPicPr>
        <p:blipFill>
          <a:blip r:embed="rId5">
            <a:alphaModFix/>
          </a:blip>
          <a:stretch>
            <a:fillRect/>
          </a:stretch>
        </p:blipFill>
        <p:spPr>
          <a:xfrm>
            <a:off x="3609275" y="4210647"/>
            <a:ext cx="429250" cy="429250"/>
          </a:xfrm>
          <a:prstGeom prst="rect">
            <a:avLst/>
          </a:prstGeom>
          <a:noFill/>
          <a:ln>
            <a:noFill/>
          </a:ln>
        </p:spPr>
      </p:pic>
      <p:sp>
        <p:nvSpPr>
          <p:cNvPr id="425" name="Google Shape;425;p51"/>
          <p:cNvSpPr txBox="1"/>
          <p:nvPr/>
        </p:nvSpPr>
        <p:spPr>
          <a:xfrm>
            <a:off x="4040250" y="3502775"/>
            <a:ext cx="18492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rPr>
              <a:t>HHPO (Hispanic Health Professions Organization)</a:t>
            </a:r>
            <a:endParaRPr sz="1000">
              <a:solidFill>
                <a:schemeClr val="lt1"/>
              </a:solidFill>
            </a:endParaRPr>
          </a:p>
        </p:txBody>
      </p:sp>
      <p:sp>
        <p:nvSpPr>
          <p:cNvPr id="426" name="Google Shape;426;p51"/>
          <p:cNvSpPr txBox="1"/>
          <p:nvPr/>
        </p:nvSpPr>
        <p:spPr>
          <a:xfrm>
            <a:off x="4240950" y="4210650"/>
            <a:ext cx="1447800" cy="5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rPr>
              <a:t>@texashhpo</a:t>
            </a:r>
            <a:endParaRPr sz="12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83" name="Shape 83"/>
        <p:cNvGrpSpPr/>
        <p:nvPr/>
      </p:nvGrpSpPr>
      <p:grpSpPr>
        <a:xfrm>
          <a:off x="0" y="0"/>
          <a:ext cx="0" cy="0"/>
          <a:chOff x="0" y="0"/>
          <a:chExt cx="0" cy="0"/>
        </a:xfrm>
      </p:grpSpPr>
      <p:sp>
        <p:nvSpPr>
          <p:cNvPr id="84" name="Google Shape;84;p16"/>
          <p:cNvSpPr txBox="1"/>
          <p:nvPr>
            <p:ph type="title"/>
          </p:nvPr>
        </p:nvSpPr>
        <p:spPr>
          <a:xfrm>
            <a:off x="311700" y="3285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rPr>
              <a:t>Meet the Board!</a:t>
            </a:r>
            <a:endParaRPr sz="6000">
              <a:solidFill>
                <a:srgbClr val="FFFFFF"/>
              </a:solidFill>
            </a:endParaRPr>
          </a:p>
        </p:txBody>
      </p:sp>
      <p:sp>
        <p:nvSpPr>
          <p:cNvPr id="85" name="Google Shape;85;p16"/>
          <p:cNvSpPr txBox="1"/>
          <p:nvPr>
            <p:ph idx="1" type="body"/>
          </p:nvPr>
        </p:nvSpPr>
        <p:spPr>
          <a:xfrm>
            <a:off x="414500" y="1776925"/>
            <a:ext cx="4194000" cy="3300000"/>
          </a:xfrm>
          <a:prstGeom prst="rect">
            <a:avLst/>
          </a:prstGeom>
        </p:spPr>
        <p:txBody>
          <a:bodyPr anchorCtr="0" anchor="t" bIns="91425" lIns="91425" spcFirstLastPara="1" rIns="91425" wrap="square" tIns="91425">
            <a:noAutofit/>
          </a:bodyPr>
          <a:lstStyle/>
          <a:p>
            <a:pPr indent="0" lvl="0" marL="0" rtl="0" algn="l">
              <a:lnSpc>
                <a:spcPct val="140000"/>
              </a:lnSpc>
              <a:spcBef>
                <a:spcPts val="0"/>
              </a:spcBef>
              <a:spcAft>
                <a:spcPts val="0"/>
              </a:spcAft>
              <a:buNone/>
            </a:pPr>
            <a:r>
              <a:t/>
            </a:r>
            <a:endParaRPr sz="2000">
              <a:solidFill>
                <a:srgbClr val="FFFFFF"/>
              </a:solidFill>
              <a:latin typeface="Arial"/>
              <a:ea typeface="Arial"/>
              <a:cs typeface="Arial"/>
              <a:sym typeface="Arial"/>
            </a:endParaRPr>
          </a:p>
          <a:p>
            <a:pPr indent="0" lvl="0" marL="0" rtl="0" algn="l">
              <a:spcBef>
                <a:spcPts val="0"/>
              </a:spcBef>
              <a:spcAft>
                <a:spcPts val="1600"/>
              </a:spcAft>
              <a:buNone/>
            </a:pPr>
            <a:r>
              <a:t/>
            </a:r>
            <a:endParaRPr sz="2400"/>
          </a:p>
        </p:txBody>
      </p:sp>
      <p:pic>
        <p:nvPicPr>
          <p:cNvPr id="86" name="Google Shape;86;p16"/>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87" name="Google Shape;87;p16"/>
          <p:cNvPicPr preferRelativeResize="0"/>
          <p:nvPr/>
        </p:nvPicPr>
        <p:blipFill rotWithShape="1">
          <a:blip r:embed="rId4">
            <a:alphaModFix/>
          </a:blip>
          <a:srcRect b="-10909" l="-6830" r="6830" t="10910"/>
          <a:stretch/>
        </p:blipFill>
        <p:spPr>
          <a:xfrm>
            <a:off x="1232850" y="1463874"/>
            <a:ext cx="6275300" cy="3926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1" name="Shape 91"/>
        <p:cNvGrpSpPr/>
        <p:nvPr/>
      </p:nvGrpSpPr>
      <p:grpSpPr>
        <a:xfrm>
          <a:off x="0" y="0"/>
          <a:ext cx="0" cy="0"/>
          <a:chOff x="0" y="0"/>
          <a:chExt cx="0" cy="0"/>
        </a:xfrm>
      </p:grpSpPr>
      <p:pic>
        <p:nvPicPr>
          <p:cNvPr id="92" name="Google Shape;92;p17"/>
          <p:cNvPicPr preferRelativeResize="0"/>
          <p:nvPr/>
        </p:nvPicPr>
        <p:blipFill>
          <a:blip r:embed="rId3">
            <a:alphaModFix/>
          </a:blip>
          <a:stretch>
            <a:fillRect/>
          </a:stretch>
        </p:blipFill>
        <p:spPr>
          <a:xfrm>
            <a:off x="0" y="0"/>
            <a:ext cx="9144003" cy="5143499"/>
          </a:xfrm>
          <a:prstGeom prst="rect">
            <a:avLst/>
          </a:prstGeom>
          <a:noFill/>
          <a:ln>
            <a:noFill/>
          </a:ln>
        </p:spPr>
      </p:pic>
      <p:sp>
        <p:nvSpPr>
          <p:cNvPr id="93" name="Google Shape;93;p17"/>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txBox="1"/>
          <p:nvPr/>
        </p:nvSpPr>
        <p:spPr>
          <a:xfrm>
            <a:off x="2105550" y="1747050"/>
            <a:ext cx="4932900" cy="14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lt1"/>
                </a:solidFill>
                <a:latin typeface="Proxima Nova"/>
                <a:ea typeface="Proxima Nova"/>
                <a:cs typeface="Proxima Nova"/>
                <a:sym typeface="Proxima Nova"/>
              </a:rPr>
              <a:t>Icebreaker</a:t>
            </a:r>
            <a:endParaRPr sz="60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b="1" lang="en" sz="2400">
                <a:solidFill>
                  <a:schemeClr val="lt2"/>
                </a:solidFill>
                <a:latin typeface="Proxima Nova"/>
                <a:ea typeface="Proxima Nova"/>
                <a:cs typeface="Proxima Nova"/>
                <a:sym typeface="Proxima Nova"/>
              </a:rPr>
              <a:t>Which population are you most interested in helping?</a:t>
            </a:r>
            <a:endParaRPr b="1" sz="2400">
              <a:solidFill>
                <a:schemeClr val="lt2"/>
              </a:solidFill>
              <a:latin typeface="Proxima Nova"/>
              <a:ea typeface="Proxima Nova"/>
              <a:cs typeface="Proxima Nova"/>
              <a:sym typeface="Proxima Nova"/>
            </a:endParaRPr>
          </a:p>
          <a:p>
            <a:pPr indent="0" lvl="0" marL="0" rtl="0" algn="ctr">
              <a:spcBef>
                <a:spcPts val="0"/>
              </a:spcBef>
              <a:spcAft>
                <a:spcPts val="0"/>
              </a:spcAft>
              <a:buNone/>
            </a:pPr>
            <a:r>
              <a:t/>
            </a:r>
            <a:endParaRPr sz="6000">
              <a:solidFill>
                <a:schemeClr val="lt1"/>
              </a:solidFill>
              <a:latin typeface="Proxima Nova"/>
              <a:ea typeface="Proxima Nova"/>
              <a:cs typeface="Proxima Nova"/>
              <a:sym typeface="Proxima Nova"/>
            </a:endParaRPr>
          </a:p>
          <a:p>
            <a:pPr indent="0" lvl="0" marL="0" rtl="0" algn="ctr">
              <a:spcBef>
                <a:spcPts val="0"/>
              </a:spcBef>
              <a:spcAft>
                <a:spcPts val="0"/>
              </a:spcAft>
              <a:buNone/>
            </a:pPr>
            <a:r>
              <a:t/>
            </a:r>
            <a:endParaRPr b="1" sz="2400">
              <a:solidFill>
                <a:schemeClr val="l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98" name="Shape 98"/>
        <p:cNvGrpSpPr/>
        <p:nvPr/>
      </p:nvGrpSpPr>
      <p:grpSpPr>
        <a:xfrm>
          <a:off x="0" y="0"/>
          <a:ext cx="0" cy="0"/>
          <a:chOff x="0" y="0"/>
          <a:chExt cx="0" cy="0"/>
        </a:xfrm>
      </p:grpSpPr>
      <p:sp>
        <p:nvSpPr>
          <p:cNvPr id="99" name="Google Shape;99;p18"/>
          <p:cNvSpPr txBox="1"/>
          <p:nvPr>
            <p:ph type="title"/>
          </p:nvPr>
        </p:nvSpPr>
        <p:spPr>
          <a:xfrm>
            <a:off x="311700" y="328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Eva Vaghefi</a:t>
            </a:r>
            <a:endParaRPr sz="6000">
              <a:solidFill>
                <a:srgbClr val="FFFFFF"/>
              </a:solidFill>
            </a:endParaRPr>
          </a:p>
        </p:txBody>
      </p:sp>
      <p:sp>
        <p:nvSpPr>
          <p:cNvPr id="100" name="Google Shape;100;p18"/>
          <p:cNvSpPr txBox="1"/>
          <p:nvPr>
            <p:ph idx="1" type="body"/>
          </p:nvPr>
        </p:nvSpPr>
        <p:spPr>
          <a:xfrm>
            <a:off x="414500" y="1776925"/>
            <a:ext cx="4194000" cy="3300000"/>
          </a:xfrm>
          <a:prstGeom prst="rect">
            <a:avLst/>
          </a:prstGeom>
        </p:spPr>
        <p:txBody>
          <a:bodyPr anchorCtr="0" anchor="t" bIns="91425" lIns="91425" spcFirstLastPara="1" rIns="91425" wrap="square" tIns="91425">
            <a:noAutofit/>
          </a:bodyPr>
          <a:lstStyle/>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Psychology &amp; Nutrition Double Major</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5th Year</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Fort Worth, TX</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Over break I….started bullet journaling! </a:t>
            </a:r>
            <a:endParaRPr sz="2000">
              <a:solidFill>
                <a:srgbClr val="FFFFFF"/>
              </a:solidFill>
              <a:latin typeface="Arial"/>
              <a:ea typeface="Arial"/>
              <a:cs typeface="Arial"/>
              <a:sym typeface="Arial"/>
            </a:endParaRPr>
          </a:p>
          <a:p>
            <a:pPr indent="0" lvl="0" marL="0" rtl="0" algn="l">
              <a:spcBef>
                <a:spcPts val="0"/>
              </a:spcBef>
              <a:spcAft>
                <a:spcPts val="1600"/>
              </a:spcAft>
              <a:buNone/>
            </a:pPr>
            <a:r>
              <a:t/>
            </a:r>
            <a:endParaRPr sz="2400"/>
          </a:p>
        </p:txBody>
      </p:sp>
      <p:pic>
        <p:nvPicPr>
          <p:cNvPr id="101" name="Google Shape;101;p18"/>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102" name="Google Shape;102;p18"/>
          <p:cNvPicPr preferRelativeResize="0"/>
          <p:nvPr/>
        </p:nvPicPr>
        <p:blipFill>
          <a:blip r:embed="rId4">
            <a:alphaModFix/>
          </a:blip>
          <a:stretch>
            <a:fillRect/>
          </a:stretch>
        </p:blipFill>
        <p:spPr>
          <a:xfrm>
            <a:off x="4870125" y="1843500"/>
            <a:ext cx="3673975" cy="2450550"/>
          </a:xfrm>
          <a:prstGeom prst="rect">
            <a:avLst/>
          </a:prstGeom>
          <a:noFill/>
          <a:ln cap="flat" cmpd="sng" w="38100">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103" name="Google Shape;103;p18"/>
          <p:cNvSpPr txBox="1"/>
          <p:nvPr/>
        </p:nvSpPr>
        <p:spPr>
          <a:xfrm>
            <a:off x="414500" y="1317625"/>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President</a:t>
            </a:r>
            <a:endParaRPr b="1">
              <a:solidFill>
                <a:schemeClr val="l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7" name="Shape 107"/>
        <p:cNvGrpSpPr/>
        <p:nvPr/>
      </p:nvGrpSpPr>
      <p:grpSpPr>
        <a:xfrm>
          <a:off x="0" y="0"/>
          <a:ext cx="0" cy="0"/>
          <a:chOff x="0" y="0"/>
          <a:chExt cx="0" cy="0"/>
        </a:xfrm>
      </p:grpSpPr>
      <p:pic>
        <p:nvPicPr>
          <p:cNvPr id="108" name="Google Shape;108;p19"/>
          <p:cNvPicPr preferRelativeResize="0"/>
          <p:nvPr/>
        </p:nvPicPr>
        <p:blipFill>
          <a:blip r:embed="rId3">
            <a:alphaModFix/>
          </a:blip>
          <a:stretch>
            <a:fillRect/>
          </a:stretch>
        </p:blipFill>
        <p:spPr>
          <a:xfrm>
            <a:off x="0" y="0"/>
            <a:ext cx="9144003" cy="5143499"/>
          </a:xfrm>
          <a:prstGeom prst="rect">
            <a:avLst/>
          </a:prstGeom>
          <a:noFill/>
          <a:ln>
            <a:noFill/>
          </a:ln>
        </p:spPr>
      </p:pic>
      <p:sp>
        <p:nvSpPr>
          <p:cNvPr id="109" name="Google Shape;109;p19"/>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txBox="1"/>
          <p:nvPr/>
        </p:nvSpPr>
        <p:spPr>
          <a:xfrm>
            <a:off x="2105550" y="1847100"/>
            <a:ext cx="4932900" cy="14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Proxima Nova"/>
                <a:ea typeface="Proxima Nova"/>
                <a:cs typeface="Proxima Nova"/>
                <a:sym typeface="Proxima Nova"/>
              </a:rPr>
              <a:t>T-shirts</a:t>
            </a:r>
            <a:r>
              <a:rPr lang="en" sz="4000">
                <a:solidFill>
                  <a:schemeClr val="lt1"/>
                </a:solidFill>
                <a:latin typeface="Proxima Nova"/>
                <a:ea typeface="Proxima Nova"/>
                <a:cs typeface="Proxima Nova"/>
                <a:sym typeface="Proxima Nova"/>
              </a:rPr>
              <a:t> </a:t>
            </a:r>
            <a:endParaRPr b="1" sz="1200">
              <a:solidFill>
                <a:schemeClr val="lt1"/>
              </a:solidFill>
            </a:endParaRPr>
          </a:p>
          <a:p>
            <a:pPr indent="457200" lvl="0" marL="457200" rtl="0" algn="l">
              <a:lnSpc>
                <a:spcPct val="130000"/>
              </a:lnSpc>
              <a:spcBef>
                <a:spcPts val="0"/>
              </a:spcBef>
              <a:spcAft>
                <a:spcPts val="0"/>
              </a:spcAft>
              <a:buNone/>
            </a:pPr>
            <a:r>
              <a:t/>
            </a:r>
            <a:endParaRPr sz="6000">
              <a:solidFill>
                <a:schemeClr val="lt1"/>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id="115" name="Google Shape;115;p20"/>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116" name="Google Shape;116;p20"/>
          <p:cNvSpPr/>
          <p:nvPr/>
        </p:nvSpPr>
        <p:spPr>
          <a:xfrm>
            <a:off x="495150" y="370050"/>
            <a:ext cx="8153700" cy="44034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 name="Google Shape;117;p20"/>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18" name="Google Shape;118;p20"/>
          <p:cNvSpPr txBox="1"/>
          <p:nvPr/>
        </p:nvSpPr>
        <p:spPr>
          <a:xfrm>
            <a:off x="855475" y="762150"/>
            <a:ext cx="7457700" cy="361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lt1"/>
                </a:solidFill>
              </a:rPr>
              <a:t>Council for Diversity Engagement</a:t>
            </a:r>
            <a:endParaRPr sz="3600">
              <a:solidFill>
                <a:schemeClr val="lt1"/>
              </a:solidFill>
            </a:endParaRPr>
          </a:p>
          <a:p>
            <a:pPr indent="0" lvl="0" marL="0" rtl="0" algn="ctr">
              <a:spcBef>
                <a:spcPts val="0"/>
              </a:spcBef>
              <a:spcAft>
                <a:spcPts val="0"/>
              </a:spcAft>
              <a:buNone/>
            </a:pPr>
            <a:r>
              <a:rPr b="1" lang="en" sz="2400">
                <a:solidFill>
                  <a:schemeClr val="lt2"/>
                </a:solidFill>
              </a:rPr>
              <a:t>Freshman/Sophomore Representative </a:t>
            </a:r>
            <a:endParaRPr b="1" sz="2400">
              <a:solidFill>
                <a:schemeClr val="lt2"/>
              </a:solidFill>
            </a:endParaRPr>
          </a:p>
          <a:p>
            <a:pPr indent="0" lvl="0" marL="0" rtl="0" algn="ctr">
              <a:spcBef>
                <a:spcPts val="0"/>
              </a:spcBef>
              <a:spcAft>
                <a:spcPts val="0"/>
              </a:spcAft>
              <a:buNone/>
            </a:pPr>
            <a:r>
              <a:t/>
            </a:r>
            <a:endParaRPr b="1" sz="2400">
              <a:solidFill>
                <a:schemeClr val="lt2"/>
              </a:solidFill>
            </a:endParaRPr>
          </a:p>
          <a:p>
            <a:pPr indent="0" lvl="0" marL="0" rtl="0" algn="ctr">
              <a:spcBef>
                <a:spcPts val="0"/>
              </a:spcBef>
              <a:spcAft>
                <a:spcPts val="0"/>
              </a:spcAft>
              <a:buNone/>
            </a:pPr>
            <a:r>
              <a:rPr lang="en" sz="2000">
                <a:solidFill>
                  <a:srgbClr val="FFFFFF"/>
                </a:solidFill>
              </a:rPr>
              <a:t>Join me in attending weekly meetings with The College of Natural Sciences CDE to address issues related to our community!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rPr lang="en" sz="2000">
                <a:solidFill>
                  <a:srgbClr val="FFFFFF"/>
                </a:solidFill>
              </a:rPr>
              <a:t>Meetings are Fridays from 2-3 PM in PAI 5.42</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rPr lang="en" sz="2000">
                <a:solidFill>
                  <a:srgbClr val="FFFFFF"/>
                </a:solidFill>
              </a:rPr>
              <a:t>Talk to me after the meeting to learn more.</a:t>
            </a:r>
            <a:endParaRPr sz="2000">
              <a:solidFill>
                <a:srgbClr val="FFFFFF"/>
              </a:solidFill>
            </a:endParaRPr>
          </a:p>
          <a:p>
            <a:pPr indent="0" lvl="0" marL="0" rtl="0" algn="l">
              <a:lnSpc>
                <a:spcPct val="115000"/>
              </a:lnSpc>
              <a:spcBef>
                <a:spcPts val="0"/>
              </a:spcBef>
              <a:spcAft>
                <a:spcPts val="0"/>
              </a:spcAft>
              <a:buNone/>
            </a:pPr>
            <a:r>
              <a:t/>
            </a:r>
            <a:endParaRPr sz="2000">
              <a:solidFill>
                <a:srgbClr val="FFFFFF"/>
              </a:solidFill>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pic>
        <p:nvPicPr>
          <p:cNvPr id="123" name="Google Shape;123;p2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4" name="Google Shape;124;p21"/>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25" name="Google Shape;125;p21"/>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1"/>
          <p:cNvSpPr txBox="1"/>
          <p:nvPr/>
        </p:nvSpPr>
        <p:spPr>
          <a:xfrm>
            <a:off x="1682400" y="533250"/>
            <a:ext cx="5997900" cy="6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Texas 2-Step CPR </a:t>
            </a:r>
            <a:endParaRPr sz="3500">
              <a:solidFill>
                <a:srgbClr val="FFFFFF"/>
              </a:solidFill>
              <a:latin typeface="Proxima Nova"/>
              <a:ea typeface="Proxima Nova"/>
              <a:cs typeface="Proxima Nova"/>
              <a:sym typeface="Proxima Nova"/>
            </a:endParaRPr>
          </a:p>
          <a:p>
            <a:pPr indent="0" lvl="0" marL="0" rtl="0" algn="ctr">
              <a:lnSpc>
                <a:spcPct val="115000"/>
              </a:lnSpc>
              <a:spcBef>
                <a:spcPts val="0"/>
              </a:spcBef>
              <a:spcAft>
                <a:spcPts val="0"/>
              </a:spcAft>
              <a:buClr>
                <a:srgbClr val="000000"/>
              </a:buClr>
              <a:buSzPts val="1100"/>
              <a:buFont typeface="Arial"/>
              <a:buNone/>
            </a:pPr>
            <a:r>
              <a:rPr b="1" lang="en" sz="1800">
                <a:solidFill>
                  <a:schemeClr val="lt2"/>
                </a:solidFill>
              </a:rPr>
              <a:t>Dell Med Emergency Medicine Interest Group</a:t>
            </a:r>
            <a:r>
              <a:rPr b="1" lang="en" sz="1800">
                <a:solidFill>
                  <a:schemeClr val="lt1"/>
                </a:solidFill>
              </a:rPr>
              <a:t> </a:t>
            </a:r>
            <a:endParaRPr b="1" sz="3000">
              <a:solidFill>
                <a:schemeClr val="lt2"/>
              </a:solidFill>
              <a:latin typeface="Proxima Nova"/>
              <a:ea typeface="Proxima Nova"/>
              <a:cs typeface="Proxima Nova"/>
              <a:sym typeface="Proxima Nova"/>
            </a:endParaRPr>
          </a:p>
          <a:p>
            <a:pPr indent="0" lvl="0" marL="0" rtl="0" algn="ctr">
              <a:lnSpc>
                <a:spcPct val="130000"/>
              </a:lnSpc>
              <a:spcBef>
                <a:spcPts val="0"/>
              </a:spcBef>
              <a:spcAft>
                <a:spcPts val="0"/>
              </a:spcAft>
              <a:buNone/>
            </a:pPr>
            <a:r>
              <a:t/>
            </a:r>
            <a:endParaRPr sz="1500">
              <a:solidFill>
                <a:schemeClr val="lt2"/>
              </a:solidFill>
              <a:latin typeface="Proxima Nova"/>
              <a:ea typeface="Proxima Nova"/>
              <a:cs typeface="Proxima Nova"/>
              <a:sym typeface="Proxima Nova"/>
            </a:endParaRPr>
          </a:p>
          <a:p>
            <a:pPr indent="0" lvl="0" marL="0" rtl="0" algn="ctr">
              <a:spcBef>
                <a:spcPts val="0"/>
              </a:spcBef>
              <a:spcAft>
                <a:spcPts val="0"/>
              </a:spcAft>
              <a:buNone/>
            </a:pPr>
            <a:r>
              <a:t/>
            </a:r>
            <a:endParaRPr b="1" i="1" sz="2000">
              <a:solidFill>
                <a:schemeClr val="lt2"/>
              </a:solidFill>
              <a:latin typeface="Proxima Nova"/>
              <a:ea typeface="Proxima Nova"/>
              <a:cs typeface="Proxima Nova"/>
              <a:sym typeface="Proxima Nova"/>
            </a:endParaRPr>
          </a:p>
        </p:txBody>
      </p:sp>
      <p:sp>
        <p:nvSpPr>
          <p:cNvPr id="127" name="Google Shape;127;p21"/>
          <p:cNvSpPr txBox="1"/>
          <p:nvPr/>
        </p:nvSpPr>
        <p:spPr>
          <a:xfrm>
            <a:off x="970650" y="1467075"/>
            <a:ext cx="7202700" cy="304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rPr>
              <a:t>What is it? </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5 min. Demonstration on how to perform hands-only CPR</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Nationwide initiative used to teach general public how to simply perform CPR, decreasing mortality while waiting for medical attention.</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When and Where?</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February 9th @ HOPE Farmer’s Market </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February 10th @ Mueller Lake Park Amphitheater</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11 AM - 2 PM</a:t>
            </a:r>
            <a:endParaRPr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a:p>
            <a:pPr indent="0" lvl="0" marL="0" rtl="0" algn="l">
              <a:lnSpc>
                <a:spcPct val="115000"/>
              </a:lnSpc>
              <a:spcBef>
                <a:spcPts val="0"/>
              </a:spcBef>
              <a:spcAft>
                <a:spcPts val="0"/>
              </a:spcAft>
              <a:buNone/>
            </a:pPr>
            <a:r>
              <a:t/>
            </a:r>
            <a:endParaRPr sz="1800">
              <a:solidFill>
                <a:srgbClr val="FFFFFF"/>
              </a:solidFill>
            </a:endParaRPr>
          </a:p>
          <a:p>
            <a:pPr indent="0" lvl="0" marL="0" rtl="0" algn="l">
              <a:spcBef>
                <a:spcPts val="0"/>
              </a:spcBef>
              <a:spcAft>
                <a:spcPts val="0"/>
              </a:spcAft>
              <a:buNone/>
            </a:pPr>
            <a:r>
              <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