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Proxima Nova"/>
      <p:regular r:id="rId35"/>
      <p:bold r:id="rId36"/>
      <p:italic r:id="rId37"/>
      <p:boldItalic r:id="rId38"/>
    </p:embeddedFont>
    <p:embeddedFont>
      <p:font typeface="Roboto"/>
      <p:regular r:id="rId39"/>
      <p:bold r:id="rId40"/>
      <p:italic r:id="rId41"/>
      <p:boldItalic r:id="rId42"/>
    </p:embeddedFont>
    <p:embeddedFont>
      <p:font typeface="Lat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5.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7.xml"/><Relationship Id="rId44" Type="http://schemas.openxmlformats.org/officeDocument/2006/relationships/font" Target="fonts/Lato-bold.fntdata"/><Relationship Id="rId21" Type="http://schemas.openxmlformats.org/officeDocument/2006/relationships/slide" Target="slides/slide16.xml"/><Relationship Id="rId43" Type="http://schemas.openxmlformats.org/officeDocument/2006/relationships/font" Target="fonts/Lato-regular.fntdata"/><Relationship Id="rId24" Type="http://schemas.openxmlformats.org/officeDocument/2006/relationships/slide" Target="slides/slide19.xml"/><Relationship Id="rId46" Type="http://schemas.openxmlformats.org/officeDocument/2006/relationships/font" Target="fonts/Lato-boldItalic.fntdata"/><Relationship Id="rId23" Type="http://schemas.openxmlformats.org/officeDocument/2006/relationships/slide" Target="slides/slide18.xml"/><Relationship Id="rId45" Type="http://schemas.openxmlformats.org/officeDocument/2006/relationships/font" Target="fonts/La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roximaNova-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ProximaNova-italic.fntdata"/><Relationship Id="rId14" Type="http://schemas.openxmlformats.org/officeDocument/2006/relationships/slide" Target="slides/slide9.xml"/><Relationship Id="rId36" Type="http://schemas.openxmlformats.org/officeDocument/2006/relationships/font" Target="fonts/ProximaNova-bold.fntdata"/><Relationship Id="rId17" Type="http://schemas.openxmlformats.org/officeDocument/2006/relationships/slide" Target="slides/slide12.xml"/><Relationship Id="rId39" Type="http://schemas.openxmlformats.org/officeDocument/2006/relationships/font" Target="fonts/Roboto-regular.fntdata"/><Relationship Id="rId16" Type="http://schemas.openxmlformats.org/officeDocument/2006/relationships/slide" Target="slides/slide11.xml"/><Relationship Id="rId38" Type="http://schemas.openxmlformats.org/officeDocument/2006/relationships/font" Target="fonts/ProximaNova-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452b2dc21e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452b2dc21e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4c39ba839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4c39ba839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4c39ba839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4c39ba839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483c55df8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483c55df8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52b2dc21e_0_1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52b2dc21e_0_1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4b7a7fc1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4b7a7fc1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4c39ba83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4c39ba83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52b2dc21e_0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52b2dc21e_0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4ba6bbe7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44ba6bbe7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4ba6bbdf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44ba6bbdf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4ba6bbe72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4ba6bbe7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452b2dc21e_0_1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452b2dc21e_0_1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44ba6bbe72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44ba6bbe72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52b2dc21e_0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52b2dc21e_0_1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44c39ba839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44c39ba839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452b2dc21e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452b2dc21e_0_1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44c39ba839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4c39ba839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452b2dc21e_0_1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452b2dc21e_0_1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45a7fd35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5a7fd35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452b2dc21e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452b2dc21e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452b2dc21e_0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452b2dc21e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452b2dc21e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452b2dc21e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4853ea23e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853ea23e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4853ea23e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4853ea23e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222222"/>
                </a:solidFill>
              </a:rPr>
              <a:t>Below is a fantastic - and paid - opportunity to get involved in research next summer at Mass General in Boston (HMS teaching hospital). You'll be paired with a mentor based on your research interests which can be anything from basic science to translational or clinical. They cover your housing and all the summer trainees live in the same building, people come from all over. </a:t>
            </a:r>
            <a:endParaRPr>
              <a:solidFill>
                <a:srgbClr val="222222"/>
              </a:solidFill>
            </a:endParaRPr>
          </a:p>
          <a:p>
            <a:pPr indent="0" lvl="0" marL="0" rtl="0" algn="l">
              <a:spcBef>
                <a:spcPts val="0"/>
              </a:spcBef>
              <a:spcAft>
                <a:spcPts val="0"/>
              </a:spcAft>
              <a:buClr>
                <a:srgbClr val="000000"/>
              </a:buClr>
              <a:buSzPts val="1100"/>
              <a:buFont typeface="Arial"/>
              <a:buNone/>
            </a:pPr>
            <a:r>
              <a:t/>
            </a:r>
            <a:endParaRPr>
              <a:solidFill>
                <a:srgbClr val="222222"/>
              </a:solidFill>
            </a:endParaRPr>
          </a:p>
          <a:p>
            <a:pPr indent="0" lvl="0" marL="0" rtl="0" algn="l">
              <a:spcBef>
                <a:spcPts val="0"/>
              </a:spcBef>
              <a:spcAft>
                <a:spcPts val="0"/>
              </a:spcAft>
              <a:buNone/>
            </a:pPr>
            <a:r>
              <a:rPr lang="en">
                <a:solidFill>
                  <a:srgbClr val="222222"/>
                </a:solidFill>
              </a:rPr>
              <a:t>This internship is a great opportunity and foot in the door to the Harvard network. I did this back in 2014- having this on my CV helped me get a job after the summer and I haven't left Boston since. Let me know if you have any questions about the application (due 1/25). </a:t>
            </a:r>
            <a:endParaRPr>
              <a:solidFill>
                <a:srgbClr val="222222"/>
              </a:solidFill>
            </a:endParaRPr>
          </a:p>
          <a:p>
            <a:pPr indent="0" lvl="0" marL="0" rtl="0" algn="l">
              <a:spcBef>
                <a:spcPts val="0"/>
              </a:spcBef>
              <a:spcAft>
                <a:spcPts val="0"/>
              </a:spcAft>
              <a:buNone/>
            </a:pPr>
            <a:r>
              <a:t/>
            </a:r>
            <a:endParaRPr>
              <a:solidFill>
                <a:srgbClr val="222222"/>
              </a:solidFill>
            </a:endParaRPr>
          </a:p>
          <a:p>
            <a:pPr indent="0" lvl="0" marL="0" rtl="0" algn="l">
              <a:lnSpc>
                <a:spcPct val="115000"/>
              </a:lnSpc>
              <a:spcBef>
                <a:spcPts val="0"/>
              </a:spcBef>
              <a:spcAft>
                <a:spcPts val="0"/>
              </a:spcAft>
              <a:buNone/>
            </a:pPr>
            <a:r>
              <a:rPr b="1" lang="en" sz="1000">
                <a:solidFill>
                  <a:srgbClr val="333333"/>
                </a:solidFill>
                <a:highlight>
                  <a:srgbClr val="FFFFFF"/>
                </a:highlight>
                <a:latin typeface="Trebuchet MS"/>
                <a:ea typeface="Trebuchet MS"/>
                <a:cs typeface="Trebuchet MS"/>
                <a:sym typeface="Trebuchet MS"/>
              </a:rPr>
              <a:t>The Massachusetts General Hospital (MGH) Center for Diversity and Inclusion runs the Summer Research Trainee Program (SRTP). Founded in 1992, SRTP attracts college and medical students from around the nation to MGH. The goal of this program is to inspire students who are underrepresented in medicine (URM)* to consider careers in academic medicine by immersing them in cutting-edge research opportunities. Twenty students, selected from a nationwide competition, join SRTP each summer. Each student is assigned to a specific MGH laboratory, clinical site, health policy, or health services research area where they undertake an original research project under the mentorship and guidance of an MGH investigator. Assignments are carefully considered and are made with the student's research and career interests in mind. In addition to this unique research experience, students participate in weekly didactic seminars and career mentoring sessions and have opportunities for clinical shadowing at MGH. </a:t>
            </a:r>
            <a:endParaRPr b="1" sz="1000">
              <a:solidFill>
                <a:srgbClr val="333333"/>
              </a:solidFill>
              <a:highlight>
                <a:srgbClr val="FFFFFF"/>
              </a:highlight>
              <a:latin typeface="Trebuchet MS"/>
              <a:ea typeface="Trebuchet MS"/>
              <a:cs typeface="Trebuchet MS"/>
              <a:sym typeface="Trebuchet MS"/>
            </a:endParaRPr>
          </a:p>
          <a:p>
            <a:pPr indent="0" lvl="0" marL="0" rtl="0" algn="l">
              <a:spcBef>
                <a:spcPts val="0"/>
              </a:spcBef>
              <a:spcAft>
                <a:spcPts val="0"/>
              </a:spcAft>
              <a:buClr>
                <a:srgbClr val="000000"/>
              </a:buClr>
              <a:buSzPts val="1100"/>
              <a:buFont typeface="Arial"/>
              <a:buNone/>
            </a:pPr>
            <a:r>
              <a:t/>
            </a:r>
            <a:endParaRPr>
              <a:solidFill>
                <a:srgbClr val="222222"/>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44a1b37fd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44a1b37fd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44a1b37fd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44a1b37fd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4bb8d8871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4bb8d8871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52b2dc21e_0_1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52b2dc21e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52b2dc21e_1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52b2dc21e_1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00000"/>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rgbClr val="1155CC"/>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00000"/>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rgbClr val="1155CC"/>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1155CC"/>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rgbClr val="1155CC"/>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Proxima Nova"/>
              <a:buNone/>
              <a:defRPr sz="2800">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1pPr>
            <a:lvl2pPr indent="-317500" lvl="1" marL="914400">
              <a:lnSpc>
                <a:spcPct val="115000"/>
              </a:lnSpc>
              <a:spcBef>
                <a:spcPts val="1600"/>
              </a:spcBef>
              <a:spcAft>
                <a:spcPts val="0"/>
              </a:spcAft>
              <a:buSzPts val="1400"/>
              <a:buFont typeface="Proxima Nova"/>
              <a:buChar char="○"/>
              <a:defRPr>
                <a:latin typeface="Proxima Nova"/>
                <a:ea typeface="Proxima Nova"/>
                <a:cs typeface="Proxima Nova"/>
                <a:sym typeface="Proxima Nova"/>
              </a:defRPr>
            </a:lvl2pPr>
            <a:lvl3pPr indent="-317500" lvl="2" marL="1371600">
              <a:lnSpc>
                <a:spcPct val="115000"/>
              </a:lnSpc>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a:lnSpc>
                <a:spcPct val="115000"/>
              </a:lnSpc>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a:lnSpc>
                <a:spcPct val="115000"/>
              </a:lnSpc>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a:lnSpc>
                <a:spcPct val="115000"/>
              </a:lnSpc>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a:lnSpc>
                <a:spcPct val="115000"/>
              </a:lnSpc>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a:lnSpc>
                <a:spcPct val="115000"/>
              </a:lnSpc>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a:lnSpc>
                <a:spcPct val="115000"/>
              </a:lnSpc>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hyperlink" Target="mailto:texashhpo@gmail.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15.png"/><Relationship Id="rId5"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hyperlink" Target="https://l.facebook.com/l.php?u=https%3A%2F%2Fdocs.google.com%2Fforms%2Fd%2F1Av89dCizfotKwkGxOEDQczIaqQjcpOy547Xiup_sh4A%2Fviewform%3Fedit_requested%3Dtrue%26fbclid%3DIwAR3sGsfPNBeQd_wcFoXuWhYTFab2CHRAQ9uuvrCx0ygwq5Fvc9LZE5P2C6U&amp;h=AT3BfYfLNV6QAYfwgh2i3Q2lOMvCIn4SsQCEVPtIXr4wGOTL0axEmQmc34odLC_zT5znjT4YGkNLbnE5UeQfw5z4CBxXQfybRjteCQMRaTW7kJrEevLQTzEceHIF41tPlot2umzOv6aiusmZmmw0NrJTNksNXg" TargetMode="External"/><Relationship Id="rId6"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0" y="0"/>
            <a:ext cx="9143999" cy="5237012"/>
          </a:xfrm>
          <a:prstGeom prst="rect">
            <a:avLst/>
          </a:prstGeom>
          <a:noFill/>
          <a:ln>
            <a:noFill/>
          </a:ln>
        </p:spPr>
      </p:pic>
      <p:sp>
        <p:nvSpPr>
          <p:cNvPr id="60" name="Google Shape;60;p13"/>
          <p:cNvSpPr/>
          <p:nvPr/>
        </p:nvSpPr>
        <p:spPr>
          <a:xfrm>
            <a:off x="1530925" y="-50"/>
            <a:ext cx="5316600" cy="52371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nvSpPr>
        <p:spPr>
          <a:xfrm>
            <a:off x="1863750" y="1270600"/>
            <a:ext cx="5416500" cy="26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Lato"/>
                <a:ea typeface="Lato"/>
                <a:cs typeface="Lato"/>
                <a:sym typeface="Lato"/>
              </a:rPr>
              <a:t>Hispanic Health Professions Organization</a:t>
            </a:r>
            <a:endParaRPr sz="4800">
              <a:solidFill>
                <a:srgbClr val="FFFFFF"/>
              </a:solidFill>
              <a:latin typeface="Lato"/>
              <a:ea typeface="Lato"/>
              <a:cs typeface="Lato"/>
              <a:sym typeface="Lato"/>
            </a:endParaRPr>
          </a:p>
        </p:txBody>
      </p:sp>
      <p:sp>
        <p:nvSpPr>
          <p:cNvPr id="62" name="Google Shape;62;p13"/>
          <p:cNvSpPr txBox="1"/>
          <p:nvPr/>
        </p:nvSpPr>
        <p:spPr>
          <a:xfrm>
            <a:off x="1920525" y="3574800"/>
            <a:ext cx="3602700" cy="12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latin typeface="Lato"/>
                <a:ea typeface="Lato"/>
                <a:cs typeface="Lato"/>
                <a:sym typeface="Lato"/>
              </a:rPr>
              <a:t>5th </a:t>
            </a:r>
            <a:r>
              <a:rPr lang="en" sz="1300">
                <a:solidFill>
                  <a:schemeClr val="lt2"/>
                </a:solidFill>
                <a:latin typeface="Lato"/>
                <a:ea typeface="Lato"/>
                <a:cs typeface="Lato"/>
                <a:sym typeface="Lato"/>
              </a:rPr>
              <a:t>General Body Meeting</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November 27, 2018, 6:45 pm</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PAR 201</a:t>
            </a:r>
            <a:endParaRPr sz="1300">
              <a:solidFill>
                <a:schemeClr val="lt2"/>
              </a:solidFill>
              <a:latin typeface="Lato"/>
              <a:ea typeface="Lato"/>
              <a:cs typeface="Lato"/>
              <a:sym typeface="Lato"/>
            </a:endParaRPr>
          </a:p>
          <a:p>
            <a:pPr indent="0" lvl="0" marL="0" rtl="0" algn="l">
              <a:spcBef>
                <a:spcPts val="0"/>
              </a:spcBef>
              <a:spcAft>
                <a:spcPts val="0"/>
              </a:spcAft>
              <a:buNone/>
            </a:pPr>
            <a:r>
              <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Sign In Here: https://tinyurl.com/y8lss86o</a:t>
            </a:r>
            <a:endParaRPr sz="1300">
              <a:solidFill>
                <a:schemeClr val="lt2"/>
              </a:solidFill>
              <a:latin typeface="Lato"/>
              <a:ea typeface="Lato"/>
              <a:cs typeface="Lato"/>
              <a:sym typeface="Lato"/>
            </a:endParaRPr>
          </a:p>
        </p:txBody>
      </p:sp>
      <p:pic>
        <p:nvPicPr>
          <p:cNvPr id="63" name="Google Shape;63;p13"/>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3" name="Shape 143"/>
        <p:cNvGrpSpPr/>
        <p:nvPr/>
      </p:nvGrpSpPr>
      <p:grpSpPr>
        <a:xfrm>
          <a:off x="0" y="0"/>
          <a:ext cx="0" cy="0"/>
          <a:chOff x="0" y="0"/>
          <a:chExt cx="0" cy="0"/>
        </a:xfrm>
      </p:grpSpPr>
      <p:pic>
        <p:nvPicPr>
          <p:cNvPr id="144" name="Google Shape;144;p22"/>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145" name="Google Shape;145;p22"/>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22"/>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47" name="Google Shape;147;p22"/>
          <p:cNvSpPr txBox="1"/>
          <p:nvPr>
            <p:ph type="title"/>
          </p:nvPr>
        </p:nvSpPr>
        <p:spPr>
          <a:xfrm>
            <a:off x="577500" y="1148650"/>
            <a:ext cx="3994500" cy="70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rPr>
              <a:t>Join the GroupMe!</a:t>
            </a:r>
            <a:endParaRPr sz="3500">
              <a:solidFill>
                <a:schemeClr val="lt1"/>
              </a:solidFill>
            </a:endParaRPr>
          </a:p>
        </p:txBody>
      </p:sp>
      <p:pic>
        <p:nvPicPr>
          <p:cNvPr id="148" name="Google Shape;148;p22"/>
          <p:cNvPicPr preferRelativeResize="0"/>
          <p:nvPr/>
        </p:nvPicPr>
        <p:blipFill>
          <a:blip r:embed="rId5">
            <a:alphaModFix/>
          </a:blip>
          <a:stretch>
            <a:fillRect/>
          </a:stretch>
        </p:blipFill>
        <p:spPr>
          <a:xfrm>
            <a:off x="1670675" y="2058000"/>
            <a:ext cx="1679775" cy="1679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3"/>
          <p:cNvPicPr preferRelativeResize="0"/>
          <p:nvPr/>
        </p:nvPicPr>
        <p:blipFill>
          <a:blip r:embed="rId3">
            <a:alphaModFix/>
          </a:blip>
          <a:stretch>
            <a:fillRect/>
          </a:stretch>
        </p:blipFill>
        <p:spPr>
          <a:xfrm>
            <a:off x="0" y="0"/>
            <a:ext cx="9144000" cy="5237001"/>
          </a:xfrm>
          <a:prstGeom prst="rect">
            <a:avLst/>
          </a:prstGeom>
          <a:noFill/>
          <a:ln>
            <a:noFill/>
          </a:ln>
        </p:spPr>
      </p:pic>
      <p:sp>
        <p:nvSpPr>
          <p:cNvPr id="154" name="Google Shape;154;p23"/>
          <p:cNvSpPr/>
          <p:nvPr/>
        </p:nvSpPr>
        <p:spPr>
          <a:xfrm>
            <a:off x="-150" y="1157100"/>
            <a:ext cx="9144000" cy="28293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3"/>
          <p:cNvSpPr txBox="1"/>
          <p:nvPr/>
        </p:nvSpPr>
        <p:spPr>
          <a:xfrm>
            <a:off x="1099725" y="1068371"/>
            <a:ext cx="6729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Important Announcement</a:t>
            </a:r>
            <a:r>
              <a:rPr lang="en" sz="3500">
                <a:solidFill>
                  <a:srgbClr val="FFFFFF"/>
                </a:solidFill>
                <a:latin typeface="Proxima Nova"/>
                <a:ea typeface="Proxima Nova"/>
                <a:cs typeface="Proxima Nova"/>
                <a:sym typeface="Proxima Nova"/>
              </a:rPr>
              <a:t> </a:t>
            </a:r>
            <a:endParaRPr b="1" sz="3500">
              <a:solidFill>
                <a:srgbClr val="FFFFFF"/>
              </a:solidFill>
            </a:endParaRPr>
          </a:p>
          <a:p>
            <a:pPr indent="0" lvl="0" marL="0" rtl="0" algn="ctr">
              <a:lnSpc>
                <a:spcPct val="130000"/>
              </a:lnSpc>
              <a:spcBef>
                <a:spcPts val="0"/>
              </a:spcBef>
              <a:spcAft>
                <a:spcPts val="0"/>
              </a:spcAft>
              <a:buNone/>
            </a:pPr>
            <a:r>
              <a:rPr b="1" lang="en" sz="2000">
                <a:solidFill>
                  <a:schemeClr val="lt2"/>
                </a:solidFill>
              </a:rPr>
              <a:t>Point system</a:t>
            </a:r>
            <a:endParaRPr b="1" i="1" sz="2000">
              <a:solidFill>
                <a:schemeClr val="lt2"/>
              </a:solidFill>
            </a:endParaRPr>
          </a:p>
        </p:txBody>
      </p:sp>
      <p:sp>
        <p:nvSpPr>
          <p:cNvPr id="156" name="Google Shape;156;p23"/>
          <p:cNvSpPr txBox="1"/>
          <p:nvPr/>
        </p:nvSpPr>
        <p:spPr>
          <a:xfrm>
            <a:off x="512175" y="2045547"/>
            <a:ext cx="7904400" cy="10524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rPr lang="en" sz="1800">
                <a:solidFill>
                  <a:schemeClr val="lt1"/>
                </a:solidFill>
                <a:latin typeface="Proxima Nova"/>
                <a:ea typeface="Proxima Nova"/>
                <a:cs typeface="Proxima Nova"/>
                <a:sym typeface="Proxima Nova"/>
              </a:rPr>
              <a:t>For </a:t>
            </a:r>
            <a:r>
              <a:rPr b="1" lang="en" sz="1800" u="sng">
                <a:solidFill>
                  <a:schemeClr val="lt1"/>
                </a:solidFill>
                <a:latin typeface="Proxima Nova"/>
                <a:ea typeface="Proxima Nova"/>
                <a:cs typeface="Proxima Nova"/>
                <a:sym typeface="Proxima Nova"/>
              </a:rPr>
              <a:t>ALL</a:t>
            </a:r>
            <a:r>
              <a:rPr lang="en" sz="1800">
                <a:solidFill>
                  <a:schemeClr val="lt1"/>
                </a:solidFill>
                <a:latin typeface="Proxima Nova"/>
                <a:ea typeface="Proxima Nova"/>
                <a:cs typeface="Proxima Nova"/>
                <a:sym typeface="Proxima Nova"/>
              </a:rPr>
              <a:t> events involving ride assignments and headcounts, cancellation notice needs to be given 48 hours in advance with valid reasoning to officer hosting event. </a:t>
            </a:r>
            <a:endParaRPr sz="18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rPr lang="en" sz="1800">
                <a:solidFill>
                  <a:schemeClr val="lt1"/>
                </a:solidFill>
                <a:latin typeface="Proxima Nova"/>
                <a:ea typeface="Proxima Nova"/>
                <a:cs typeface="Proxima Nova"/>
                <a:sym typeface="Proxima Nova"/>
              </a:rPr>
              <a:t>** If no notification is received &amp; you are not present at the event, points that would have been earned will be deducted from that respective category of points (volunteering, fundraising, etc.)**</a:t>
            </a:r>
            <a:endParaRPr sz="18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t/>
            </a:r>
            <a:endParaRPr sz="1800">
              <a:solidFill>
                <a:schemeClr val="lt1"/>
              </a:solidFill>
              <a:latin typeface="Proxima Nova"/>
              <a:ea typeface="Proxima Nova"/>
              <a:cs typeface="Proxima Nova"/>
              <a:sym typeface="Proxima Nova"/>
            </a:endParaRPr>
          </a:p>
        </p:txBody>
      </p:sp>
      <p:pic>
        <p:nvPicPr>
          <p:cNvPr id="157" name="Google Shape;157;p23"/>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4"/>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4"/>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4"/>
          <p:cNvPicPr preferRelativeResize="0"/>
          <p:nvPr/>
        </p:nvPicPr>
        <p:blipFill>
          <a:blip r:embed="rId3">
            <a:alphaModFix/>
          </a:blip>
          <a:stretch>
            <a:fillRect/>
          </a:stretch>
        </p:blipFill>
        <p:spPr>
          <a:xfrm>
            <a:off x="0" y="0"/>
            <a:ext cx="9144003" cy="5143499"/>
          </a:xfrm>
          <a:prstGeom prst="rect">
            <a:avLst/>
          </a:prstGeom>
          <a:noFill/>
          <a:ln>
            <a:noFill/>
          </a:ln>
        </p:spPr>
      </p:pic>
      <p:sp>
        <p:nvSpPr>
          <p:cNvPr id="165" name="Google Shape;165;p24"/>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4"/>
          <p:cNvSpPr txBox="1"/>
          <p:nvPr/>
        </p:nvSpPr>
        <p:spPr>
          <a:xfrm>
            <a:off x="2081700" y="2086925"/>
            <a:ext cx="4980600" cy="105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4000">
                <a:solidFill>
                  <a:schemeClr val="lt1"/>
                </a:solidFill>
                <a:latin typeface="Proxima Nova"/>
                <a:ea typeface="Proxima Nova"/>
                <a:cs typeface="Proxima Nova"/>
                <a:sym typeface="Proxima Nova"/>
              </a:rPr>
              <a:t>Christopher Rogel</a:t>
            </a:r>
            <a:endParaRPr b="1" sz="4000">
              <a:solidFill>
                <a:schemeClr val="lt1"/>
              </a:solidFill>
              <a:latin typeface="Proxima Nova"/>
              <a:ea typeface="Proxima Nova"/>
              <a:cs typeface="Proxima Nova"/>
              <a:sym typeface="Proxima Nova"/>
            </a:endParaRPr>
          </a:p>
        </p:txBody>
      </p:sp>
      <p:sp>
        <p:nvSpPr>
          <p:cNvPr id="167" name="Google Shape;167;p24"/>
          <p:cNvSpPr txBox="1"/>
          <p:nvPr/>
        </p:nvSpPr>
        <p:spPr>
          <a:xfrm>
            <a:off x="2460750" y="3284250"/>
            <a:ext cx="4222500" cy="85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700">
                <a:solidFill>
                  <a:schemeClr val="lt1"/>
                </a:solidFill>
              </a:rPr>
              <a:t>Thank you so much for you hard work and involvement in HHPO!</a:t>
            </a:r>
            <a:endParaRPr b="1" sz="1800" u="sng">
              <a:solidFill>
                <a:schemeClr val="lt2"/>
              </a:solidFill>
            </a:endParaRPr>
          </a:p>
        </p:txBody>
      </p:sp>
      <p:sp>
        <p:nvSpPr>
          <p:cNvPr id="168" name="Google Shape;168;p24"/>
          <p:cNvSpPr txBox="1"/>
          <p:nvPr/>
        </p:nvSpPr>
        <p:spPr>
          <a:xfrm>
            <a:off x="2494050" y="1424575"/>
            <a:ext cx="4155900" cy="52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2"/>
                </a:solidFill>
              </a:rPr>
              <a:t>Member of the Month of October: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2" name="Shape 172"/>
        <p:cNvGrpSpPr/>
        <p:nvPr/>
      </p:nvGrpSpPr>
      <p:grpSpPr>
        <a:xfrm>
          <a:off x="0" y="0"/>
          <a:ext cx="0" cy="0"/>
          <a:chOff x="0" y="0"/>
          <a:chExt cx="0" cy="0"/>
        </a:xfrm>
      </p:grpSpPr>
      <p:sp>
        <p:nvSpPr>
          <p:cNvPr id="173" name="Google Shape;17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Suzett Fernandez</a:t>
            </a:r>
            <a:endParaRPr sz="6000">
              <a:solidFill>
                <a:srgbClr val="FFFFFF"/>
              </a:solidFill>
            </a:endParaRPr>
          </a:p>
        </p:txBody>
      </p:sp>
      <p:sp>
        <p:nvSpPr>
          <p:cNvPr id="174" name="Google Shape;174;p25"/>
          <p:cNvSpPr txBox="1"/>
          <p:nvPr>
            <p:ph idx="1" type="body"/>
          </p:nvPr>
        </p:nvSpPr>
        <p:spPr>
          <a:xfrm>
            <a:off x="35715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Human Development and Family Sciences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love to dance </a:t>
            </a:r>
            <a:endParaRPr sz="2000">
              <a:solidFill>
                <a:srgbClr val="FFFFFF"/>
              </a:solidFill>
            </a:endParaRPr>
          </a:p>
        </p:txBody>
      </p:sp>
      <p:sp>
        <p:nvSpPr>
          <p:cNvPr id="175" name="Google Shape;175;p25"/>
          <p:cNvSpPr txBox="1"/>
          <p:nvPr/>
        </p:nvSpPr>
        <p:spPr>
          <a:xfrm>
            <a:off x="357150" y="133152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Financial Director</a:t>
            </a:r>
            <a:endParaRPr b="1">
              <a:solidFill>
                <a:schemeClr val="lt2"/>
              </a:solidFill>
            </a:endParaRPr>
          </a:p>
        </p:txBody>
      </p:sp>
      <p:pic>
        <p:nvPicPr>
          <p:cNvPr id="176" name="Google Shape;176;p25"/>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177" name="Google Shape;177;p25"/>
          <p:cNvPicPr preferRelativeResize="0"/>
          <p:nvPr/>
        </p:nvPicPr>
        <p:blipFill>
          <a:blip r:embed="rId4">
            <a:alphaModFix/>
          </a:blip>
          <a:stretch>
            <a:fillRect/>
          </a:stretch>
        </p:blipFill>
        <p:spPr>
          <a:xfrm>
            <a:off x="4760825" y="17295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1" name="Shape 181"/>
        <p:cNvGrpSpPr/>
        <p:nvPr/>
      </p:nvGrpSpPr>
      <p:grpSpPr>
        <a:xfrm>
          <a:off x="0" y="0"/>
          <a:ext cx="0" cy="0"/>
          <a:chOff x="0" y="0"/>
          <a:chExt cx="0" cy="0"/>
        </a:xfrm>
      </p:grpSpPr>
      <p:pic>
        <p:nvPicPr>
          <p:cNvPr id="182" name="Google Shape;182;p26"/>
          <p:cNvPicPr preferRelativeResize="0"/>
          <p:nvPr/>
        </p:nvPicPr>
        <p:blipFill>
          <a:blip r:embed="rId3">
            <a:alphaModFix/>
          </a:blip>
          <a:stretch>
            <a:fillRect/>
          </a:stretch>
        </p:blipFill>
        <p:spPr>
          <a:xfrm>
            <a:off x="0" y="0"/>
            <a:ext cx="9144003" cy="5143499"/>
          </a:xfrm>
          <a:prstGeom prst="rect">
            <a:avLst/>
          </a:prstGeom>
          <a:noFill/>
          <a:ln>
            <a:noFill/>
          </a:ln>
        </p:spPr>
      </p:pic>
      <p:sp>
        <p:nvSpPr>
          <p:cNvPr id="183" name="Google Shape;183;p26"/>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txBox="1"/>
          <p:nvPr/>
        </p:nvSpPr>
        <p:spPr>
          <a:xfrm>
            <a:off x="2431800" y="5206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Lato"/>
                <a:ea typeface="Lato"/>
                <a:cs typeface="Lato"/>
                <a:sym typeface="Lato"/>
              </a:rPr>
              <a:t>DUES</a:t>
            </a:r>
            <a:endParaRPr b="1" sz="2400">
              <a:solidFill>
                <a:schemeClr val="lt1"/>
              </a:solidFill>
              <a:latin typeface="Lato"/>
              <a:ea typeface="Lato"/>
              <a:cs typeface="Lato"/>
              <a:sym typeface="Lato"/>
            </a:endParaRPr>
          </a:p>
        </p:txBody>
      </p:sp>
      <p:sp>
        <p:nvSpPr>
          <p:cNvPr id="185" name="Google Shape;185;p26"/>
          <p:cNvSpPr txBox="1"/>
          <p:nvPr/>
        </p:nvSpPr>
        <p:spPr>
          <a:xfrm>
            <a:off x="2897700" y="1218950"/>
            <a:ext cx="3348600" cy="19734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en" sz="1200">
                <a:solidFill>
                  <a:schemeClr val="lt1"/>
                </a:solidFill>
              </a:rPr>
              <a:t>$55 Returning Members</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$65 New Members</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Includes a Tshirt!</a:t>
            </a:r>
            <a:endParaRPr b="1" sz="1200">
              <a:solidFill>
                <a:schemeClr val="lt1"/>
              </a:solidFill>
            </a:endParaRPr>
          </a:p>
          <a:p>
            <a:pPr indent="0" lvl="0" marL="0" rtl="0" algn="ctr">
              <a:lnSpc>
                <a:spcPct val="130000"/>
              </a:lnSpc>
              <a:spcBef>
                <a:spcPts val="0"/>
              </a:spcBef>
              <a:spcAft>
                <a:spcPts val="0"/>
              </a:spcAft>
              <a:buNone/>
            </a:pPr>
            <a:r>
              <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Venmo: @Texas-HHPO</a:t>
            </a:r>
            <a:endParaRPr sz="1200">
              <a:solidFill>
                <a:schemeClr val="lt1"/>
              </a:solidFill>
            </a:endParaRPr>
          </a:p>
          <a:p>
            <a:pPr indent="0" lvl="0" marL="0" rtl="0" algn="ctr">
              <a:lnSpc>
                <a:spcPct val="130000"/>
              </a:lnSpc>
              <a:spcBef>
                <a:spcPts val="0"/>
              </a:spcBef>
              <a:spcAft>
                <a:spcPts val="0"/>
              </a:spcAft>
              <a:buNone/>
            </a:pPr>
            <a:r>
              <a:rPr b="1" lang="en" sz="1200">
                <a:solidFill>
                  <a:schemeClr val="lt1"/>
                </a:solidFill>
              </a:rPr>
              <a:t>(Please state New/Returner)</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Paypal: texashhpo@gmail.com ($2 fee)</a:t>
            </a:r>
            <a:endParaRPr sz="1200">
              <a:solidFill>
                <a:schemeClr val="lt1"/>
              </a:solidFill>
            </a:endParaRPr>
          </a:p>
          <a:p>
            <a:pPr indent="0" lvl="0" marL="0" rtl="0" algn="ctr">
              <a:lnSpc>
                <a:spcPct val="130000"/>
              </a:lnSpc>
              <a:spcBef>
                <a:spcPts val="0"/>
              </a:spcBef>
              <a:spcAft>
                <a:spcPts val="0"/>
              </a:spcAft>
              <a:buNone/>
            </a:pPr>
            <a:r>
              <a:rPr lang="en" sz="1200">
                <a:solidFill>
                  <a:schemeClr val="lt1"/>
                </a:solidFill>
              </a:rPr>
              <a:t>Cash or Card</a:t>
            </a:r>
            <a:endParaRPr sz="1200">
              <a:solidFill>
                <a:schemeClr val="lt1"/>
              </a:solidFill>
            </a:endParaRPr>
          </a:p>
          <a:p>
            <a:pPr indent="0" lvl="0" marL="0" rtl="0" algn="ctr">
              <a:lnSpc>
                <a:spcPct val="130000"/>
              </a:lnSpc>
              <a:spcBef>
                <a:spcPts val="0"/>
              </a:spcBef>
              <a:spcAft>
                <a:spcPts val="0"/>
              </a:spcAft>
              <a:buNone/>
            </a:pPr>
            <a:r>
              <a:rPr b="1" lang="en" sz="1200">
                <a:solidFill>
                  <a:schemeClr val="lt1"/>
                </a:solidFill>
              </a:rPr>
              <a:t>**Email: sfdzz97@gmail.com</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 include your name, EID, phone number</a:t>
            </a:r>
            <a:endParaRPr b="1" sz="1200">
              <a:solidFill>
                <a:schemeClr val="lt1"/>
              </a:solidFill>
            </a:endParaRPr>
          </a:p>
          <a:p>
            <a:pPr indent="0" lvl="0" marL="0" rtl="0" algn="ctr">
              <a:lnSpc>
                <a:spcPct val="130000"/>
              </a:lnSpc>
              <a:spcBef>
                <a:spcPts val="0"/>
              </a:spcBef>
              <a:spcAft>
                <a:spcPts val="0"/>
              </a:spcAft>
              <a:buNone/>
            </a:pPr>
            <a:r>
              <a:t/>
            </a:r>
            <a:endParaRPr b="1" sz="1200">
              <a:solidFill>
                <a:schemeClr val="lt1"/>
              </a:solidFill>
            </a:endParaRPr>
          </a:p>
          <a:p>
            <a:pPr indent="0" lvl="0" marL="0" rtl="0" algn="ctr">
              <a:lnSpc>
                <a:spcPct val="130000"/>
              </a:lnSpc>
              <a:spcBef>
                <a:spcPts val="0"/>
              </a:spcBef>
              <a:spcAft>
                <a:spcPts val="0"/>
              </a:spcAft>
              <a:buNone/>
            </a:pPr>
            <a:r>
              <a:t/>
            </a:r>
            <a:endParaRPr sz="12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Google Shape;190;p27"/>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191" name="Google Shape;191;p27"/>
          <p:cNvSpPr/>
          <p:nvPr/>
        </p:nvSpPr>
        <p:spPr>
          <a:xfrm>
            <a:off x="1492208" y="612304"/>
            <a:ext cx="6346500" cy="39189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27"/>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93" name="Google Shape;193;p27"/>
          <p:cNvSpPr txBox="1"/>
          <p:nvPr/>
        </p:nvSpPr>
        <p:spPr>
          <a:xfrm>
            <a:off x="1007842" y="1131916"/>
            <a:ext cx="7315200" cy="8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400">
                <a:solidFill>
                  <a:schemeClr val="lt2"/>
                </a:solidFill>
              </a:rPr>
              <a:t>Breakfast Tacos Sale </a:t>
            </a:r>
            <a:endParaRPr sz="4400">
              <a:solidFill>
                <a:schemeClr val="lt2"/>
              </a:solidFill>
            </a:endParaRPr>
          </a:p>
        </p:txBody>
      </p:sp>
      <p:sp>
        <p:nvSpPr>
          <p:cNvPr id="194" name="Google Shape;194;p27"/>
          <p:cNvSpPr txBox="1"/>
          <p:nvPr/>
        </p:nvSpPr>
        <p:spPr>
          <a:xfrm>
            <a:off x="2003400" y="2193143"/>
            <a:ext cx="5324100" cy="198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 sz="1800">
                <a:solidFill>
                  <a:schemeClr val="lt2"/>
                </a:solidFill>
              </a:rPr>
              <a:t>Come join us and earn a fundraising point!</a:t>
            </a:r>
            <a:endParaRPr sz="1800">
              <a:solidFill>
                <a:schemeClr val="lt2"/>
              </a:solidFill>
            </a:endParaRPr>
          </a:p>
          <a:p>
            <a:pPr indent="0" lvl="0" marL="0" rtl="0" algn="ctr">
              <a:lnSpc>
                <a:spcPct val="200000"/>
              </a:lnSpc>
              <a:spcBef>
                <a:spcPts val="0"/>
              </a:spcBef>
              <a:spcAft>
                <a:spcPts val="0"/>
              </a:spcAft>
              <a:buNone/>
            </a:pPr>
            <a:r>
              <a:rPr lang="en" sz="1800">
                <a:solidFill>
                  <a:schemeClr val="lt2"/>
                </a:solidFill>
              </a:rPr>
              <a:t>When: Friday, November 30th</a:t>
            </a:r>
            <a:endParaRPr sz="1800">
              <a:solidFill>
                <a:schemeClr val="lt2"/>
              </a:solidFill>
            </a:endParaRPr>
          </a:p>
          <a:p>
            <a:pPr indent="0" lvl="0" marL="0" rtl="0" algn="ctr">
              <a:lnSpc>
                <a:spcPct val="200000"/>
              </a:lnSpc>
              <a:spcBef>
                <a:spcPts val="0"/>
              </a:spcBef>
              <a:spcAft>
                <a:spcPts val="0"/>
              </a:spcAft>
              <a:buNone/>
            </a:pPr>
            <a:r>
              <a:rPr lang="en" sz="1800">
                <a:solidFill>
                  <a:schemeClr val="lt2"/>
                </a:solidFill>
              </a:rPr>
              <a:t>Where: In front of Greg</a:t>
            </a:r>
            <a:endParaRPr sz="1800">
              <a:solidFill>
                <a:schemeClr val="lt2"/>
              </a:solidFill>
            </a:endParaRPr>
          </a:p>
          <a:p>
            <a:pPr indent="0" lvl="0" marL="0" rtl="0" algn="ctr">
              <a:lnSpc>
                <a:spcPct val="200000"/>
              </a:lnSpc>
              <a:spcBef>
                <a:spcPts val="0"/>
              </a:spcBef>
              <a:spcAft>
                <a:spcPts val="0"/>
              </a:spcAft>
              <a:buNone/>
            </a:pPr>
            <a:r>
              <a:rPr lang="en" sz="1800">
                <a:solidFill>
                  <a:schemeClr val="lt2"/>
                </a:solidFill>
              </a:rPr>
              <a:t>Time: 8:00am-11:00am</a:t>
            </a:r>
            <a:endParaRPr sz="1800">
              <a:solidFill>
                <a:schemeClr val="l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98" name="Shape 198"/>
        <p:cNvGrpSpPr/>
        <p:nvPr/>
      </p:nvGrpSpPr>
      <p:grpSpPr>
        <a:xfrm>
          <a:off x="0" y="0"/>
          <a:ext cx="0" cy="0"/>
          <a:chOff x="0" y="0"/>
          <a:chExt cx="0" cy="0"/>
        </a:xfrm>
      </p:grpSpPr>
      <p:sp>
        <p:nvSpPr>
          <p:cNvPr id="199" name="Google Shape;19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Emmanuel Rayas</a:t>
            </a:r>
            <a:endParaRPr sz="6000">
              <a:solidFill>
                <a:srgbClr val="FFFFFF"/>
              </a:solidFill>
            </a:endParaRPr>
          </a:p>
        </p:txBody>
      </p:sp>
      <p:sp>
        <p:nvSpPr>
          <p:cNvPr id="200" name="Google Shape;200;p28"/>
          <p:cNvSpPr txBox="1"/>
          <p:nvPr>
            <p:ph idx="1" type="body"/>
          </p:nvPr>
        </p:nvSpPr>
        <p:spPr>
          <a:xfrm>
            <a:off x="469850" y="18971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Biochemistry, BSA</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4th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San Antonio,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drink on average one coffee and one energy drink per day.</a:t>
            </a:r>
            <a:endParaRPr sz="2000">
              <a:solidFill>
                <a:srgbClr val="FFFFFF"/>
              </a:solidFill>
            </a:endParaRPr>
          </a:p>
        </p:txBody>
      </p:sp>
      <p:sp>
        <p:nvSpPr>
          <p:cNvPr id="201" name="Google Shape;201;p28"/>
          <p:cNvSpPr txBox="1"/>
          <p:nvPr/>
        </p:nvSpPr>
        <p:spPr>
          <a:xfrm>
            <a:off x="424400" y="13148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Volunteer Director</a:t>
            </a:r>
            <a:endParaRPr b="1">
              <a:solidFill>
                <a:schemeClr val="lt2"/>
              </a:solidFill>
            </a:endParaRPr>
          </a:p>
        </p:txBody>
      </p:sp>
      <p:pic>
        <p:nvPicPr>
          <p:cNvPr id="202" name="Google Shape;202;p28"/>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03" name="Google Shape;203;p28"/>
          <p:cNvPicPr preferRelativeResize="0"/>
          <p:nvPr/>
        </p:nvPicPr>
        <p:blipFill>
          <a:blip r:embed="rId4">
            <a:alphaModFix/>
          </a:blip>
          <a:stretch>
            <a:fillRect/>
          </a:stretch>
        </p:blipFill>
        <p:spPr>
          <a:xfrm>
            <a:off x="4572000"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9" name="Google Shape;209;p29"/>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9"/>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HHPO Project Applications </a:t>
            </a:r>
            <a:endParaRPr sz="40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lang="en" sz="3600">
                <a:solidFill>
                  <a:srgbClr val="F1C232"/>
                </a:solidFill>
                <a:latin typeface="Proxima Nova"/>
                <a:ea typeface="Proxima Nova"/>
                <a:cs typeface="Proxima Nova"/>
                <a:sym typeface="Proxima Nova"/>
              </a:rPr>
              <a:t>Deadline: Friday Nov 30th</a:t>
            </a:r>
            <a:r>
              <a:rPr lang="en" sz="3600">
                <a:solidFill>
                  <a:srgbClr val="FFFFFF"/>
                </a:solidFill>
                <a:latin typeface="Proxima Nova"/>
                <a:ea typeface="Proxima Nova"/>
                <a:cs typeface="Proxima Nova"/>
                <a:sym typeface="Proxima Nova"/>
              </a:rPr>
              <a:t> </a:t>
            </a:r>
            <a:endParaRPr b="1" sz="36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211" name="Google Shape;211;p29"/>
          <p:cNvSpPr txBox="1"/>
          <p:nvPr/>
        </p:nvSpPr>
        <p:spPr>
          <a:xfrm>
            <a:off x="1264122" y="1954807"/>
            <a:ext cx="6739500" cy="2263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b="1" lang="en" sz="2000">
                <a:solidFill>
                  <a:schemeClr val="lt2"/>
                </a:solidFill>
              </a:rPr>
              <a:t>Health Booklets Project</a:t>
            </a:r>
            <a:endParaRPr b="1" sz="2000">
              <a:solidFill>
                <a:schemeClr val="lt2"/>
              </a:solidFill>
            </a:endParaRPr>
          </a:p>
          <a:p>
            <a:pPr indent="0" lvl="0" marL="0" rtl="0" algn="ctr">
              <a:lnSpc>
                <a:spcPct val="100000"/>
              </a:lnSpc>
              <a:spcBef>
                <a:spcPts val="1000"/>
              </a:spcBef>
              <a:spcAft>
                <a:spcPts val="0"/>
              </a:spcAft>
              <a:buNone/>
            </a:pPr>
            <a:r>
              <a:rPr lang="en" sz="1500">
                <a:solidFill>
                  <a:srgbClr val="FFFFFF"/>
                </a:solidFill>
              </a:rPr>
              <a:t>The inmate population of Texas and correspondents of Inside Books.</a:t>
            </a:r>
            <a:endParaRPr sz="1500">
              <a:solidFill>
                <a:srgbClr val="FFFFFF"/>
              </a:solidFill>
            </a:endParaRPr>
          </a:p>
          <a:p>
            <a:pPr indent="0" lvl="0" marL="0" rtl="0" algn="ctr">
              <a:lnSpc>
                <a:spcPct val="100000"/>
              </a:lnSpc>
              <a:spcBef>
                <a:spcPts val="1000"/>
              </a:spcBef>
              <a:spcAft>
                <a:spcPts val="0"/>
              </a:spcAft>
              <a:buNone/>
            </a:pPr>
            <a:r>
              <a:rPr i="1" lang="en">
                <a:solidFill>
                  <a:srgbClr val="FFFFFF"/>
                </a:solidFill>
              </a:rPr>
              <a:t>https://goo.gl/forms/SCFLDyr4tIngzeoR2</a:t>
            </a:r>
            <a:endParaRPr i="1">
              <a:solidFill>
                <a:srgbClr val="FFFFFF"/>
              </a:solidFill>
            </a:endParaRPr>
          </a:p>
          <a:p>
            <a:pPr indent="0" lvl="0" marL="0" rtl="0" algn="ctr">
              <a:lnSpc>
                <a:spcPct val="100000"/>
              </a:lnSpc>
              <a:spcBef>
                <a:spcPts val="800"/>
              </a:spcBef>
              <a:spcAft>
                <a:spcPts val="0"/>
              </a:spcAft>
              <a:buNone/>
            </a:pPr>
            <a:r>
              <a:rPr b="1" lang="en" sz="2000">
                <a:solidFill>
                  <a:schemeClr val="lt2"/>
                </a:solidFill>
              </a:rPr>
              <a:t>Holistic Treatment Curriculum Committee</a:t>
            </a:r>
            <a:endParaRPr b="1" sz="2000">
              <a:solidFill>
                <a:schemeClr val="lt2"/>
              </a:solidFill>
            </a:endParaRPr>
          </a:p>
          <a:p>
            <a:pPr indent="0" lvl="0" marL="0" rtl="0" algn="ctr">
              <a:lnSpc>
                <a:spcPct val="100000"/>
              </a:lnSpc>
              <a:spcBef>
                <a:spcPts val="800"/>
              </a:spcBef>
              <a:spcAft>
                <a:spcPts val="0"/>
              </a:spcAft>
              <a:buNone/>
            </a:pPr>
            <a:r>
              <a:rPr lang="en" sz="1500">
                <a:solidFill>
                  <a:srgbClr val="FFFFFF"/>
                </a:solidFill>
              </a:rPr>
              <a:t>The Hispanic immigrant mothers and children housed by Posada Esperanza.</a:t>
            </a:r>
            <a:endParaRPr sz="1500">
              <a:solidFill>
                <a:srgbClr val="FFFFFF"/>
              </a:solidFill>
            </a:endParaRPr>
          </a:p>
          <a:p>
            <a:pPr indent="0" lvl="0" marL="0" rtl="0" algn="ctr">
              <a:lnSpc>
                <a:spcPct val="100000"/>
              </a:lnSpc>
              <a:spcBef>
                <a:spcPts val="1000"/>
              </a:spcBef>
              <a:spcAft>
                <a:spcPts val="0"/>
              </a:spcAft>
              <a:buNone/>
            </a:pPr>
            <a:r>
              <a:rPr i="1" lang="en">
                <a:solidFill>
                  <a:srgbClr val="FFFFFF"/>
                </a:solidFill>
              </a:rPr>
              <a:t>https://goo.gl/forms/oWJ9hnE8YdpmRlyV2</a:t>
            </a:r>
            <a:endParaRPr i="1">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212" name="Google Shape;212;p29"/>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30"/>
          <p:cNvPicPr preferRelativeResize="0"/>
          <p:nvPr/>
        </p:nvPicPr>
        <p:blipFill>
          <a:blip r:embed="rId3">
            <a:alphaModFix/>
          </a:blip>
          <a:stretch>
            <a:fillRect/>
          </a:stretch>
        </p:blipFill>
        <p:spPr>
          <a:xfrm>
            <a:off x="0" y="0"/>
            <a:ext cx="9144000" cy="5143500"/>
          </a:xfrm>
          <a:prstGeom prst="rect">
            <a:avLst/>
          </a:prstGeom>
          <a:noFill/>
          <a:ln cap="flat" cmpd="sng" w="9525">
            <a:solidFill>
              <a:schemeClr val="dk1"/>
            </a:solidFill>
            <a:prstDash val="solid"/>
            <a:round/>
            <a:headEnd len="sm" w="sm" type="none"/>
            <a:tailEnd len="sm" w="sm" type="none"/>
          </a:ln>
        </p:spPr>
      </p:pic>
      <p:sp>
        <p:nvSpPr>
          <p:cNvPr id="218" name="Google Shape;218;p30"/>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0"/>
          <p:cNvSpPr txBox="1"/>
          <p:nvPr/>
        </p:nvSpPr>
        <p:spPr>
          <a:xfrm>
            <a:off x="1162797" y="719798"/>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Population Based Volunteering</a:t>
            </a:r>
            <a:endParaRPr b="1" i="1" sz="2000">
              <a:solidFill>
                <a:schemeClr val="lt2"/>
              </a:solidFill>
            </a:endParaRPr>
          </a:p>
        </p:txBody>
      </p:sp>
      <p:pic>
        <p:nvPicPr>
          <p:cNvPr id="220" name="Google Shape;220;p30"/>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21" name="Google Shape;221;p30"/>
          <p:cNvSpPr/>
          <p:nvPr/>
        </p:nvSpPr>
        <p:spPr>
          <a:xfrm>
            <a:off x="997350" y="1598050"/>
            <a:ext cx="2281775" cy="13098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0"/>
          <p:cNvSpPr/>
          <p:nvPr/>
        </p:nvSpPr>
        <p:spPr>
          <a:xfrm flipH="1">
            <a:off x="5966550" y="1598050"/>
            <a:ext cx="2341350" cy="13098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0"/>
          <p:cNvSpPr/>
          <p:nvPr/>
        </p:nvSpPr>
        <p:spPr>
          <a:xfrm flipH="1" rot="10800000">
            <a:off x="997350" y="3068525"/>
            <a:ext cx="2281775" cy="1258300"/>
          </a:xfrm>
          <a:prstGeom prst="flowChartPunchedCard">
            <a:avLst/>
          </a:prstGeom>
          <a:solidFill>
            <a:srgbClr val="00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0"/>
          <p:cNvSpPr/>
          <p:nvPr/>
        </p:nvSpPr>
        <p:spPr>
          <a:xfrm>
            <a:off x="3431100" y="1598050"/>
            <a:ext cx="2341500" cy="13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0"/>
          <p:cNvSpPr/>
          <p:nvPr/>
        </p:nvSpPr>
        <p:spPr>
          <a:xfrm>
            <a:off x="3431100" y="3060525"/>
            <a:ext cx="2341200" cy="1258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0"/>
          <p:cNvSpPr/>
          <p:nvPr/>
        </p:nvSpPr>
        <p:spPr>
          <a:xfrm rot="10800000">
            <a:off x="5958075" y="3076525"/>
            <a:ext cx="2350725" cy="12583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5620050" y="2451600"/>
            <a:ext cx="4867800" cy="5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txBox="1"/>
          <p:nvPr/>
        </p:nvSpPr>
        <p:spPr>
          <a:xfrm>
            <a:off x="1162800"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Youth</a:t>
            </a:r>
            <a:endParaRPr b="1" sz="18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Communities in Schools</a:t>
            </a:r>
            <a:endParaRPr>
              <a:solidFill>
                <a:schemeClr val="lt1"/>
              </a:solidFill>
            </a:endParaRPr>
          </a:p>
        </p:txBody>
      </p:sp>
      <p:sp>
        <p:nvSpPr>
          <p:cNvPr id="229" name="Google Shape;229;p30"/>
          <p:cNvSpPr txBox="1"/>
          <p:nvPr/>
        </p:nvSpPr>
        <p:spPr>
          <a:xfrm>
            <a:off x="3609738"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Elderly</a:t>
            </a:r>
            <a:endParaRPr b="1" sz="1800">
              <a:solidFill>
                <a:schemeClr val="lt2"/>
              </a:solidFill>
            </a:endParaRPr>
          </a:p>
          <a:p>
            <a:pPr indent="0" lvl="0" marL="0" rtl="0" algn="l">
              <a:spcBef>
                <a:spcPts val="0"/>
              </a:spcBef>
              <a:spcAft>
                <a:spcPts val="0"/>
              </a:spcAft>
              <a:buNone/>
            </a:pPr>
            <a:r>
              <a:t/>
            </a:r>
            <a:endParaRPr>
              <a:solidFill>
                <a:schemeClr val="dk2"/>
              </a:solidFill>
            </a:endParaRPr>
          </a:p>
          <a:p>
            <a:pPr indent="0" lvl="0" marL="0" rtl="0" algn="ctr">
              <a:spcBef>
                <a:spcPts val="0"/>
              </a:spcBef>
              <a:spcAft>
                <a:spcPts val="0"/>
              </a:spcAft>
              <a:buNone/>
            </a:pPr>
            <a:r>
              <a:rPr lang="en">
                <a:solidFill>
                  <a:schemeClr val="lt1"/>
                </a:solidFill>
              </a:rPr>
              <a:t>Bingo at The Nursing Home</a:t>
            </a:r>
            <a:endParaRPr>
              <a:solidFill>
                <a:schemeClr val="lt1"/>
              </a:solidFill>
            </a:endParaRPr>
          </a:p>
        </p:txBody>
      </p:sp>
      <p:sp>
        <p:nvSpPr>
          <p:cNvPr id="230" name="Google Shape;230;p30"/>
          <p:cNvSpPr txBox="1"/>
          <p:nvPr/>
        </p:nvSpPr>
        <p:spPr>
          <a:xfrm>
            <a:off x="6120338"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Homeless</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Homecooked Fridays</a:t>
            </a:r>
            <a:endParaRPr>
              <a:solidFill>
                <a:schemeClr val="lt1"/>
              </a:solidFill>
            </a:endParaRPr>
          </a:p>
        </p:txBody>
      </p:sp>
      <p:sp>
        <p:nvSpPr>
          <p:cNvPr id="231" name="Google Shape;231;p30"/>
          <p:cNvSpPr txBox="1"/>
          <p:nvPr/>
        </p:nvSpPr>
        <p:spPr>
          <a:xfrm>
            <a:off x="3558888"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Public</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We Are Blood</a:t>
            </a:r>
            <a:endParaRPr>
              <a:solidFill>
                <a:schemeClr val="lt1"/>
              </a:solidFill>
            </a:endParaRPr>
          </a:p>
        </p:txBody>
      </p:sp>
      <p:sp>
        <p:nvSpPr>
          <p:cNvPr id="232" name="Google Shape;232;p30"/>
          <p:cNvSpPr txBox="1"/>
          <p:nvPr/>
        </p:nvSpPr>
        <p:spPr>
          <a:xfrm>
            <a:off x="6124113"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Ecosystem</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Texas Athletics</a:t>
            </a:r>
            <a:endParaRPr>
              <a:solidFill>
                <a:schemeClr val="lt1"/>
              </a:solidFill>
            </a:endParaRPr>
          </a:p>
        </p:txBody>
      </p:sp>
      <p:sp>
        <p:nvSpPr>
          <p:cNvPr id="233" name="Google Shape;233;p30"/>
          <p:cNvSpPr txBox="1"/>
          <p:nvPr/>
        </p:nvSpPr>
        <p:spPr>
          <a:xfrm>
            <a:off x="1125125"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Incarcerated</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Inside Books</a:t>
            </a:r>
            <a:endParaRPr sz="18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Google Shape;238;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9" name="Google Shape;239;p31"/>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1"/>
          <p:cNvSpPr txBox="1"/>
          <p:nvPr/>
        </p:nvSpPr>
        <p:spPr>
          <a:xfrm>
            <a:off x="1138122" y="533248"/>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Recurring on your Schedule</a:t>
            </a:r>
            <a:endParaRPr b="1" i="1" sz="2000">
              <a:solidFill>
                <a:schemeClr val="lt2"/>
              </a:solidFill>
            </a:endParaRPr>
          </a:p>
        </p:txBody>
      </p:sp>
      <p:pic>
        <p:nvPicPr>
          <p:cNvPr id="241" name="Google Shape;241;p31"/>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42" name="Google Shape;242;p31"/>
          <p:cNvSpPr/>
          <p:nvPr/>
        </p:nvSpPr>
        <p:spPr>
          <a:xfrm>
            <a:off x="981275" y="1414038"/>
            <a:ext cx="1899950" cy="1516675"/>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1"/>
          <p:cNvSpPr/>
          <p:nvPr/>
        </p:nvSpPr>
        <p:spPr>
          <a:xfrm flipH="1">
            <a:off x="6377400" y="1413427"/>
            <a:ext cx="2004300" cy="1516675"/>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1"/>
          <p:cNvSpPr/>
          <p:nvPr/>
        </p:nvSpPr>
        <p:spPr>
          <a:xfrm flipH="1" rot="10800000">
            <a:off x="981275" y="2886650"/>
            <a:ext cx="1899950" cy="155085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1"/>
          <p:cNvSpPr/>
          <p:nvPr/>
        </p:nvSpPr>
        <p:spPr>
          <a:xfrm>
            <a:off x="2927900" y="1413400"/>
            <a:ext cx="1631700" cy="15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1"/>
          <p:cNvSpPr/>
          <p:nvPr/>
        </p:nvSpPr>
        <p:spPr>
          <a:xfrm>
            <a:off x="2927850" y="2910450"/>
            <a:ext cx="1631700" cy="154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1"/>
          <p:cNvSpPr/>
          <p:nvPr/>
        </p:nvSpPr>
        <p:spPr>
          <a:xfrm rot="10800000">
            <a:off x="6377400" y="2903675"/>
            <a:ext cx="2002025" cy="155215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1"/>
          <p:cNvSpPr txBox="1"/>
          <p:nvPr/>
        </p:nvSpPr>
        <p:spPr>
          <a:xfrm>
            <a:off x="1138125" y="1425100"/>
            <a:ext cx="1593600" cy="27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Thursday</a:t>
            </a:r>
            <a:endParaRPr b="1" sz="18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b="1" i="1" lang="en" sz="1600">
                <a:solidFill>
                  <a:schemeClr val="lt1"/>
                </a:solidFill>
              </a:rPr>
              <a:t>Inside Books</a:t>
            </a:r>
            <a:endParaRPr b="1" i="1" sz="1600">
              <a:solidFill>
                <a:schemeClr val="lt1"/>
              </a:solidFill>
            </a:endParaRPr>
          </a:p>
          <a:p>
            <a:pPr indent="0" lvl="0" marL="0" rtl="0" algn="ctr">
              <a:spcBef>
                <a:spcPts val="0"/>
              </a:spcBef>
              <a:spcAft>
                <a:spcPts val="0"/>
              </a:spcAft>
              <a:buNone/>
            </a:pPr>
            <a:r>
              <a:rPr lang="en">
                <a:solidFill>
                  <a:srgbClr val="FFFFFF"/>
                </a:solidFill>
              </a:rPr>
              <a:t>7-11PM</a:t>
            </a:r>
            <a:endParaRPr>
              <a:solidFill>
                <a:srgbClr val="FFFFFF"/>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3121 E 12th St</a:t>
            </a:r>
            <a:endParaRPr>
              <a:solidFill>
                <a:schemeClr val="lt1"/>
              </a:solidFill>
            </a:endParaRPr>
          </a:p>
          <a:p>
            <a:pPr indent="0" lvl="0" marL="0" rtl="0" algn="ctr">
              <a:spcBef>
                <a:spcPts val="0"/>
              </a:spcBef>
              <a:spcAft>
                <a:spcPts val="0"/>
              </a:spcAft>
              <a:buNone/>
            </a:pPr>
            <a:r>
              <a:rPr lang="en">
                <a:solidFill>
                  <a:schemeClr val="lt1"/>
                </a:solidFill>
              </a:rPr>
              <a:t>Austin, TX  78702</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sz="1200">
                <a:solidFill>
                  <a:schemeClr val="lt1"/>
                </a:solidFill>
              </a:rPr>
              <a:t>insidebooksproject@gmail.com</a:t>
            </a:r>
            <a:endParaRPr>
              <a:solidFill>
                <a:schemeClr val="lt1"/>
              </a:solidFill>
            </a:endParaRPr>
          </a:p>
          <a:p>
            <a:pPr indent="0" lvl="0" marL="0" rtl="0" algn="ctr">
              <a:spcBef>
                <a:spcPts val="0"/>
              </a:spcBef>
              <a:spcAft>
                <a:spcPts val="0"/>
              </a:spcAft>
              <a:buNone/>
            </a:pPr>
            <a:r>
              <a:t/>
            </a:r>
            <a:endParaRPr i="1">
              <a:solidFill>
                <a:schemeClr val="lt1"/>
              </a:solidFill>
            </a:endParaRPr>
          </a:p>
        </p:txBody>
      </p:sp>
      <p:sp>
        <p:nvSpPr>
          <p:cNvPr id="249" name="Google Shape;249;p31"/>
          <p:cNvSpPr txBox="1"/>
          <p:nvPr/>
        </p:nvSpPr>
        <p:spPr>
          <a:xfrm>
            <a:off x="6552825" y="1413400"/>
            <a:ext cx="1593600" cy="27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Sunday</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b="1" i="1" lang="en" sz="1600">
                <a:solidFill>
                  <a:schemeClr val="lt1"/>
                </a:solidFill>
              </a:rPr>
              <a:t>Inside Books</a:t>
            </a:r>
            <a:endParaRPr b="1" i="1" sz="1600">
              <a:solidFill>
                <a:schemeClr val="lt1"/>
              </a:solidFill>
            </a:endParaRPr>
          </a:p>
          <a:p>
            <a:pPr indent="0" lvl="0" marL="0" rtl="0" algn="ctr">
              <a:spcBef>
                <a:spcPts val="0"/>
              </a:spcBef>
              <a:spcAft>
                <a:spcPts val="0"/>
              </a:spcAft>
              <a:buNone/>
            </a:pPr>
            <a:r>
              <a:rPr lang="en">
                <a:solidFill>
                  <a:schemeClr val="lt1"/>
                </a:solidFill>
              </a:rPr>
              <a:t>5-9PM</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3121 E 12th St</a:t>
            </a:r>
            <a:endParaRPr>
              <a:solidFill>
                <a:schemeClr val="lt1"/>
              </a:solidFill>
            </a:endParaRPr>
          </a:p>
          <a:p>
            <a:pPr indent="0" lvl="0" marL="0" rtl="0" algn="ctr">
              <a:spcBef>
                <a:spcPts val="0"/>
              </a:spcBef>
              <a:spcAft>
                <a:spcPts val="0"/>
              </a:spcAft>
              <a:buNone/>
            </a:pPr>
            <a:r>
              <a:rPr lang="en">
                <a:solidFill>
                  <a:schemeClr val="lt1"/>
                </a:solidFill>
              </a:rPr>
              <a:t>Austin, TX  78702</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sz="1200">
                <a:solidFill>
                  <a:schemeClr val="lt1"/>
                </a:solidFill>
              </a:rPr>
              <a:t>insidebooksproject@gmail.com</a:t>
            </a:r>
            <a:endParaRPr b="1">
              <a:solidFill>
                <a:schemeClr val="lt1"/>
              </a:solidFill>
            </a:endParaRPr>
          </a:p>
        </p:txBody>
      </p:sp>
      <p:sp>
        <p:nvSpPr>
          <p:cNvPr id="250" name="Google Shape;250;p31"/>
          <p:cNvSpPr/>
          <p:nvPr/>
        </p:nvSpPr>
        <p:spPr>
          <a:xfrm>
            <a:off x="4559475" y="1413975"/>
            <a:ext cx="1767300" cy="15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p:nvPr/>
        </p:nvSpPr>
        <p:spPr>
          <a:xfrm>
            <a:off x="4559550" y="2910450"/>
            <a:ext cx="1767300" cy="154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1"/>
          <p:cNvSpPr txBox="1"/>
          <p:nvPr/>
        </p:nvSpPr>
        <p:spPr>
          <a:xfrm>
            <a:off x="2927850" y="1425100"/>
            <a:ext cx="3399000" cy="3012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Friday</a:t>
            </a:r>
            <a:endParaRPr>
              <a:solidFill>
                <a:schemeClr val="lt2"/>
              </a:solidFill>
            </a:endParaRPr>
          </a:p>
          <a:p>
            <a:pPr indent="0" lvl="0" marL="0" rtl="0" algn="ctr">
              <a:spcBef>
                <a:spcPts val="1000"/>
              </a:spcBef>
              <a:spcAft>
                <a:spcPts val="0"/>
              </a:spcAft>
              <a:buNone/>
            </a:pPr>
            <a:r>
              <a:rPr b="1" i="1" lang="en" sz="1600">
                <a:solidFill>
                  <a:schemeClr val="lt1"/>
                </a:solidFill>
              </a:rPr>
              <a:t>Homecooked Fridays</a:t>
            </a:r>
            <a:endParaRPr b="1" i="1" sz="1600">
              <a:solidFill>
                <a:schemeClr val="lt1"/>
              </a:solidFill>
            </a:endParaRPr>
          </a:p>
          <a:p>
            <a:pPr indent="0" lvl="0" marL="0" rtl="0" algn="ctr">
              <a:spcBef>
                <a:spcPts val="0"/>
              </a:spcBef>
              <a:spcAft>
                <a:spcPts val="0"/>
              </a:spcAft>
              <a:buNone/>
            </a:pPr>
            <a:r>
              <a:rPr lang="en">
                <a:solidFill>
                  <a:schemeClr val="lt1"/>
                </a:solidFill>
              </a:rPr>
              <a:t>1-3PM &amp; 3-5PM</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209 W. 27th St. Austin, TX 78705</a:t>
            </a:r>
            <a:endParaRPr>
              <a:solidFill>
                <a:schemeClr val="lt1"/>
              </a:solidFill>
            </a:endParaRPr>
          </a:p>
          <a:p>
            <a:pPr indent="0" lvl="0" marL="0" rtl="0" algn="ctr">
              <a:spcBef>
                <a:spcPts val="0"/>
              </a:spcBef>
              <a:spcAft>
                <a:spcPts val="0"/>
              </a:spcAft>
              <a:buNone/>
            </a:pPr>
            <a:r>
              <a:rPr lang="en" sz="1100">
                <a:solidFill>
                  <a:schemeClr val="lt1"/>
                </a:solidFill>
              </a:rPr>
              <a:t>Sign-up found on digest.</a:t>
            </a:r>
            <a:endParaRPr sz="11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b="1" i="1" lang="en" sz="1600">
                <a:solidFill>
                  <a:srgbClr val="FFFFFF"/>
                </a:solidFill>
              </a:rPr>
              <a:t>HHPO Bingo at the Nursing Home</a:t>
            </a:r>
            <a:endParaRPr b="1" i="1" sz="1600">
              <a:solidFill>
                <a:srgbClr val="FFFFFF"/>
              </a:solidFill>
            </a:endParaRPr>
          </a:p>
          <a:p>
            <a:pPr indent="0" lvl="0" marL="0" rtl="0" algn="ctr">
              <a:spcBef>
                <a:spcPts val="0"/>
              </a:spcBef>
              <a:spcAft>
                <a:spcPts val="0"/>
              </a:spcAft>
              <a:buNone/>
            </a:pPr>
            <a:r>
              <a:rPr lang="en">
                <a:solidFill>
                  <a:schemeClr val="lt1"/>
                </a:solidFill>
              </a:rPr>
              <a:t>Friday 7-8PM</a:t>
            </a:r>
            <a:endParaRPr>
              <a:solidFill>
                <a:schemeClr val="lt1"/>
              </a:solidFill>
            </a:endParaRPr>
          </a:p>
          <a:p>
            <a:pPr indent="0" lvl="0" marL="0" rtl="0" algn="l">
              <a:spcBef>
                <a:spcPts val="0"/>
              </a:spcBef>
              <a:spcAft>
                <a:spcPts val="0"/>
              </a:spcAft>
              <a:buNone/>
            </a:pPr>
            <a:r>
              <a:t/>
            </a:r>
            <a:endParaRPr sz="1200">
              <a:solidFill>
                <a:schemeClr val="lt1"/>
              </a:solidFill>
            </a:endParaRPr>
          </a:p>
          <a:p>
            <a:pPr indent="0" lvl="0" marL="0" rtl="0" algn="ctr">
              <a:spcBef>
                <a:spcPts val="0"/>
              </a:spcBef>
              <a:spcAft>
                <a:spcPts val="0"/>
              </a:spcAft>
              <a:buNone/>
            </a:pPr>
            <a:r>
              <a:rPr lang="en" sz="1200">
                <a:solidFill>
                  <a:schemeClr val="lt1"/>
                </a:solidFill>
              </a:rPr>
              <a:t>2806 Real St Austin, TX  7872*</a:t>
            </a:r>
            <a:endParaRPr sz="1200">
              <a:solidFill>
                <a:schemeClr val="lt1"/>
              </a:solidFill>
            </a:endParaRPr>
          </a:p>
          <a:p>
            <a:pPr indent="0" lvl="0" marL="0" rtl="0" algn="ctr">
              <a:spcBef>
                <a:spcPts val="0"/>
              </a:spcBef>
              <a:spcAft>
                <a:spcPts val="0"/>
              </a:spcAft>
              <a:buNone/>
            </a:pPr>
            <a:r>
              <a:rPr lang="en">
                <a:solidFill>
                  <a:schemeClr val="lt1"/>
                </a:solidFill>
              </a:rPr>
              <a:t>Bus Route 18 on MLK &amp; San Jac</a:t>
            </a:r>
            <a:endParaRPr>
              <a:solidFill>
                <a:schemeClr val="lt1"/>
              </a:solidFill>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7" name="Shape 67"/>
        <p:cNvGrpSpPr/>
        <p:nvPr/>
      </p:nvGrpSpPr>
      <p:grpSpPr>
        <a:xfrm>
          <a:off x="0" y="0"/>
          <a:ext cx="0" cy="0"/>
          <a:chOff x="0" y="0"/>
          <a:chExt cx="0" cy="0"/>
        </a:xfrm>
      </p:grpSpPr>
      <p:sp>
        <p:nvSpPr>
          <p:cNvPr id="68" name="Google Shape;68;p14"/>
          <p:cNvSpPr txBox="1"/>
          <p:nvPr>
            <p:ph type="title"/>
          </p:nvPr>
        </p:nvSpPr>
        <p:spPr>
          <a:xfrm>
            <a:off x="311700" y="328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Evangelina Vaghefi</a:t>
            </a:r>
            <a:endParaRPr sz="6000">
              <a:solidFill>
                <a:srgbClr val="FFFFFF"/>
              </a:solidFill>
            </a:endParaRPr>
          </a:p>
        </p:txBody>
      </p:sp>
      <p:sp>
        <p:nvSpPr>
          <p:cNvPr id="69" name="Google Shape;69;p14"/>
          <p:cNvSpPr txBox="1"/>
          <p:nvPr>
            <p:ph idx="1" type="body"/>
          </p:nvPr>
        </p:nvSpPr>
        <p:spPr>
          <a:xfrm>
            <a:off x="414500" y="1776925"/>
            <a:ext cx="4194000" cy="3300000"/>
          </a:xfrm>
          <a:prstGeom prst="rect">
            <a:avLst/>
          </a:prstGeom>
        </p:spPr>
        <p:txBody>
          <a:bodyPr anchorCtr="0" anchor="t" bIns="91425" lIns="91425" spcFirstLastPara="1" rIns="91425" wrap="square" tIns="91425">
            <a:noAutofit/>
          </a:bodyPr>
          <a:lstStyle/>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Psychology &amp; Nutrition Double Major</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5th Year</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Fort Worth, TX</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I like eating yogurt with chips :-)</a:t>
            </a:r>
            <a:endParaRPr sz="2000">
              <a:solidFill>
                <a:srgbClr val="FFFFFF"/>
              </a:solidFill>
              <a:latin typeface="Arial"/>
              <a:ea typeface="Arial"/>
              <a:cs typeface="Arial"/>
              <a:sym typeface="Arial"/>
            </a:endParaRPr>
          </a:p>
          <a:p>
            <a:pPr indent="0" lvl="0" marL="0" rtl="0" algn="l">
              <a:spcBef>
                <a:spcPts val="0"/>
              </a:spcBef>
              <a:spcAft>
                <a:spcPts val="1600"/>
              </a:spcAft>
              <a:buNone/>
            </a:pPr>
            <a:r>
              <a:t/>
            </a:r>
            <a:endParaRPr sz="2400"/>
          </a:p>
        </p:txBody>
      </p:sp>
      <p:pic>
        <p:nvPicPr>
          <p:cNvPr id="70" name="Google Shape;70;p14"/>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71" name="Google Shape;71;p14"/>
          <p:cNvPicPr preferRelativeResize="0"/>
          <p:nvPr/>
        </p:nvPicPr>
        <p:blipFill>
          <a:blip r:embed="rId4">
            <a:alphaModFix/>
          </a:blip>
          <a:stretch>
            <a:fillRect/>
          </a:stretch>
        </p:blipFill>
        <p:spPr>
          <a:xfrm>
            <a:off x="4870125" y="1843500"/>
            <a:ext cx="3673975" cy="2450550"/>
          </a:xfrm>
          <a:prstGeom prst="rect">
            <a:avLst/>
          </a:prstGeom>
          <a:noFill/>
          <a:ln cap="flat" cmpd="sng" w="38100">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72" name="Google Shape;72;p14"/>
          <p:cNvSpPr txBox="1"/>
          <p:nvPr/>
        </p:nvSpPr>
        <p:spPr>
          <a:xfrm>
            <a:off x="414500" y="1317625"/>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President</a:t>
            </a:r>
            <a:endParaRPr b="1">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id="257" name="Google Shape;257;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8" name="Google Shape;258;p32"/>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2"/>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Questions &amp; Events</a:t>
            </a:r>
            <a:endParaRPr b="1" sz="12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260" name="Google Shape;260;p32"/>
          <p:cNvSpPr txBox="1"/>
          <p:nvPr/>
        </p:nvSpPr>
        <p:spPr>
          <a:xfrm>
            <a:off x="1264125" y="1377625"/>
            <a:ext cx="6739500" cy="3232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b="1" lang="en" sz="2000">
                <a:solidFill>
                  <a:schemeClr val="lt2"/>
                </a:solidFill>
              </a:rPr>
              <a:t>Communities in Schools</a:t>
            </a:r>
            <a:endParaRPr b="1" sz="2000">
              <a:solidFill>
                <a:schemeClr val="lt2"/>
              </a:solidFill>
            </a:endParaRPr>
          </a:p>
          <a:p>
            <a:pPr indent="0" lvl="0" marL="0" rtl="0" algn="ctr">
              <a:lnSpc>
                <a:spcPct val="100000"/>
              </a:lnSpc>
              <a:spcBef>
                <a:spcPts val="1000"/>
              </a:spcBef>
              <a:spcAft>
                <a:spcPts val="0"/>
              </a:spcAft>
              <a:buNone/>
            </a:pPr>
            <a:r>
              <a:rPr lang="en">
                <a:solidFill>
                  <a:srgbClr val="FFFFFF"/>
                </a:solidFill>
              </a:rPr>
              <a:t>Become a mentor for a child enrolled in CIS, a National program aimed to increase the graduation rates of the at-risk youth. Be part of society’s effort to give these kids an equal opportunity.</a:t>
            </a:r>
            <a:endParaRPr>
              <a:solidFill>
                <a:srgbClr val="FFFFFF"/>
              </a:solidFill>
            </a:endParaRPr>
          </a:p>
          <a:p>
            <a:pPr indent="0" lvl="0" marL="0" rtl="0" algn="ctr">
              <a:spcBef>
                <a:spcPts val="800"/>
              </a:spcBef>
              <a:spcAft>
                <a:spcPts val="0"/>
              </a:spcAft>
              <a:buNone/>
            </a:pPr>
            <a:r>
              <a:rPr b="1" lang="en" sz="2000">
                <a:solidFill>
                  <a:schemeClr val="lt2"/>
                </a:solidFill>
              </a:rPr>
              <a:t>We Are Blood</a:t>
            </a:r>
            <a:endParaRPr b="1" sz="2000">
              <a:solidFill>
                <a:schemeClr val="lt2"/>
              </a:solidFill>
            </a:endParaRPr>
          </a:p>
          <a:p>
            <a:pPr indent="0" lvl="0" marL="0" rtl="0" algn="ctr">
              <a:spcBef>
                <a:spcPts val="1000"/>
              </a:spcBef>
              <a:spcAft>
                <a:spcPts val="0"/>
              </a:spcAft>
              <a:buNone/>
            </a:pPr>
            <a:r>
              <a:rPr lang="en">
                <a:solidFill>
                  <a:schemeClr val="lt1"/>
                </a:solidFill>
              </a:rPr>
              <a:t>Donating blood is at the essence of one human being able to give life to another. Facilitate this act of public health by becoming involved in the process in more ways than one.</a:t>
            </a:r>
            <a:endParaRPr>
              <a:solidFill>
                <a:schemeClr val="lt1"/>
              </a:solidFill>
            </a:endParaRPr>
          </a:p>
          <a:p>
            <a:pPr indent="0" lvl="0" marL="0" rtl="0" algn="ctr">
              <a:spcBef>
                <a:spcPts val="1000"/>
              </a:spcBef>
              <a:spcAft>
                <a:spcPts val="0"/>
              </a:spcAft>
              <a:buNone/>
            </a:pPr>
            <a:r>
              <a:rPr lang="en">
                <a:solidFill>
                  <a:schemeClr val="lt2"/>
                </a:solidFill>
              </a:rPr>
              <a:t>Sign-ups are online but i have gone through the process myself to guide you- erayas@utexas.edu</a:t>
            </a:r>
            <a:endParaRPr>
              <a:solidFill>
                <a:schemeClr val="lt2"/>
              </a:solidFill>
            </a:endParaRPr>
          </a:p>
          <a:p>
            <a:pPr indent="0" lvl="0" marL="0" rtl="0" algn="ctr">
              <a:lnSpc>
                <a:spcPct val="100000"/>
              </a:lnSpc>
              <a:spcBef>
                <a:spcPts val="0"/>
              </a:spcBef>
              <a:spcAft>
                <a:spcPts val="0"/>
              </a:spcAft>
              <a:buNone/>
            </a:pPr>
            <a:r>
              <a:t/>
            </a:r>
            <a:endParaRPr sz="1500">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261" name="Google Shape;261;p32"/>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65" name="Shape 265"/>
        <p:cNvGrpSpPr/>
        <p:nvPr/>
      </p:nvGrpSpPr>
      <p:grpSpPr>
        <a:xfrm>
          <a:off x="0" y="0"/>
          <a:ext cx="0" cy="0"/>
          <a:chOff x="0" y="0"/>
          <a:chExt cx="0" cy="0"/>
        </a:xfrm>
      </p:grpSpPr>
      <p:sp>
        <p:nvSpPr>
          <p:cNvPr id="266" name="Google Shape;266;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Marcelo Pintos</a:t>
            </a:r>
            <a:endParaRPr sz="6000">
              <a:solidFill>
                <a:srgbClr val="FFFFFF"/>
              </a:solidFill>
            </a:endParaRPr>
          </a:p>
        </p:txBody>
      </p:sp>
      <p:sp>
        <p:nvSpPr>
          <p:cNvPr id="267" name="Google Shape;267;p33"/>
          <p:cNvSpPr txBox="1"/>
          <p:nvPr>
            <p:ph idx="1" type="body"/>
          </p:nvPr>
        </p:nvSpPr>
        <p:spPr>
          <a:xfrm>
            <a:off x="399450" y="179735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Biochemistry BSA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Mcallen,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My first concert ever was Skrillex </a:t>
            </a:r>
            <a:endParaRPr sz="2000">
              <a:solidFill>
                <a:srgbClr val="FFFFFF"/>
              </a:solidFill>
            </a:endParaRPr>
          </a:p>
        </p:txBody>
      </p:sp>
      <p:sp>
        <p:nvSpPr>
          <p:cNvPr id="268" name="Google Shape;268;p33"/>
          <p:cNvSpPr txBox="1"/>
          <p:nvPr/>
        </p:nvSpPr>
        <p:spPr>
          <a:xfrm>
            <a:off x="399450" y="13148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Social Director</a:t>
            </a:r>
            <a:endParaRPr b="1">
              <a:solidFill>
                <a:schemeClr val="lt2"/>
              </a:solidFill>
            </a:endParaRPr>
          </a:p>
        </p:txBody>
      </p:sp>
      <p:pic>
        <p:nvPicPr>
          <p:cNvPr id="269" name="Google Shape;269;p33"/>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70" name="Google Shape;270;p33"/>
          <p:cNvPicPr preferRelativeResize="0"/>
          <p:nvPr/>
        </p:nvPicPr>
        <p:blipFill>
          <a:blip r:embed="rId4">
            <a:alphaModFix/>
          </a:blip>
          <a:stretch>
            <a:fillRect/>
          </a:stretch>
        </p:blipFill>
        <p:spPr>
          <a:xfrm>
            <a:off x="4746900" y="1659950"/>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74" name="Shape 274"/>
        <p:cNvGrpSpPr/>
        <p:nvPr/>
      </p:nvGrpSpPr>
      <p:grpSpPr>
        <a:xfrm>
          <a:off x="0" y="0"/>
          <a:ext cx="0" cy="0"/>
          <a:chOff x="0" y="0"/>
          <a:chExt cx="0" cy="0"/>
        </a:xfrm>
      </p:grpSpPr>
      <p:pic>
        <p:nvPicPr>
          <p:cNvPr id="275" name="Google Shape;275;p34"/>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276" name="Google Shape;276;p34"/>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7" name="Google Shape;277;p34"/>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78" name="Google Shape;278;p34"/>
          <p:cNvSpPr txBox="1"/>
          <p:nvPr>
            <p:ph type="title"/>
          </p:nvPr>
        </p:nvSpPr>
        <p:spPr>
          <a:xfrm>
            <a:off x="681500" y="1169500"/>
            <a:ext cx="3994500" cy="105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Buddy System has kicked off!</a:t>
            </a:r>
            <a:endParaRPr sz="3500">
              <a:solidFill>
                <a:schemeClr val="lt1"/>
              </a:solidFill>
            </a:endParaRPr>
          </a:p>
        </p:txBody>
      </p:sp>
      <p:sp>
        <p:nvSpPr>
          <p:cNvPr id="279" name="Google Shape;279;p34"/>
          <p:cNvSpPr txBox="1"/>
          <p:nvPr/>
        </p:nvSpPr>
        <p:spPr>
          <a:xfrm>
            <a:off x="484650" y="2392925"/>
            <a:ext cx="4572000" cy="15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All groups have been completed since last week. Let me know if you have not received an email and have signed up!</a:t>
            </a:r>
            <a:endParaRPr sz="18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83" name="Shape 283"/>
        <p:cNvGrpSpPr/>
        <p:nvPr/>
      </p:nvGrpSpPr>
      <p:grpSpPr>
        <a:xfrm>
          <a:off x="0" y="0"/>
          <a:ext cx="0" cy="0"/>
          <a:chOff x="0" y="0"/>
          <a:chExt cx="0" cy="0"/>
        </a:xfrm>
      </p:grpSpPr>
      <p:sp>
        <p:nvSpPr>
          <p:cNvPr id="284" name="Google Shape;284;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Andrea Martinez</a:t>
            </a:r>
            <a:endParaRPr sz="6000">
              <a:solidFill>
                <a:srgbClr val="FFFFFF"/>
              </a:solidFill>
            </a:endParaRPr>
          </a:p>
        </p:txBody>
      </p:sp>
      <p:sp>
        <p:nvSpPr>
          <p:cNvPr id="285" name="Google Shape;285;p35"/>
          <p:cNvSpPr txBox="1"/>
          <p:nvPr>
            <p:ph idx="1" type="body"/>
          </p:nvPr>
        </p:nvSpPr>
        <p:spPr>
          <a:xfrm>
            <a:off x="31170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Human Development and Family Sciences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My 21st birthday is next weekend yay :)</a:t>
            </a:r>
            <a:endParaRPr sz="2000">
              <a:solidFill>
                <a:srgbClr val="FFFFFF"/>
              </a:solidFill>
            </a:endParaRPr>
          </a:p>
        </p:txBody>
      </p:sp>
      <p:sp>
        <p:nvSpPr>
          <p:cNvPr id="286" name="Google Shape;286;p35"/>
          <p:cNvSpPr txBox="1"/>
          <p:nvPr/>
        </p:nvSpPr>
        <p:spPr>
          <a:xfrm>
            <a:off x="31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Archives Director</a:t>
            </a:r>
            <a:endParaRPr b="1">
              <a:solidFill>
                <a:schemeClr val="lt2"/>
              </a:solidFill>
            </a:endParaRPr>
          </a:p>
        </p:txBody>
      </p:sp>
      <p:pic>
        <p:nvPicPr>
          <p:cNvPr id="287" name="Google Shape;287;p35"/>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88" name="Google Shape;288;p35"/>
          <p:cNvPicPr preferRelativeResize="0"/>
          <p:nvPr/>
        </p:nvPicPr>
        <p:blipFill>
          <a:blip r:embed="rId4">
            <a:alphaModFix/>
          </a:blip>
          <a:stretch>
            <a:fillRect/>
          </a:stretch>
        </p:blipFill>
        <p:spPr>
          <a:xfrm>
            <a:off x="4788675" y="17295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2" name="Shape 292"/>
        <p:cNvGrpSpPr/>
        <p:nvPr/>
      </p:nvGrpSpPr>
      <p:grpSpPr>
        <a:xfrm>
          <a:off x="0" y="0"/>
          <a:ext cx="0" cy="0"/>
          <a:chOff x="0" y="0"/>
          <a:chExt cx="0" cy="0"/>
        </a:xfrm>
      </p:grpSpPr>
      <p:pic>
        <p:nvPicPr>
          <p:cNvPr id="293" name="Google Shape;293;p36"/>
          <p:cNvPicPr preferRelativeResize="0"/>
          <p:nvPr/>
        </p:nvPicPr>
        <p:blipFill>
          <a:blip r:embed="rId3">
            <a:alphaModFix/>
          </a:blip>
          <a:stretch>
            <a:fillRect/>
          </a:stretch>
        </p:blipFill>
        <p:spPr>
          <a:xfrm>
            <a:off x="0" y="0"/>
            <a:ext cx="9144003" cy="5143499"/>
          </a:xfrm>
          <a:prstGeom prst="rect">
            <a:avLst/>
          </a:prstGeom>
          <a:noFill/>
          <a:ln>
            <a:noFill/>
          </a:ln>
        </p:spPr>
      </p:pic>
      <p:sp>
        <p:nvSpPr>
          <p:cNvPr id="294" name="Google Shape;294;p36"/>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6"/>
          <p:cNvSpPr txBox="1"/>
          <p:nvPr/>
        </p:nvSpPr>
        <p:spPr>
          <a:xfrm>
            <a:off x="2602500" y="489150"/>
            <a:ext cx="3939000" cy="5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lt1"/>
                </a:solidFill>
                <a:latin typeface="Proxima Nova"/>
                <a:ea typeface="Proxima Nova"/>
                <a:cs typeface="Proxima Nova"/>
                <a:sym typeface="Proxima Nova"/>
              </a:rPr>
              <a:t>Send in pictures </a:t>
            </a:r>
            <a:endParaRPr sz="26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 sz="2600">
                <a:solidFill>
                  <a:schemeClr val="lt1"/>
                </a:solidFill>
                <a:latin typeface="Proxima Nova"/>
                <a:ea typeface="Proxima Nova"/>
                <a:cs typeface="Proxima Nova"/>
                <a:sym typeface="Proxima Nova"/>
              </a:rPr>
              <a:t>for the scrapbook!</a:t>
            </a:r>
            <a:endParaRPr sz="2600">
              <a:solidFill>
                <a:schemeClr val="lt1"/>
              </a:solidFill>
              <a:latin typeface="Proxima Nova"/>
              <a:ea typeface="Proxima Nova"/>
              <a:cs typeface="Proxima Nova"/>
              <a:sym typeface="Proxima Nova"/>
            </a:endParaRPr>
          </a:p>
        </p:txBody>
      </p:sp>
      <p:sp>
        <p:nvSpPr>
          <p:cNvPr id="296" name="Google Shape;296;p36"/>
          <p:cNvSpPr txBox="1"/>
          <p:nvPr/>
        </p:nvSpPr>
        <p:spPr>
          <a:xfrm>
            <a:off x="2327400" y="1399325"/>
            <a:ext cx="4489200" cy="1973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800"/>
              </a:spcBef>
              <a:spcAft>
                <a:spcPts val="0"/>
              </a:spcAft>
              <a:buNone/>
            </a:pPr>
            <a:r>
              <a:rPr lang="en" sz="1500">
                <a:solidFill>
                  <a:schemeClr val="lt1"/>
                </a:solidFill>
              </a:rPr>
              <a:t>Can be selfies, groups, silly pictures, etc.</a:t>
            </a:r>
            <a:endParaRPr sz="1500">
              <a:solidFill>
                <a:schemeClr val="lt1"/>
              </a:solidFill>
            </a:endParaRPr>
          </a:p>
          <a:p>
            <a:pPr indent="0" lvl="0" marL="0" rtl="0" algn="ctr">
              <a:lnSpc>
                <a:spcPct val="150000"/>
              </a:lnSpc>
              <a:spcBef>
                <a:spcPts val="800"/>
              </a:spcBef>
              <a:spcAft>
                <a:spcPts val="0"/>
              </a:spcAft>
              <a:buNone/>
            </a:pPr>
            <a:r>
              <a:rPr lang="en" sz="1500">
                <a:solidFill>
                  <a:schemeClr val="lt1"/>
                </a:solidFill>
              </a:rPr>
              <a:t>Want to try and include as many of you as possible!</a:t>
            </a:r>
            <a:endParaRPr sz="1500">
              <a:solidFill>
                <a:schemeClr val="lt1"/>
              </a:solidFill>
            </a:endParaRPr>
          </a:p>
          <a:p>
            <a:pPr indent="0" lvl="0" marL="0" rtl="0" algn="ctr">
              <a:lnSpc>
                <a:spcPct val="150000"/>
              </a:lnSpc>
              <a:spcBef>
                <a:spcPts val="800"/>
              </a:spcBef>
              <a:spcAft>
                <a:spcPts val="0"/>
              </a:spcAft>
              <a:buNone/>
            </a:pPr>
            <a:r>
              <a:rPr b="1" lang="en" sz="1500" u="sng">
                <a:solidFill>
                  <a:schemeClr val="hlink"/>
                </a:solidFill>
                <a:hlinkClick r:id="rId4"/>
              </a:rPr>
              <a:t>texashhpo@gmail.com</a:t>
            </a:r>
            <a:endParaRPr b="1" sz="1500">
              <a:solidFill>
                <a:schemeClr val="lt2"/>
              </a:solidFill>
            </a:endParaRPr>
          </a:p>
          <a:p>
            <a:pPr indent="0" lvl="0" marL="0" rtl="0" algn="ctr">
              <a:lnSpc>
                <a:spcPct val="150000"/>
              </a:lnSpc>
              <a:spcBef>
                <a:spcPts val="800"/>
              </a:spcBef>
              <a:spcAft>
                <a:spcPts val="0"/>
              </a:spcAft>
              <a:buNone/>
            </a:pPr>
            <a:r>
              <a:rPr b="1" lang="en" sz="1500">
                <a:solidFill>
                  <a:schemeClr val="lt2"/>
                </a:solidFill>
              </a:rPr>
              <a:t>Subject Line: “Scrapbook Pictures” with your name and EID!</a:t>
            </a:r>
            <a:endParaRPr b="1" sz="1500">
              <a:solidFill>
                <a:schemeClr val="lt2"/>
              </a:solidFill>
            </a:endParaRPr>
          </a:p>
          <a:p>
            <a:pPr indent="457200" lvl="0" marL="0" rtl="0" algn="l">
              <a:lnSpc>
                <a:spcPct val="150000"/>
              </a:lnSpc>
              <a:spcBef>
                <a:spcPts val="800"/>
              </a:spcBef>
              <a:spcAft>
                <a:spcPts val="0"/>
              </a:spcAft>
              <a:buNone/>
            </a:pPr>
            <a:r>
              <a:rPr b="1" lang="en" sz="1500">
                <a:solidFill>
                  <a:schemeClr val="lt2"/>
                </a:solidFill>
              </a:rPr>
              <a:t>Crafting dates after winter break :)</a:t>
            </a:r>
            <a:endParaRPr b="1" sz="1500">
              <a:solidFill>
                <a:schemeClr val="lt2"/>
              </a:solidFill>
            </a:endParaRPr>
          </a:p>
          <a:p>
            <a:pPr indent="0" lvl="0" marL="0" rtl="0" algn="l">
              <a:lnSpc>
                <a:spcPct val="150000"/>
              </a:lnSpc>
              <a:spcBef>
                <a:spcPts val="800"/>
              </a:spcBef>
              <a:spcAft>
                <a:spcPts val="0"/>
              </a:spcAft>
              <a:buNone/>
            </a:pPr>
            <a:r>
              <a:t/>
            </a:r>
            <a:endParaRPr sz="1000">
              <a:solidFill>
                <a:schemeClr val="lt1"/>
              </a:solidFill>
            </a:endParaRPr>
          </a:p>
          <a:p>
            <a:pPr indent="0" lvl="0" marL="0" rtl="0" algn="l">
              <a:lnSpc>
                <a:spcPct val="115000"/>
              </a:lnSpc>
              <a:spcBef>
                <a:spcPts val="800"/>
              </a:spcBef>
              <a:spcAft>
                <a:spcPts val="0"/>
              </a:spcAft>
              <a:buNone/>
            </a:pPr>
            <a:r>
              <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00" name="Shape 300"/>
        <p:cNvGrpSpPr/>
        <p:nvPr/>
      </p:nvGrpSpPr>
      <p:grpSpPr>
        <a:xfrm>
          <a:off x="0" y="0"/>
          <a:ext cx="0" cy="0"/>
          <a:chOff x="0" y="0"/>
          <a:chExt cx="0" cy="0"/>
        </a:xfrm>
      </p:grpSpPr>
      <p:sp>
        <p:nvSpPr>
          <p:cNvPr id="301" name="Google Shape;30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Valeria Sornia</a:t>
            </a:r>
            <a:endParaRPr sz="6000">
              <a:solidFill>
                <a:srgbClr val="FFFFFF"/>
              </a:solidFill>
            </a:endParaRPr>
          </a:p>
        </p:txBody>
      </p:sp>
      <p:sp>
        <p:nvSpPr>
          <p:cNvPr id="302" name="Google Shape;302;p37"/>
          <p:cNvSpPr txBox="1"/>
          <p:nvPr>
            <p:ph idx="1" type="body"/>
          </p:nvPr>
        </p:nvSpPr>
        <p:spPr>
          <a:xfrm>
            <a:off x="35715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I love cheesecake!</a:t>
            </a:r>
            <a:endParaRPr sz="2000">
              <a:solidFill>
                <a:srgbClr val="FFFFFF"/>
              </a:solidFill>
            </a:endParaRPr>
          </a:p>
        </p:txBody>
      </p:sp>
      <p:sp>
        <p:nvSpPr>
          <p:cNvPr id="303" name="Google Shape;303;p37"/>
          <p:cNvSpPr txBox="1"/>
          <p:nvPr/>
        </p:nvSpPr>
        <p:spPr>
          <a:xfrm>
            <a:off x="31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Public Relations Director</a:t>
            </a:r>
            <a:endParaRPr b="1">
              <a:solidFill>
                <a:schemeClr val="lt2"/>
              </a:solidFill>
            </a:endParaRPr>
          </a:p>
        </p:txBody>
      </p:sp>
      <p:pic>
        <p:nvPicPr>
          <p:cNvPr id="304" name="Google Shape;304;p37"/>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05" name="Google Shape;305;p37"/>
          <p:cNvPicPr preferRelativeResize="0"/>
          <p:nvPr/>
        </p:nvPicPr>
        <p:blipFill>
          <a:blip r:embed="rId4">
            <a:alphaModFix/>
          </a:blip>
          <a:stretch>
            <a:fillRect/>
          </a:stretch>
        </p:blipFill>
        <p:spPr>
          <a:xfrm>
            <a:off x="4656425"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id="310" name="Google Shape;310;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1" name="Google Shape;311;p38"/>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8"/>
          <p:cNvSpPr txBox="1"/>
          <p:nvPr/>
        </p:nvSpPr>
        <p:spPr>
          <a:xfrm>
            <a:off x="612850" y="679275"/>
            <a:ext cx="7813800" cy="11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FFFFFF"/>
                </a:solidFill>
                <a:latin typeface="Proxima Nova"/>
                <a:ea typeface="Proxima Nova"/>
                <a:cs typeface="Proxima Nova"/>
                <a:sym typeface="Proxima Nova"/>
              </a:rPr>
              <a:t>			  Instagram Story Highlights</a:t>
            </a:r>
            <a:endParaRPr b="1" sz="2000">
              <a:solidFill>
                <a:schemeClr val="lt2"/>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pic>
        <p:nvPicPr>
          <p:cNvPr id="313" name="Google Shape;313;p38"/>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14" name="Google Shape;314;p38"/>
          <p:cNvSpPr txBox="1"/>
          <p:nvPr/>
        </p:nvSpPr>
        <p:spPr>
          <a:xfrm>
            <a:off x="3143300" y="1815375"/>
            <a:ext cx="5002800" cy="2146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800"/>
              </a:spcBef>
              <a:spcAft>
                <a:spcPts val="0"/>
              </a:spcAft>
              <a:buNone/>
            </a:pPr>
            <a:r>
              <a:rPr lang="en" sz="1300">
                <a:solidFill>
                  <a:srgbClr val="FFFFFF"/>
                </a:solidFill>
              </a:rPr>
              <a:t>Missed an event and wondering how it went? Check out our Instagram Story highlights! </a:t>
            </a:r>
            <a:endParaRPr sz="1300">
              <a:solidFill>
                <a:srgbClr val="FFFFFF"/>
              </a:solidFill>
            </a:endParaRPr>
          </a:p>
          <a:p>
            <a:pPr indent="-311150" lvl="0" marL="457200" rtl="0" algn="ctr">
              <a:lnSpc>
                <a:spcPct val="150000"/>
              </a:lnSpc>
              <a:spcBef>
                <a:spcPts val="800"/>
              </a:spcBef>
              <a:spcAft>
                <a:spcPts val="0"/>
              </a:spcAft>
              <a:buClr>
                <a:srgbClr val="FFFFFF"/>
              </a:buClr>
              <a:buSzPts val="1300"/>
              <a:buChar char="●"/>
            </a:pPr>
            <a:r>
              <a:rPr lang="en" sz="1300">
                <a:solidFill>
                  <a:srgbClr val="FFFFFF"/>
                </a:solidFill>
              </a:rPr>
              <a:t>Volunteer, Social, Professional, Community, Fundraising!</a:t>
            </a:r>
            <a:endParaRPr sz="1300">
              <a:solidFill>
                <a:srgbClr val="FFFFFF"/>
              </a:solidFill>
            </a:endParaRPr>
          </a:p>
          <a:p>
            <a:pPr indent="-311150" lvl="0" marL="457200" rtl="0" algn="ctr">
              <a:lnSpc>
                <a:spcPct val="150000"/>
              </a:lnSpc>
              <a:spcBef>
                <a:spcPts val="0"/>
              </a:spcBef>
              <a:spcAft>
                <a:spcPts val="0"/>
              </a:spcAft>
              <a:buClr>
                <a:srgbClr val="FFFFFF"/>
              </a:buClr>
              <a:buSzPts val="1300"/>
              <a:buChar char="●"/>
            </a:pPr>
            <a:r>
              <a:rPr lang="en" sz="1300">
                <a:solidFill>
                  <a:srgbClr val="FFFFFF"/>
                </a:solidFill>
              </a:rPr>
              <a:t>Upcoming events: Dell Med Mixer and White Elephant Xmas Party!</a:t>
            </a:r>
            <a:endParaRPr sz="1300">
              <a:solidFill>
                <a:srgbClr val="FFFFFF"/>
              </a:solidFill>
            </a:endParaRPr>
          </a:p>
          <a:p>
            <a:pPr indent="0" lvl="0" marL="0" rtl="0" algn="ctr">
              <a:lnSpc>
                <a:spcPct val="150000"/>
              </a:lnSpc>
              <a:spcBef>
                <a:spcPts val="800"/>
              </a:spcBef>
              <a:spcAft>
                <a:spcPts val="0"/>
              </a:spcAft>
              <a:buNone/>
            </a:pPr>
            <a:r>
              <a:rPr lang="en" sz="1300">
                <a:solidFill>
                  <a:srgbClr val="FFFFFF"/>
                </a:solidFill>
              </a:rPr>
              <a:t>@texasHHPO</a:t>
            </a:r>
            <a:endParaRPr sz="1300">
              <a:solidFill>
                <a:srgbClr val="FFFFFF"/>
              </a:solidFill>
            </a:endParaRPr>
          </a:p>
          <a:p>
            <a:pPr indent="0" lvl="0" marL="0" rtl="0" algn="ctr">
              <a:lnSpc>
                <a:spcPct val="150000"/>
              </a:lnSpc>
              <a:spcBef>
                <a:spcPts val="800"/>
              </a:spcBef>
              <a:spcAft>
                <a:spcPts val="800"/>
              </a:spcAft>
              <a:buNone/>
            </a:pPr>
            <a:r>
              <a:t/>
            </a:r>
            <a:endParaRPr sz="1300"/>
          </a:p>
        </p:txBody>
      </p:sp>
      <p:pic>
        <p:nvPicPr>
          <p:cNvPr id="315" name="Google Shape;315;p38"/>
          <p:cNvPicPr preferRelativeResize="0"/>
          <p:nvPr/>
        </p:nvPicPr>
        <p:blipFill>
          <a:blip r:embed="rId5">
            <a:alphaModFix/>
          </a:blip>
          <a:stretch>
            <a:fillRect/>
          </a:stretch>
        </p:blipFill>
        <p:spPr>
          <a:xfrm>
            <a:off x="1013625" y="1656275"/>
            <a:ext cx="2031146" cy="19690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19" name="Shape 319"/>
        <p:cNvGrpSpPr/>
        <p:nvPr/>
      </p:nvGrpSpPr>
      <p:grpSpPr>
        <a:xfrm>
          <a:off x="0" y="0"/>
          <a:ext cx="0" cy="0"/>
          <a:chOff x="0" y="0"/>
          <a:chExt cx="0" cy="0"/>
        </a:xfrm>
      </p:grpSpPr>
      <p:sp>
        <p:nvSpPr>
          <p:cNvPr id="320" name="Google Shape;32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Jessica Medrano</a:t>
            </a:r>
            <a:endParaRPr sz="6000">
              <a:solidFill>
                <a:srgbClr val="FFFFFF"/>
              </a:solidFill>
            </a:endParaRPr>
          </a:p>
        </p:txBody>
      </p:sp>
      <p:sp>
        <p:nvSpPr>
          <p:cNvPr id="321" name="Google Shape;321;p39"/>
          <p:cNvSpPr txBox="1"/>
          <p:nvPr>
            <p:ph idx="1" type="body"/>
          </p:nvPr>
        </p:nvSpPr>
        <p:spPr>
          <a:xfrm>
            <a:off x="311700" y="186390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Houston,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I have a missing nail :) </a:t>
            </a:r>
            <a:endParaRPr sz="2000">
              <a:solidFill>
                <a:srgbClr val="FFFFFF"/>
              </a:solidFill>
            </a:endParaRPr>
          </a:p>
        </p:txBody>
      </p:sp>
      <p:sp>
        <p:nvSpPr>
          <p:cNvPr id="322" name="Google Shape;322;p39"/>
          <p:cNvSpPr txBox="1"/>
          <p:nvPr/>
        </p:nvSpPr>
        <p:spPr>
          <a:xfrm>
            <a:off x="411550" y="1373100"/>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IT Director</a:t>
            </a:r>
            <a:endParaRPr b="1">
              <a:solidFill>
                <a:schemeClr val="lt2"/>
              </a:solidFill>
            </a:endParaRPr>
          </a:p>
        </p:txBody>
      </p:sp>
      <p:pic>
        <p:nvPicPr>
          <p:cNvPr id="323" name="Google Shape;323;p39"/>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24" name="Google Shape;324;p39"/>
          <p:cNvPicPr preferRelativeResize="0"/>
          <p:nvPr/>
        </p:nvPicPr>
        <p:blipFill>
          <a:blip r:embed="rId4">
            <a:alphaModFix/>
          </a:blip>
          <a:stretch>
            <a:fillRect/>
          </a:stretch>
        </p:blipFill>
        <p:spPr>
          <a:xfrm>
            <a:off x="4607725"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28" name="Shape 328"/>
        <p:cNvGrpSpPr/>
        <p:nvPr/>
      </p:nvGrpSpPr>
      <p:grpSpPr>
        <a:xfrm>
          <a:off x="0" y="0"/>
          <a:ext cx="0" cy="0"/>
          <a:chOff x="0" y="0"/>
          <a:chExt cx="0" cy="0"/>
        </a:xfrm>
      </p:grpSpPr>
      <p:pic>
        <p:nvPicPr>
          <p:cNvPr id="329" name="Google Shape;329;p40"/>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30" name="Google Shape;330;p40"/>
          <p:cNvPicPr preferRelativeResize="0"/>
          <p:nvPr/>
        </p:nvPicPr>
        <p:blipFill>
          <a:blip r:embed="rId4">
            <a:alphaModFix/>
          </a:blip>
          <a:stretch>
            <a:fillRect/>
          </a:stretch>
        </p:blipFill>
        <p:spPr>
          <a:xfrm>
            <a:off x="80550" y="-424050"/>
            <a:ext cx="9144003" cy="6099050"/>
          </a:xfrm>
          <a:prstGeom prst="rect">
            <a:avLst/>
          </a:prstGeom>
          <a:noFill/>
          <a:ln>
            <a:noFill/>
          </a:ln>
        </p:spPr>
      </p:pic>
      <p:sp>
        <p:nvSpPr>
          <p:cNvPr id="331" name="Google Shape;331;p40"/>
          <p:cNvSpPr/>
          <p:nvPr/>
        </p:nvSpPr>
        <p:spPr>
          <a:xfrm>
            <a:off x="0" y="3291450"/>
            <a:ext cx="9144000" cy="21534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0"/>
          <p:cNvSpPr txBox="1"/>
          <p:nvPr/>
        </p:nvSpPr>
        <p:spPr>
          <a:xfrm>
            <a:off x="2362200" y="3679050"/>
            <a:ext cx="4419600" cy="13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Proxima Nova"/>
                <a:ea typeface="Proxima Nova"/>
                <a:cs typeface="Proxima Nova"/>
                <a:sym typeface="Proxima Nova"/>
              </a:rPr>
              <a:t>Let us know if you have any questions!!</a:t>
            </a:r>
            <a:endParaRPr sz="2400">
              <a:solidFill>
                <a:schemeClr val="lt1"/>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36" name="Shape 336"/>
        <p:cNvGrpSpPr/>
        <p:nvPr/>
      </p:nvGrpSpPr>
      <p:grpSpPr>
        <a:xfrm>
          <a:off x="0" y="0"/>
          <a:ext cx="0" cy="0"/>
          <a:chOff x="0" y="0"/>
          <a:chExt cx="0" cy="0"/>
        </a:xfrm>
      </p:grpSpPr>
      <p:pic>
        <p:nvPicPr>
          <p:cNvPr id="337" name="Google Shape;337;p41"/>
          <p:cNvPicPr preferRelativeResize="0"/>
          <p:nvPr/>
        </p:nvPicPr>
        <p:blipFill rotWithShape="1">
          <a:blip r:embed="rId3">
            <a:alphaModFix/>
          </a:blip>
          <a:srcRect b="-8359" l="3379" r="-3380" t="8360"/>
          <a:stretch/>
        </p:blipFill>
        <p:spPr>
          <a:xfrm>
            <a:off x="0" y="55800"/>
            <a:ext cx="9561800" cy="5537576"/>
          </a:xfrm>
          <a:prstGeom prst="rect">
            <a:avLst/>
          </a:prstGeom>
          <a:noFill/>
          <a:ln>
            <a:noFill/>
          </a:ln>
        </p:spPr>
      </p:pic>
      <p:sp>
        <p:nvSpPr>
          <p:cNvPr id="338" name="Google Shape;338;p41"/>
          <p:cNvSpPr/>
          <p:nvPr/>
        </p:nvSpPr>
        <p:spPr>
          <a:xfrm>
            <a:off x="2054400" y="55800"/>
            <a:ext cx="5035200" cy="5031900"/>
          </a:xfrm>
          <a:prstGeom prst="ellipse">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txBox="1"/>
          <p:nvPr/>
        </p:nvSpPr>
        <p:spPr>
          <a:xfrm>
            <a:off x="2431800" y="7178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Proxima Nova"/>
                <a:ea typeface="Proxima Nova"/>
                <a:cs typeface="Proxima Nova"/>
                <a:sym typeface="Proxima Nova"/>
              </a:rPr>
              <a:t>Thank You for Coming!!</a:t>
            </a:r>
            <a:endParaRPr b="1" sz="2400">
              <a:solidFill>
                <a:schemeClr val="lt1"/>
              </a:solidFill>
              <a:latin typeface="Proxima Nova"/>
              <a:ea typeface="Proxima Nova"/>
              <a:cs typeface="Proxima Nova"/>
              <a:sym typeface="Proxima Nova"/>
            </a:endParaRPr>
          </a:p>
        </p:txBody>
      </p:sp>
      <p:sp>
        <p:nvSpPr>
          <p:cNvPr id="340" name="Google Shape;340;p41"/>
          <p:cNvSpPr txBox="1"/>
          <p:nvPr/>
        </p:nvSpPr>
        <p:spPr>
          <a:xfrm>
            <a:off x="2897700" y="1383225"/>
            <a:ext cx="3348600" cy="197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rPr>
              <a:t>Sign in here:</a:t>
            </a:r>
            <a:endParaRPr b="1">
              <a:solidFill>
                <a:schemeClr val="lt1"/>
              </a:solidFill>
            </a:endParaRPr>
          </a:p>
          <a:p>
            <a:pPr indent="0" lvl="0" marL="0" rtl="0" algn="ctr">
              <a:spcBef>
                <a:spcPts val="0"/>
              </a:spcBef>
              <a:spcAft>
                <a:spcPts val="0"/>
              </a:spcAft>
              <a:buNone/>
            </a:pPr>
            <a:r>
              <a:rPr b="1" lang="en">
                <a:solidFill>
                  <a:schemeClr val="lt1"/>
                </a:solidFill>
              </a:rPr>
              <a:t>https://tinyurl.com/y8lss86o</a:t>
            </a:r>
            <a:endParaRPr b="1">
              <a:solidFill>
                <a:schemeClr val="lt1"/>
              </a:solidFill>
            </a:endParaRPr>
          </a:p>
          <a:p>
            <a:pPr indent="0" lvl="0" marL="0" rtl="0" algn="ctr">
              <a:spcBef>
                <a:spcPts val="0"/>
              </a:spcBef>
              <a:spcAft>
                <a:spcPts val="0"/>
              </a:spcAft>
              <a:buNone/>
            </a:pPr>
            <a:r>
              <a:t/>
            </a:r>
            <a:endParaRPr sz="12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b="1" lang="en">
                <a:solidFill>
                  <a:schemeClr val="lt1"/>
                </a:solidFill>
              </a:rPr>
              <a:t>Texashhpo.weebly.com</a:t>
            </a:r>
            <a:endParaRPr b="1">
              <a:solidFill>
                <a:schemeClr val="lt1"/>
              </a:solidFill>
            </a:endParaRPr>
          </a:p>
          <a:p>
            <a:pPr indent="0" lvl="0" marL="0" rtl="0" algn="ctr">
              <a:spcBef>
                <a:spcPts val="0"/>
              </a:spcBef>
              <a:spcAft>
                <a:spcPts val="0"/>
              </a:spcAft>
              <a:buNone/>
            </a:pPr>
            <a:r>
              <a:rPr lang="en" sz="1200">
                <a:solidFill>
                  <a:schemeClr val="lt1"/>
                </a:solidFill>
              </a:rPr>
              <a:t>texashhpo@gmail.com</a:t>
            </a:r>
            <a:endParaRPr sz="1200">
              <a:solidFill>
                <a:schemeClr val="lt1"/>
              </a:solidFill>
            </a:endParaRPr>
          </a:p>
        </p:txBody>
      </p:sp>
      <p:pic>
        <p:nvPicPr>
          <p:cNvPr id="341" name="Google Shape;341;p41"/>
          <p:cNvPicPr preferRelativeResize="0"/>
          <p:nvPr/>
        </p:nvPicPr>
        <p:blipFill>
          <a:blip r:embed="rId4">
            <a:alphaModFix/>
          </a:blip>
          <a:stretch>
            <a:fillRect/>
          </a:stretch>
        </p:blipFill>
        <p:spPr>
          <a:xfrm>
            <a:off x="3419050" y="3502772"/>
            <a:ext cx="487218" cy="487201"/>
          </a:xfrm>
          <a:prstGeom prst="rect">
            <a:avLst/>
          </a:prstGeom>
          <a:noFill/>
          <a:ln>
            <a:noFill/>
          </a:ln>
        </p:spPr>
      </p:pic>
      <p:pic>
        <p:nvPicPr>
          <p:cNvPr id="342" name="Google Shape;342;p41"/>
          <p:cNvPicPr preferRelativeResize="0"/>
          <p:nvPr/>
        </p:nvPicPr>
        <p:blipFill>
          <a:blip r:embed="rId5">
            <a:alphaModFix/>
          </a:blip>
          <a:stretch>
            <a:fillRect/>
          </a:stretch>
        </p:blipFill>
        <p:spPr>
          <a:xfrm>
            <a:off x="3609275" y="4210647"/>
            <a:ext cx="429250" cy="429250"/>
          </a:xfrm>
          <a:prstGeom prst="rect">
            <a:avLst/>
          </a:prstGeom>
          <a:noFill/>
          <a:ln>
            <a:noFill/>
          </a:ln>
        </p:spPr>
      </p:pic>
      <p:sp>
        <p:nvSpPr>
          <p:cNvPr id="343" name="Google Shape;343;p41"/>
          <p:cNvSpPr txBox="1"/>
          <p:nvPr/>
        </p:nvSpPr>
        <p:spPr>
          <a:xfrm>
            <a:off x="4040250" y="3502775"/>
            <a:ext cx="18492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rPr>
              <a:t>HHPO (Hispanic Health Professions Organization)</a:t>
            </a:r>
            <a:endParaRPr sz="1000">
              <a:solidFill>
                <a:schemeClr val="lt1"/>
              </a:solidFill>
            </a:endParaRPr>
          </a:p>
        </p:txBody>
      </p:sp>
      <p:sp>
        <p:nvSpPr>
          <p:cNvPr id="344" name="Google Shape;344;p41"/>
          <p:cNvSpPr txBox="1"/>
          <p:nvPr/>
        </p:nvSpPr>
        <p:spPr>
          <a:xfrm>
            <a:off x="4240950" y="4210650"/>
            <a:ext cx="14478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rPr>
              <a:t>@texashhpo</a:t>
            </a:r>
            <a:endParaRPr sz="12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6" name="Shape 76"/>
        <p:cNvGrpSpPr/>
        <p:nvPr/>
      </p:nvGrpSpPr>
      <p:grpSpPr>
        <a:xfrm>
          <a:off x="0" y="0"/>
          <a:ext cx="0" cy="0"/>
          <a:chOff x="0" y="0"/>
          <a:chExt cx="0" cy="0"/>
        </a:xfrm>
      </p:grpSpPr>
      <p:pic>
        <p:nvPicPr>
          <p:cNvPr id="77" name="Google Shape;77;p15"/>
          <p:cNvPicPr preferRelativeResize="0"/>
          <p:nvPr/>
        </p:nvPicPr>
        <p:blipFill>
          <a:blip r:embed="rId4">
            <a:alphaModFix/>
          </a:blip>
          <a:stretch>
            <a:fillRect/>
          </a:stretch>
        </p:blipFill>
        <p:spPr>
          <a:xfrm>
            <a:off x="0" y="-23362"/>
            <a:ext cx="9143999" cy="5190229"/>
          </a:xfrm>
          <a:prstGeom prst="rect">
            <a:avLst/>
          </a:prstGeom>
          <a:noFill/>
          <a:ln>
            <a:noFill/>
          </a:ln>
        </p:spPr>
      </p:pic>
      <p:sp>
        <p:nvSpPr>
          <p:cNvPr id="78" name="Google Shape;78;p15"/>
          <p:cNvSpPr/>
          <p:nvPr/>
        </p:nvSpPr>
        <p:spPr>
          <a:xfrm>
            <a:off x="0" y="-23350"/>
            <a:ext cx="9144000" cy="5143500"/>
          </a:xfrm>
          <a:prstGeom prst="rect">
            <a:avLst/>
          </a:prstGeom>
          <a:solidFill>
            <a:srgbClr val="0145AC">
              <a:alpha val="6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txBox="1"/>
          <p:nvPr/>
        </p:nvSpPr>
        <p:spPr>
          <a:xfrm>
            <a:off x="4675638" y="2907555"/>
            <a:ext cx="3789900" cy="1238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Proxima Nova"/>
              <a:buChar char="●"/>
            </a:pPr>
            <a:r>
              <a:rPr lang="en" sz="1800">
                <a:solidFill>
                  <a:schemeClr val="lt1"/>
                </a:solidFill>
                <a:latin typeface="Proxima Nova"/>
                <a:ea typeface="Proxima Nova"/>
                <a:cs typeface="Proxima Nova"/>
                <a:sym typeface="Proxima Nova"/>
              </a:rPr>
              <a:t>Location: Haymaker</a:t>
            </a:r>
            <a:endParaRPr sz="1800">
              <a:solidFill>
                <a:schemeClr val="lt1"/>
              </a:solidFill>
              <a:latin typeface="Proxima Nova"/>
              <a:ea typeface="Proxima Nova"/>
              <a:cs typeface="Proxima Nova"/>
              <a:sym typeface="Proxima Nova"/>
            </a:endParaRPr>
          </a:p>
          <a:p>
            <a:pPr indent="-342900" lvl="1" marL="914400" rtl="0" algn="l">
              <a:lnSpc>
                <a:spcPct val="115000"/>
              </a:lnSpc>
              <a:spcBef>
                <a:spcPts val="0"/>
              </a:spcBef>
              <a:spcAft>
                <a:spcPts val="0"/>
              </a:spcAft>
              <a:buClr>
                <a:srgbClr val="FFFFFF"/>
              </a:buClr>
              <a:buSzPts val="1800"/>
              <a:buFont typeface="Proxima Nova"/>
              <a:buChar char="○"/>
            </a:pPr>
            <a:r>
              <a:rPr lang="en" sz="1800">
                <a:solidFill>
                  <a:srgbClr val="FFFFFF"/>
                </a:solidFill>
                <a:latin typeface="Roboto"/>
                <a:ea typeface="Roboto"/>
                <a:cs typeface="Roboto"/>
                <a:sym typeface="Roboto"/>
              </a:rPr>
              <a:t>2310 Manor Rd, Austin, TX 78722</a:t>
            </a:r>
            <a:endParaRPr sz="1800">
              <a:solidFill>
                <a:schemeClr val="lt1"/>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lt1"/>
              </a:buClr>
              <a:buSzPts val="1800"/>
              <a:buFont typeface="Proxima Nova"/>
              <a:buChar char="●"/>
            </a:pPr>
            <a:r>
              <a:rPr lang="en" sz="1800">
                <a:solidFill>
                  <a:schemeClr val="lt1"/>
                </a:solidFill>
                <a:latin typeface="Proxima Nova"/>
                <a:ea typeface="Proxima Nova"/>
                <a:cs typeface="Proxima Nova"/>
                <a:sym typeface="Proxima Nova"/>
              </a:rPr>
              <a:t>Rides Provided!</a:t>
            </a:r>
            <a:endParaRPr sz="1800">
              <a:solidFill>
                <a:schemeClr val="lt1"/>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lt1"/>
              </a:buClr>
              <a:buSzPts val="1800"/>
              <a:buFont typeface="Proxima Nova"/>
              <a:buChar char="●"/>
            </a:pPr>
            <a:r>
              <a:rPr lang="en" sz="1800">
                <a:solidFill>
                  <a:schemeClr val="lt1"/>
                </a:solidFill>
                <a:latin typeface="Proxima Nova"/>
                <a:ea typeface="Proxima Nova"/>
                <a:cs typeface="Proxima Nova"/>
                <a:sym typeface="Proxima Nova"/>
              </a:rPr>
              <a:t>RSVP by Wednesday 11/28</a:t>
            </a:r>
            <a:endParaRPr sz="1800">
              <a:solidFill>
                <a:schemeClr val="lt1"/>
              </a:solidFill>
              <a:latin typeface="Proxima Nova"/>
              <a:ea typeface="Proxima Nova"/>
              <a:cs typeface="Proxima Nova"/>
              <a:sym typeface="Proxima Nova"/>
            </a:endParaRPr>
          </a:p>
        </p:txBody>
      </p:sp>
      <p:sp>
        <p:nvSpPr>
          <p:cNvPr id="80" name="Google Shape;80;p15"/>
          <p:cNvSpPr txBox="1"/>
          <p:nvPr>
            <p:ph idx="4294967295" type="title"/>
          </p:nvPr>
        </p:nvSpPr>
        <p:spPr>
          <a:xfrm>
            <a:off x="720575" y="685600"/>
            <a:ext cx="3549000" cy="255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Dell Med</a:t>
            </a:r>
            <a:endParaRPr sz="5000">
              <a:solidFill>
                <a:srgbClr val="FFFFFF"/>
              </a:solidFill>
            </a:endParaRPr>
          </a:p>
          <a:p>
            <a:pPr indent="0" lvl="0" marL="0" rtl="0" algn="ctr">
              <a:spcBef>
                <a:spcPts val="0"/>
              </a:spcBef>
              <a:spcAft>
                <a:spcPts val="0"/>
              </a:spcAft>
              <a:buNone/>
            </a:pPr>
            <a:r>
              <a:rPr lang="en" sz="5000">
                <a:solidFill>
                  <a:srgbClr val="FFFFFF"/>
                </a:solidFill>
              </a:rPr>
              <a:t>Student</a:t>
            </a:r>
            <a:endParaRPr sz="5000">
              <a:solidFill>
                <a:srgbClr val="FFFFFF"/>
              </a:solidFill>
            </a:endParaRPr>
          </a:p>
          <a:p>
            <a:pPr indent="0" lvl="0" marL="0" rtl="0" algn="ctr">
              <a:spcBef>
                <a:spcPts val="0"/>
              </a:spcBef>
              <a:spcAft>
                <a:spcPts val="0"/>
              </a:spcAft>
              <a:buNone/>
            </a:pPr>
            <a:r>
              <a:rPr lang="en" sz="5000">
                <a:solidFill>
                  <a:srgbClr val="FFFFFF"/>
                </a:solidFill>
              </a:rPr>
              <a:t>Mixer</a:t>
            </a:r>
            <a:endParaRPr sz="5000">
              <a:solidFill>
                <a:srgbClr val="FFFFFF"/>
              </a:solidFill>
            </a:endParaRPr>
          </a:p>
        </p:txBody>
      </p:sp>
      <p:sp>
        <p:nvSpPr>
          <p:cNvPr id="81" name="Google Shape;81;p15"/>
          <p:cNvSpPr txBox="1"/>
          <p:nvPr/>
        </p:nvSpPr>
        <p:spPr>
          <a:xfrm>
            <a:off x="434825" y="3387538"/>
            <a:ext cx="4120500" cy="45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lt2"/>
                </a:solidFill>
              </a:rPr>
              <a:t>Friday November 30th </a:t>
            </a:r>
            <a:endParaRPr b="1" sz="2000">
              <a:solidFill>
                <a:schemeClr val="lt2"/>
              </a:solidFill>
            </a:endParaRPr>
          </a:p>
          <a:p>
            <a:pPr indent="0" lvl="0" marL="0" rtl="0" algn="ctr">
              <a:spcBef>
                <a:spcPts val="0"/>
              </a:spcBef>
              <a:spcAft>
                <a:spcPts val="0"/>
              </a:spcAft>
              <a:buNone/>
            </a:pPr>
            <a:r>
              <a:rPr b="1" lang="en" sz="2000">
                <a:solidFill>
                  <a:schemeClr val="lt2"/>
                </a:solidFill>
              </a:rPr>
              <a:t>5-6:30PM</a:t>
            </a:r>
            <a:endParaRPr b="1" sz="2000">
              <a:solidFill>
                <a:schemeClr val="lt2"/>
              </a:solidFill>
            </a:endParaRPr>
          </a:p>
        </p:txBody>
      </p:sp>
      <p:pic>
        <p:nvPicPr>
          <p:cNvPr id="82" name="Google Shape;82;p15"/>
          <p:cNvPicPr preferRelativeResize="0"/>
          <p:nvPr/>
        </p:nvPicPr>
        <p:blipFill>
          <a:blip r:embed="rId5">
            <a:alphaModFix/>
          </a:blip>
          <a:stretch>
            <a:fillRect/>
          </a:stretch>
        </p:blipFill>
        <p:spPr>
          <a:xfrm>
            <a:off x="0" y="4326825"/>
            <a:ext cx="855474" cy="816675"/>
          </a:xfrm>
          <a:prstGeom prst="rect">
            <a:avLst/>
          </a:prstGeom>
          <a:noFill/>
          <a:ln>
            <a:noFill/>
          </a:ln>
        </p:spPr>
      </p:pic>
      <p:pic>
        <p:nvPicPr>
          <p:cNvPr id="83" name="Google Shape;83;p15"/>
          <p:cNvPicPr preferRelativeResize="0"/>
          <p:nvPr/>
        </p:nvPicPr>
        <p:blipFill>
          <a:blip r:embed="rId6">
            <a:alphaModFix/>
          </a:blip>
          <a:stretch>
            <a:fillRect/>
          </a:stretch>
        </p:blipFill>
        <p:spPr>
          <a:xfrm>
            <a:off x="5295300" y="356950"/>
            <a:ext cx="2550600" cy="2550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6"/>
          <p:cNvPicPr preferRelativeResize="0"/>
          <p:nvPr/>
        </p:nvPicPr>
        <p:blipFill>
          <a:blip r:embed="rId3">
            <a:alphaModFix/>
          </a:blip>
          <a:stretch>
            <a:fillRect/>
          </a:stretch>
        </p:blipFill>
        <p:spPr>
          <a:xfrm>
            <a:off x="0" y="0"/>
            <a:ext cx="9144000" cy="5237001"/>
          </a:xfrm>
          <a:prstGeom prst="rect">
            <a:avLst/>
          </a:prstGeom>
          <a:noFill/>
          <a:ln>
            <a:noFill/>
          </a:ln>
        </p:spPr>
      </p:pic>
      <p:sp>
        <p:nvSpPr>
          <p:cNvPr id="89" name="Google Shape;89;p16"/>
          <p:cNvSpPr/>
          <p:nvPr/>
        </p:nvSpPr>
        <p:spPr>
          <a:xfrm>
            <a:off x="-150" y="1157100"/>
            <a:ext cx="9144000" cy="28293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6"/>
          <p:cNvSpPr txBox="1"/>
          <p:nvPr/>
        </p:nvSpPr>
        <p:spPr>
          <a:xfrm>
            <a:off x="-246500" y="1056150"/>
            <a:ext cx="96462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Proxima Nova"/>
                <a:ea typeface="Proxima Nova"/>
                <a:cs typeface="Proxima Nova"/>
                <a:sym typeface="Proxima Nova"/>
              </a:rPr>
              <a:t>2019 Summer Research Trainee Program</a:t>
            </a:r>
            <a:r>
              <a:rPr lang="en" sz="4000">
                <a:solidFill>
                  <a:srgbClr val="FFFFFF"/>
                </a:solidFill>
                <a:latin typeface="Proxima Nova"/>
                <a:ea typeface="Proxima Nova"/>
                <a:cs typeface="Proxima Nova"/>
                <a:sym typeface="Proxima Nova"/>
              </a:rPr>
              <a:t> </a:t>
            </a:r>
            <a:endParaRPr b="1" sz="1200">
              <a:solidFill>
                <a:srgbClr val="FFFFFF"/>
              </a:solidFill>
            </a:endParaRPr>
          </a:p>
          <a:p>
            <a:pPr indent="0" lvl="0" marL="0" rtl="0" algn="ctr">
              <a:lnSpc>
                <a:spcPct val="130000"/>
              </a:lnSpc>
              <a:spcBef>
                <a:spcPts val="0"/>
              </a:spcBef>
              <a:spcAft>
                <a:spcPts val="0"/>
              </a:spcAft>
              <a:buNone/>
            </a:pPr>
            <a:r>
              <a:rPr b="1" lang="en" sz="2500">
                <a:solidFill>
                  <a:schemeClr val="lt2"/>
                </a:solidFill>
              </a:rPr>
              <a:t>Massachusetts General Hospital</a:t>
            </a:r>
            <a:endParaRPr b="1" i="1" sz="2000">
              <a:solidFill>
                <a:schemeClr val="lt2"/>
              </a:solidFill>
            </a:endParaRPr>
          </a:p>
        </p:txBody>
      </p:sp>
      <p:sp>
        <p:nvSpPr>
          <p:cNvPr id="91" name="Google Shape;91;p16"/>
          <p:cNvSpPr txBox="1"/>
          <p:nvPr/>
        </p:nvSpPr>
        <p:spPr>
          <a:xfrm>
            <a:off x="619650" y="2192259"/>
            <a:ext cx="7904400" cy="105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200">
                <a:solidFill>
                  <a:schemeClr val="lt1"/>
                </a:solidFill>
                <a:latin typeface="Proxima Nova"/>
                <a:ea typeface="Proxima Nova"/>
                <a:cs typeface="Proxima Nova"/>
                <a:sym typeface="Proxima Nova"/>
              </a:rPr>
              <a:t>Paid research opportunity at Harvard’s Medical School teaching hospital. </a:t>
            </a:r>
            <a:endParaRPr sz="2200">
              <a:solidFill>
                <a:schemeClr val="lt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sz="2200">
                <a:solidFill>
                  <a:schemeClr val="lt1"/>
                </a:solidFill>
                <a:latin typeface="Proxima Nova"/>
                <a:ea typeface="Proxima Nova"/>
                <a:cs typeface="Proxima Nova"/>
                <a:sym typeface="Proxima Nova"/>
              </a:rPr>
              <a:t>Deadline to apply: January 25, 2019</a:t>
            </a:r>
            <a:endParaRPr sz="2200">
              <a:solidFill>
                <a:schemeClr val="lt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lang="en" sz="2200">
                <a:solidFill>
                  <a:schemeClr val="lt1"/>
                </a:solidFill>
                <a:latin typeface="Proxima Nova"/>
                <a:ea typeface="Proxima Nova"/>
                <a:cs typeface="Proxima Nova"/>
                <a:sym typeface="Proxima Nova"/>
              </a:rPr>
              <a:t>http://www.mghsrtp.org</a:t>
            </a:r>
            <a:endParaRPr sz="2200">
              <a:solidFill>
                <a:schemeClr val="lt1"/>
              </a:solidFill>
              <a:latin typeface="Proxima Nova"/>
              <a:ea typeface="Proxima Nova"/>
              <a:cs typeface="Proxima Nova"/>
              <a:sym typeface="Proxima Nova"/>
            </a:endParaRPr>
          </a:p>
        </p:txBody>
      </p:sp>
      <p:pic>
        <p:nvPicPr>
          <p:cNvPr id="92" name="Google Shape;92;p16"/>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96" name="Shape 96"/>
        <p:cNvGrpSpPr/>
        <p:nvPr/>
      </p:nvGrpSpPr>
      <p:grpSpPr>
        <a:xfrm>
          <a:off x="0" y="0"/>
          <a:ext cx="0" cy="0"/>
          <a:chOff x="0" y="0"/>
          <a:chExt cx="0" cy="0"/>
        </a:xfrm>
      </p:grpSpPr>
      <p:sp>
        <p:nvSpPr>
          <p:cNvPr id="97" name="Google Shape;97;p17"/>
          <p:cNvSpPr txBox="1"/>
          <p:nvPr>
            <p:ph type="title"/>
          </p:nvPr>
        </p:nvSpPr>
        <p:spPr>
          <a:xfrm>
            <a:off x="182600" y="36270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200">
                <a:solidFill>
                  <a:srgbClr val="FFFFFF"/>
                </a:solidFill>
              </a:rPr>
              <a:t>Cesar Gonzale</a:t>
            </a:r>
            <a:r>
              <a:rPr lang="en" sz="6200">
                <a:solidFill>
                  <a:srgbClr val="FFFFFF"/>
                </a:solidFill>
              </a:rPr>
              <a:t>z</a:t>
            </a:r>
            <a:endParaRPr sz="6200">
              <a:solidFill>
                <a:srgbClr val="FFFFFF"/>
              </a:solidFill>
            </a:endParaRPr>
          </a:p>
        </p:txBody>
      </p:sp>
      <p:sp>
        <p:nvSpPr>
          <p:cNvPr id="98" name="Google Shape;98;p17"/>
          <p:cNvSpPr txBox="1"/>
          <p:nvPr>
            <p:ph idx="1" type="body"/>
          </p:nvPr>
        </p:nvSpPr>
        <p:spPr>
          <a:xfrm>
            <a:off x="389550" y="1702825"/>
            <a:ext cx="42318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Visual Media Minor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Roma,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a:t>
            </a:r>
            <a:endParaRPr sz="2000">
              <a:solidFill>
                <a:srgbClr val="FFFFFF"/>
              </a:solidFill>
            </a:endParaRPr>
          </a:p>
        </p:txBody>
      </p:sp>
      <p:sp>
        <p:nvSpPr>
          <p:cNvPr id="99" name="Google Shape;99;p17"/>
          <p:cNvSpPr txBox="1"/>
          <p:nvPr/>
        </p:nvSpPr>
        <p:spPr>
          <a:xfrm>
            <a:off x="389550" y="1334975"/>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VP of Professional Development</a:t>
            </a:r>
            <a:endParaRPr b="1">
              <a:solidFill>
                <a:schemeClr val="lt2"/>
              </a:solidFill>
            </a:endParaRPr>
          </a:p>
        </p:txBody>
      </p:sp>
      <p:pic>
        <p:nvPicPr>
          <p:cNvPr id="100" name="Google Shape;100;p17"/>
          <p:cNvPicPr preferRelativeResize="0"/>
          <p:nvPr/>
        </p:nvPicPr>
        <p:blipFill>
          <a:blip r:embed="rId3">
            <a:alphaModFix/>
          </a:blip>
          <a:stretch>
            <a:fillRect/>
          </a:stretch>
        </p:blipFill>
        <p:spPr>
          <a:xfrm>
            <a:off x="4752868" y="1702825"/>
            <a:ext cx="3647132" cy="2432626"/>
          </a:xfrm>
          <a:prstGeom prst="rect">
            <a:avLst/>
          </a:prstGeom>
          <a:noFill/>
          <a:ln cap="flat" cmpd="sng" w="38100">
            <a:solidFill>
              <a:srgbClr val="1155CC"/>
            </a:solidFill>
            <a:prstDash val="solid"/>
            <a:round/>
            <a:headEnd len="sm" w="sm" type="none"/>
            <a:tailEnd len="sm" w="sm" type="none"/>
          </a:ln>
          <a:effectLst>
            <a:outerShdw blurRad="57150" rotWithShape="0" algn="bl" dir="2700000" dist="257175">
              <a:schemeClr val="dk1">
                <a:alpha val="50000"/>
              </a:schemeClr>
            </a:outerShdw>
          </a:effectLst>
        </p:spPr>
      </p:pic>
      <p:pic>
        <p:nvPicPr>
          <p:cNvPr id="101" name="Google Shape;101;p17"/>
          <p:cNvPicPr preferRelativeResize="0"/>
          <p:nvPr/>
        </p:nvPicPr>
        <p:blipFill>
          <a:blip r:embed="rId4">
            <a:alphaModFix/>
          </a:blip>
          <a:stretch>
            <a:fillRect/>
          </a:stretch>
        </p:blipFill>
        <p:spPr>
          <a:xfrm>
            <a:off x="58250" y="4135450"/>
            <a:ext cx="855474" cy="816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05" name="Shape 105"/>
        <p:cNvGrpSpPr/>
        <p:nvPr/>
      </p:nvGrpSpPr>
      <p:grpSpPr>
        <a:xfrm>
          <a:off x="0" y="0"/>
          <a:ext cx="0" cy="0"/>
          <a:chOff x="0" y="0"/>
          <a:chExt cx="0" cy="0"/>
        </a:xfrm>
      </p:grpSpPr>
      <p:sp>
        <p:nvSpPr>
          <p:cNvPr id="106" name="Google Shape;106;p18"/>
          <p:cNvSpPr txBox="1"/>
          <p:nvPr>
            <p:ph type="title"/>
          </p:nvPr>
        </p:nvSpPr>
        <p:spPr>
          <a:xfrm>
            <a:off x="311700" y="295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Javier Flores</a:t>
            </a:r>
            <a:endParaRPr sz="6000">
              <a:solidFill>
                <a:srgbClr val="FFFFFF"/>
              </a:solidFill>
            </a:endParaRPr>
          </a:p>
        </p:txBody>
      </p:sp>
      <p:sp>
        <p:nvSpPr>
          <p:cNvPr id="107" name="Google Shape;107;p18"/>
          <p:cNvSpPr txBox="1"/>
          <p:nvPr>
            <p:ph idx="1" type="body"/>
          </p:nvPr>
        </p:nvSpPr>
        <p:spPr>
          <a:xfrm>
            <a:off x="311700" y="179735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Psychology Major, Pre-PA</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I don’t have any finals.. :) </a:t>
            </a:r>
            <a:endParaRPr sz="2000">
              <a:solidFill>
                <a:srgbClr val="FFFFFF"/>
              </a:solidFill>
            </a:endParaRPr>
          </a:p>
        </p:txBody>
      </p:sp>
      <p:sp>
        <p:nvSpPr>
          <p:cNvPr id="108" name="Google Shape;108;p18"/>
          <p:cNvSpPr txBox="1"/>
          <p:nvPr/>
        </p:nvSpPr>
        <p:spPr>
          <a:xfrm>
            <a:off x="311700" y="1215050"/>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VP of Community Development</a:t>
            </a:r>
            <a:endParaRPr b="1">
              <a:solidFill>
                <a:schemeClr val="lt2"/>
              </a:solidFill>
            </a:endParaRPr>
          </a:p>
        </p:txBody>
      </p:sp>
      <p:pic>
        <p:nvPicPr>
          <p:cNvPr id="109" name="Google Shape;109;p18"/>
          <p:cNvPicPr preferRelativeResize="0"/>
          <p:nvPr/>
        </p:nvPicPr>
        <p:blipFill>
          <a:blip r:embed="rId3">
            <a:alphaModFix/>
          </a:blip>
          <a:stretch>
            <a:fillRect/>
          </a:stretch>
        </p:blipFill>
        <p:spPr>
          <a:xfrm>
            <a:off x="4900750" y="1595975"/>
            <a:ext cx="3880200" cy="2588093"/>
          </a:xfrm>
          <a:prstGeom prst="rect">
            <a:avLst/>
          </a:prstGeom>
          <a:noFill/>
          <a:ln cap="flat" cmpd="sng" w="38100">
            <a:solidFill>
              <a:srgbClr val="1155CC"/>
            </a:solidFill>
            <a:prstDash val="solid"/>
            <a:round/>
            <a:headEnd len="sm" w="sm" type="none"/>
            <a:tailEnd len="sm" w="sm" type="none"/>
          </a:ln>
          <a:effectLst>
            <a:outerShdw blurRad="57150" rotWithShape="0" algn="bl" dir="2520000" dist="247650">
              <a:schemeClr val="dk1">
                <a:alpha val="50000"/>
              </a:schemeClr>
            </a:outerShdw>
          </a:effectLst>
        </p:spPr>
      </p:pic>
      <p:pic>
        <p:nvPicPr>
          <p:cNvPr id="110" name="Google Shape;110;p18"/>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14" name="Shape 114"/>
        <p:cNvGrpSpPr/>
        <p:nvPr/>
      </p:nvGrpSpPr>
      <p:grpSpPr>
        <a:xfrm>
          <a:off x="0" y="0"/>
          <a:ext cx="0" cy="0"/>
          <a:chOff x="0" y="0"/>
          <a:chExt cx="0" cy="0"/>
        </a:xfrm>
      </p:grpSpPr>
      <p:pic>
        <p:nvPicPr>
          <p:cNvPr id="115" name="Google Shape;115;p19"/>
          <p:cNvPicPr preferRelativeResize="0"/>
          <p:nvPr/>
        </p:nvPicPr>
        <p:blipFill>
          <a:blip r:embed="rId3">
            <a:alphaModFix/>
          </a:blip>
          <a:stretch>
            <a:fillRect/>
          </a:stretch>
        </p:blipFill>
        <p:spPr>
          <a:xfrm>
            <a:off x="4572000" y="0"/>
            <a:ext cx="4572001" cy="5143501"/>
          </a:xfrm>
          <a:prstGeom prst="rect">
            <a:avLst/>
          </a:prstGeom>
          <a:noFill/>
          <a:ln>
            <a:noFill/>
          </a:ln>
        </p:spPr>
      </p:pic>
      <p:pic>
        <p:nvPicPr>
          <p:cNvPr id="116" name="Google Shape;116;p19"/>
          <p:cNvPicPr preferRelativeResize="0"/>
          <p:nvPr/>
        </p:nvPicPr>
        <p:blipFill>
          <a:blip r:embed="rId4">
            <a:alphaModFix/>
          </a:blip>
          <a:stretch>
            <a:fillRect/>
          </a:stretch>
        </p:blipFill>
        <p:spPr>
          <a:xfrm>
            <a:off x="0" y="4285075"/>
            <a:ext cx="855474" cy="816675"/>
          </a:xfrm>
          <a:prstGeom prst="rect">
            <a:avLst/>
          </a:prstGeom>
          <a:noFill/>
          <a:ln>
            <a:noFill/>
          </a:ln>
        </p:spPr>
      </p:pic>
      <p:sp>
        <p:nvSpPr>
          <p:cNvPr id="117" name="Google Shape;117;p19"/>
          <p:cNvSpPr/>
          <p:nvPr/>
        </p:nvSpPr>
        <p:spPr>
          <a:xfrm>
            <a:off x="4582800" y="0"/>
            <a:ext cx="4550400" cy="51435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txBox="1"/>
          <p:nvPr/>
        </p:nvSpPr>
        <p:spPr>
          <a:xfrm>
            <a:off x="372575" y="203775"/>
            <a:ext cx="3998100" cy="48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Mind Your Health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sz="1800">
                <a:solidFill>
                  <a:schemeClr val="lt2"/>
                </a:solidFill>
              </a:rPr>
              <a:t>Co-hosting along side BHPO and other organizations</a:t>
            </a:r>
            <a:endParaRPr b="1" sz="1800">
              <a:solidFill>
                <a:schemeClr val="lt2"/>
              </a:solidFill>
            </a:endParaRPr>
          </a:p>
          <a:p>
            <a:pPr indent="0" lvl="0" marL="0" rtl="0" algn="l">
              <a:spcBef>
                <a:spcPts val="0"/>
              </a:spcBef>
              <a:spcAft>
                <a:spcPts val="0"/>
              </a:spcAft>
              <a:buNone/>
            </a:pPr>
            <a:r>
              <a:t/>
            </a:r>
            <a:endParaRPr b="1">
              <a:solidFill>
                <a:schemeClr val="lt2"/>
              </a:solidFill>
            </a:endParaRPr>
          </a:p>
          <a:p>
            <a:pPr indent="0" lvl="0" marL="0" rtl="0" algn="l">
              <a:spcBef>
                <a:spcPts val="0"/>
              </a:spcBef>
              <a:spcAft>
                <a:spcPts val="0"/>
              </a:spcAft>
              <a:buNone/>
            </a:pPr>
            <a:r>
              <a:rPr lang="en">
                <a:solidFill>
                  <a:schemeClr val="lt1"/>
                </a:solidFill>
              </a:rPr>
              <a:t>Where: Jester Auditorium A121</a:t>
            </a:r>
            <a:endParaRPr>
              <a:solidFill>
                <a:schemeClr val="lt1"/>
              </a:solidFill>
            </a:endParaRPr>
          </a:p>
          <a:p>
            <a:pPr indent="0" lvl="0" marL="0" rtl="0" algn="l">
              <a:spcBef>
                <a:spcPts val="0"/>
              </a:spcBef>
              <a:spcAft>
                <a:spcPts val="0"/>
              </a:spcAft>
              <a:buNone/>
            </a:pPr>
            <a:r>
              <a:rPr lang="en">
                <a:solidFill>
                  <a:schemeClr val="lt1"/>
                </a:solidFill>
              </a:rPr>
              <a:t>Time: 6:00 PM - 8:00 P.M. </a:t>
            </a:r>
            <a:endParaRPr>
              <a:solidFill>
                <a:schemeClr val="lt1"/>
              </a:solidFill>
            </a:endParaRPr>
          </a:p>
          <a:p>
            <a:pPr indent="0" lvl="0" marL="0" rtl="0" algn="l">
              <a:spcBef>
                <a:spcPts val="0"/>
              </a:spcBef>
              <a:spcAft>
                <a:spcPts val="0"/>
              </a:spcAft>
              <a:buNone/>
            </a:pPr>
            <a:r>
              <a:rPr lang="en">
                <a:solidFill>
                  <a:schemeClr val="lt1"/>
                </a:solidFill>
              </a:rPr>
              <a:t>Attire: Member Shirts</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 u="sng">
                <a:solidFill>
                  <a:schemeClr val="hlink"/>
                </a:solidFill>
                <a:hlinkClick r:id="rId5"/>
              </a:rPr>
              <a:t>https://docs.google.com/…/1Av89dCizfotKwkGxOEDQcz…/viewform…</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
                <a:solidFill>
                  <a:schemeClr val="lt1"/>
                </a:solidFill>
              </a:rPr>
              <a:t>** MUST RSVP on the link to get a t-shirt or enter a raffle for gift cards**</a:t>
            </a:r>
            <a:endParaRPr>
              <a:solidFill>
                <a:schemeClr val="lt1"/>
              </a:solidFill>
            </a:endParaRPr>
          </a:p>
          <a:p>
            <a:pPr indent="0" lvl="0" marL="0" rtl="0" algn="l">
              <a:spcBef>
                <a:spcPts val="0"/>
              </a:spcBef>
              <a:spcAft>
                <a:spcPts val="0"/>
              </a:spcAft>
              <a:buNone/>
            </a:pPr>
            <a:r>
              <a:rPr lang="en">
                <a:solidFill>
                  <a:schemeClr val="lt1"/>
                </a:solidFill>
              </a:rPr>
              <a:t>**First 100 will recieve a t-shirt**</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
                <a:solidFill>
                  <a:schemeClr val="lt1"/>
                </a:solidFill>
              </a:rPr>
              <a:t>Free food, prizes and professional speakers.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
                <a:solidFill>
                  <a:schemeClr val="lt1"/>
                </a:solidFill>
              </a:rPr>
              <a:t>Covering topics such as abuse, learning disorders, trauma, and more to help raise mental health awareness in the minority communit</a:t>
            </a:r>
            <a:r>
              <a:rPr lang="en">
                <a:solidFill>
                  <a:schemeClr val="lt1"/>
                </a:solidFill>
              </a:rPr>
              <a:t>ies. </a:t>
            </a:r>
            <a:endParaRPr>
              <a:solidFill>
                <a:schemeClr val="lt1"/>
              </a:solidFill>
            </a:endParaRPr>
          </a:p>
        </p:txBody>
      </p:sp>
      <p:pic>
        <p:nvPicPr>
          <p:cNvPr id="119" name="Google Shape;119;p19"/>
          <p:cNvPicPr preferRelativeResize="0"/>
          <p:nvPr/>
        </p:nvPicPr>
        <p:blipFill>
          <a:blip r:embed="rId6">
            <a:alphaModFix/>
          </a:blip>
          <a:stretch>
            <a:fillRect/>
          </a:stretch>
        </p:blipFill>
        <p:spPr>
          <a:xfrm>
            <a:off x="4807225" y="311975"/>
            <a:ext cx="4212400" cy="4519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23" name="Shape 123"/>
        <p:cNvGrpSpPr/>
        <p:nvPr/>
      </p:nvGrpSpPr>
      <p:grpSpPr>
        <a:xfrm>
          <a:off x="0" y="0"/>
          <a:ext cx="0" cy="0"/>
          <a:chOff x="0" y="0"/>
          <a:chExt cx="0" cy="0"/>
        </a:xfrm>
      </p:grpSpPr>
      <p:sp>
        <p:nvSpPr>
          <p:cNvPr id="124" name="Google Shape;124;p20"/>
          <p:cNvSpPr txBox="1"/>
          <p:nvPr>
            <p:ph type="title"/>
          </p:nvPr>
        </p:nvSpPr>
        <p:spPr>
          <a:xfrm>
            <a:off x="380125" y="359175"/>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Bianca Garcia</a:t>
            </a:r>
            <a:endParaRPr sz="6000">
              <a:solidFill>
                <a:srgbClr val="FFFFFF"/>
              </a:solidFill>
            </a:endParaRPr>
          </a:p>
        </p:txBody>
      </p:sp>
      <p:sp>
        <p:nvSpPr>
          <p:cNvPr id="125" name="Google Shape;125;p20"/>
          <p:cNvSpPr txBox="1"/>
          <p:nvPr>
            <p:ph idx="1" type="body"/>
          </p:nvPr>
        </p:nvSpPr>
        <p:spPr>
          <a:xfrm>
            <a:off x="421700" y="1703175"/>
            <a:ext cx="36615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Kinesiology </a:t>
            </a:r>
            <a:r>
              <a:rPr lang="en">
                <a:solidFill>
                  <a:srgbClr val="FFFFFF"/>
                </a:solidFill>
              </a:rPr>
              <a:t>Major</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3rd Year</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Houston, TX</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Fun Fact: I have a business minor and you should too!! Message me about applying to McCombs Summer Institute! </a:t>
            </a:r>
            <a:endParaRPr>
              <a:solidFill>
                <a:srgbClr val="FFFFFF"/>
              </a:solidFill>
            </a:endParaRPr>
          </a:p>
        </p:txBody>
      </p:sp>
      <p:sp>
        <p:nvSpPr>
          <p:cNvPr id="126" name="Google Shape;126;p20"/>
          <p:cNvSpPr txBox="1"/>
          <p:nvPr/>
        </p:nvSpPr>
        <p:spPr>
          <a:xfrm>
            <a:off x="42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Secretary</a:t>
            </a:r>
            <a:endParaRPr b="1">
              <a:solidFill>
                <a:schemeClr val="lt2"/>
              </a:solidFill>
            </a:endParaRPr>
          </a:p>
        </p:txBody>
      </p:sp>
      <p:pic>
        <p:nvPicPr>
          <p:cNvPr id="127" name="Google Shape;127;p20"/>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128" name="Google Shape;128;p20"/>
          <p:cNvPicPr preferRelativeResize="0"/>
          <p:nvPr/>
        </p:nvPicPr>
        <p:blipFill>
          <a:blip r:embed="rId4">
            <a:alphaModFix/>
          </a:blip>
          <a:stretch>
            <a:fillRect/>
          </a:stretch>
        </p:blipFill>
        <p:spPr>
          <a:xfrm>
            <a:off x="4244950" y="1541225"/>
            <a:ext cx="3881325" cy="2588844"/>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1"/>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1"/>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35" name="Google Shape;135;p21"/>
          <p:cNvPicPr preferRelativeResize="0"/>
          <p:nvPr/>
        </p:nvPicPr>
        <p:blipFill>
          <a:blip r:embed="rId3">
            <a:alphaModFix/>
          </a:blip>
          <a:stretch>
            <a:fillRect/>
          </a:stretch>
        </p:blipFill>
        <p:spPr>
          <a:xfrm>
            <a:off x="0" y="0"/>
            <a:ext cx="9143999" cy="5237012"/>
          </a:xfrm>
          <a:prstGeom prst="rect">
            <a:avLst/>
          </a:prstGeom>
          <a:noFill/>
          <a:ln>
            <a:noFill/>
          </a:ln>
        </p:spPr>
      </p:pic>
      <p:pic>
        <p:nvPicPr>
          <p:cNvPr id="136" name="Google Shape;136;p21"/>
          <p:cNvPicPr preferRelativeResize="0"/>
          <p:nvPr/>
        </p:nvPicPr>
        <p:blipFill>
          <a:blip r:embed="rId4">
            <a:alphaModFix/>
          </a:blip>
          <a:stretch>
            <a:fillRect/>
          </a:stretch>
        </p:blipFill>
        <p:spPr>
          <a:xfrm>
            <a:off x="0" y="4420375"/>
            <a:ext cx="855474" cy="816675"/>
          </a:xfrm>
          <a:prstGeom prst="rect">
            <a:avLst/>
          </a:prstGeom>
          <a:noFill/>
          <a:ln>
            <a:noFill/>
          </a:ln>
        </p:spPr>
      </p:pic>
      <p:sp>
        <p:nvSpPr>
          <p:cNvPr id="137" name="Google Shape;137;p21"/>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nvSpPr>
        <p:spPr>
          <a:xfrm>
            <a:off x="1566000" y="847450"/>
            <a:ext cx="6230700" cy="253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Proxima Nova"/>
                <a:ea typeface="Proxima Nova"/>
                <a:cs typeface="Proxima Nova"/>
                <a:sym typeface="Proxima Nova"/>
              </a:rPr>
              <a:t>ACTIVE MEMBER POINTS</a:t>
            </a:r>
            <a:endParaRPr sz="33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600">
              <a:solidFill>
                <a:srgbClr val="FFFFFF"/>
              </a:solidFill>
              <a:latin typeface="Lato"/>
              <a:ea typeface="Lato"/>
              <a:cs typeface="Lato"/>
              <a:sym typeface="Lato"/>
            </a:endParaRPr>
          </a:p>
          <a:p>
            <a:pPr indent="0" lvl="0" marL="0" rtl="0" algn="l">
              <a:spcBef>
                <a:spcPts val="0"/>
              </a:spcBef>
              <a:spcAft>
                <a:spcPts val="0"/>
              </a:spcAft>
              <a:buNone/>
            </a:pPr>
            <a:r>
              <a:t/>
            </a:r>
            <a:endParaRPr b="1" sz="600">
              <a:solidFill>
                <a:srgbClr val="FFFFFF"/>
              </a:solidFill>
              <a:latin typeface="Lato"/>
              <a:ea typeface="Lato"/>
              <a:cs typeface="Lato"/>
              <a:sym typeface="Lato"/>
            </a:endParaRPr>
          </a:p>
          <a:p>
            <a:pPr indent="0" lvl="0" marL="0" rtl="0" algn="ctr">
              <a:spcBef>
                <a:spcPts val="0"/>
              </a:spcBef>
              <a:spcAft>
                <a:spcPts val="0"/>
              </a:spcAft>
              <a:buNone/>
            </a:pPr>
            <a:r>
              <a:rPr b="1" i="1" lang="en" sz="2000">
                <a:solidFill>
                  <a:schemeClr val="lt2"/>
                </a:solidFill>
              </a:rPr>
              <a:t>FIVE </a:t>
            </a:r>
            <a:r>
              <a:rPr lang="en" sz="2000">
                <a:solidFill>
                  <a:srgbClr val="FFFFFF"/>
                </a:solidFill>
              </a:rPr>
              <a:t>Volunteer</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Social</a:t>
            </a:r>
            <a:endParaRPr sz="2000">
              <a:solidFill>
                <a:srgbClr val="FFFFFF"/>
              </a:solidFill>
            </a:endParaRPr>
          </a:p>
          <a:p>
            <a:pPr indent="0" lvl="0" marL="0" rtl="0" algn="ctr">
              <a:spcBef>
                <a:spcPts val="0"/>
              </a:spcBef>
              <a:spcAft>
                <a:spcPts val="0"/>
              </a:spcAft>
              <a:buNone/>
            </a:pPr>
            <a:r>
              <a:rPr b="1" i="1" lang="en" sz="2000">
                <a:solidFill>
                  <a:schemeClr val="lt2"/>
                </a:solidFill>
              </a:rPr>
              <a:t>FIVE </a:t>
            </a:r>
            <a:r>
              <a:rPr lang="en" sz="2000">
                <a:solidFill>
                  <a:srgbClr val="FFFFFF"/>
                </a:solidFill>
              </a:rPr>
              <a:t>Professional</a:t>
            </a:r>
            <a:endParaRPr sz="2000">
              <a:solidFill>
                <a:srgbClr val="FFFFFF"/>
              </a:solidFill>
            </a:endParaRPr>
          </a:p>
          <a:p>
            <a:pPr indent="0" lvl="0" marL="0" rtl="0" algn="ctr">
              <a:spcBef>
                <a:spcPts val="0"/>
              </a:spcBef>
              <a:spcAft>
                <a:spcPts val="0"/>
              </a:spcAft>
              <a:buNone/>
            </a:pPr>
            <a:r>
              <a:rPr b="1" i="1" lang="en" sz="2000">
                <a:solidFill>
                  <a:schemeClr val="lt2"/>
                </a:solidFill>
              </a:rPr>
              <a:t>FOUR </a:t>
            </a:r>
            <a:r>
              <a:rPr lang="en" sz="2000">
                <a:solidFill>
                  <a:srgbClr val="FFFFFF"/>
                </a:solidFill>
              </a:rPr>
              <a:t>Fundraising</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General Body Meetings</a:t>
            </a:r>
            <a:endParaRPr sz="2000">
              <a:solidFill>
                <a:srgbClr val="FFFFFF"/>
              </a:solidFill>
            </a:endParaRPr>
          </a:p>
        </p:txBody>
      </p:sp>
      <p:sp>
        <p:nvSpPr>
          <p:cNvPr id="139" name="Google Shape;139;p21"/>
          <p:cNvSpPr txBox="1"/>
          <p:nvPr/>
        </p:nvSpPr>
        <p:spPr>
          <a:xfrm>
            <a:off x="2497200" y="3419850"/>
            <a:ext cx="4368300" cy="1225200"/>
          </a:xfrm>
          <a:prstGeom prst="rect">
            <a:avLst/>
          </a:prstGeom>
          <a:noFill/>
          <a:ln>
            <a:noFill/>
          </a:ln>
        </p:spPr>
        <p:txBody>
          <a:bodyPr anchorCtr="0" anchor="t" bIns="91425" lIns="91425" spcFirstLastPara="1" rIns="91425" wrap="square" tIns="91425">
            <a:noAutofit/>
          </a:bodyPr>
          <a:lstStyle/>
          <a:p>
            <a:pPr indent="0" lvl="0" marL="0" rtl="0" algn="ctr">
              <a:lnSpc>
                <a:spcPct val="140000"/>
              </a:lnSpc>
              <a:spcBef>
                <a:spcPts val="0"/>
              </a:spcBef>
              <a:spcAft>
                <a:spcPts val="0"/>
              </a:spcAft>
              <a:buNone/>
            </a:pPr>
            <a:r>
              <a:rPr lang="en" sz="1300">
                <a:solidFill>
                  <a:srgbClr val="F3F3F3"/>
                </a:solidFill>
              </a:rPr>
              <a:t>The point sheet is up to date: https://tinyurl.com/yc85l9aq</a:t>
            </a:r>
            <a:endParaRPr sz="1300">
              <a:solidFill>
                <a:srgbClr val="F3F3F3"/>
              </a:solidFill>
            </a:endParaRPr>
          </a:p>
          <a:p>
            <a:pPr indent="0" lvl="0" marL="0" rtl="0" algn="ctr">
              <a:lnSpc>
                <a:spcPct val="140000"/>
              </a:lnSpc>
              <a:spcBef>
                <a:spcPts val="0"/>
              </a:spcBef>
              <a:spcAft>
                <a:spcPts val="0"/>
              </a:spcAft>
              <a:buNone/>
            </a:pPr>
            <a:r>
              <a:rPr lang="en" sz="1300">
                <a:solidFill>
                  <a:srgbClr val="F3F3F3"/>
                </a:solidFill>
              </a:rPr>
              <a:t>Let me know if you have any questions!!</a:t>
            </a:r>
            <a:endParaRPr sz="1300">
              <a:solidFill>
                <a:srgbClr val="F3F3F3"/>
              </a:solidFill>
            </a:endParaRPr>
          </a:p>
          <a:p>
            <a:pPr indent="0" lvl="0" marL="0" rtl="0" algn="ctr">
              <a:lnSpc>
                <a:spcPct val="140000"/>
              </a:lnSpc>
              <a:spcBef>
                <a:spcPts val="0"/>
              </a:spcBef>
              <a:spcAft>
                <a:spcPts val="0"/>
              </a:spcAft>
              <a:buNone/>
            </a:pPr>
            <a:r>
              <a:rPr lang="en" sz="1300">
                <a:solidFill>
                  <a:srgbClr val="F3F3F3"/>
                </a:solidFill>
              </a:rPr>
              <a:t>biancagarcia207@utexas.edu</a:t>
            </a:r>
            <a:endParaRPr sz="1300">
              <a:solidFill>
                <a:srgbClr val="F3F3F3"/>
              </a:solidFill>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