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Proxima Nova"/>
      <p:regular r:id="rId47"/>
      <p:bold r:id="rId48"/>
      <p:italic r:id="rId49"/>
      <p:boldItalic r:id="rId50"/>
    </p:embeddedFont>
    <p:embeddedFont>
      <p:font typeface="Lato"/>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roximaNova-bold.fntdata"/><Relationship Id="rId47" Type="http://schemas.openxmlformats.org/officeDocument/2006/relationships/font" Target="fonts/ProximaNova-regular.fntdata"/><Relationship Id="rId49" Type="http://schemas.openxmlformats.org/officeDocument/2006/relationships/font" Target="fonts/ProximaNova-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regular.fntdata"/><Relationship Id="rId50" Type="http://schemas.openxmlformats.org/officeDocument/2006/relationships/font" Target="fonts/ProximaNova-boldItalic.fntdata"/><Relationship Id="rId53" Type="http://schemas.openxmlformats.org/officeDocument/2006/relationships/font" Target="fonts/Lato-italic.fntdata"/><Relationship Id="rId52" Type="http://schemas.openxmlformats.org/officeDocument/2006/relationships/font" Target="fonts/Lato-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La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452b2dc21e_0_1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452b2dc21e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44a1b37fd1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44a1b37fd1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44bb8d8871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44bb8d8871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44bb8d887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44bb8d887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4c39ba839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4c39ba839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4bb8d8871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4bb8d8871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4c39ba839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4c39ba839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4bb8d8871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4bb8d8871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52b2dc21e_0_1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52b2dc21e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52b2dc21e_1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452b2dc21e_1_1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4c39ba839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4c39ba839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44b88c412d_2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44b88c412d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44c39ba839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44c39ba839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52b2dc21e_0_1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52b2dc21e_0_1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44b7a7fc1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44b7a7fc1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44c39ba839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44c39ba839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7b4f44f26efae37f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7b4f44f26efae37f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44c39ba839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44c39ba839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452b2dc21e_0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452b2dc21e_0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44ba6bbe7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44ba6bbe7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44ba6bbdf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44ba6bbdf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44ba6bbe72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44ba6bbe7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452b2dc21e_0_1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452b2dc21e_0_1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44ba6bbe72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44ba6bbe72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52b2dc21e_0_1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52b2dc21e_0_1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44c39ba839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44c39ba839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45bbb1ee0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45bbb1ee0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452b2dc21e_0_1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452b2dc21e_0_1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44c39ba839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44c39ba839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44b88c412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44b88c412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452b2dc21e_0_1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452b2dc21e_0_1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45a7fd35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45a7fd35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452b2dc21e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452b2dc21e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4a1b37fd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4a1b37fd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452b2dc21e_0_1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452b2dc21e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452b2dc21e_0_1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452b2dc21e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5b479aa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45b479aa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5b479aa6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5b479aa6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44bbf23d26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4bbf23d26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44c39ba839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44c39ba839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52b2dc21e_0_1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52b2dc21e_0_1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000000"/>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rgbClr val="1155CC"/>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00000"/>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rgbClr val="1155CC"/>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1155CC"/>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rgbClr val="1155CC"/>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Proxima Nova"/>
              <a:buNone/>
              <a:defRPr sz="2800">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1pPr>
            <a:lvl2pPr indent="-317500" lvl="1" marL="914400">
              <a:lnSpc>
                <a:spcPct val="115000"/>
              </a:lnSpc>
              <a:spcBef>
                <a:spcPts val="1600"/>
              </a:spcBef>
              <a:spcAft>
                <a:spcPts val="0"/>
              </a:spcAft>
              <a:buSzPts val="1400"/>
              <a:buFont typeface="Proxima Nova"/>
              <a:buChar char="○"/>
              <a:defRPr>
                <a:latin typeface="Proxima Nova"/>
                <a:ea typeface="Proxima Nova"/>
                <a:cs typeface="Proxima Nova"/>
                <a:sym typeface="Proxima Nova"/>
              </a:defRPr>
            </a:lvl2pPr>
            <a:lvl3pPr indent="-317500" lvl="2" marL="1371600">
              <a:lnSpc>
                <a:spcPct val="115000"/>
              </a:lnSpc>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a:lnSpc>
                <a:spcPct val="115000"/>
              </a:lnSpc>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a:lnSpc>
                <a:spcPct val="115000"/>
              </a:lnSpc>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a:lnSpc>
                <a:spcPct val="115000"/>
              </a:lnSpc>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a:lnSpc>
                <a:spcPct val="115000"/>
              </a:lnSpc>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a:lnSpc>
                <a:spcPct val="115000"/>
              </a:lnSpc>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a:lnSpc>
                <a:spcPct val="115000"/>
              </a:lnSpc>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5.jpg"/><Relationship Id="rId6"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37.jpg"/><Relationship Id="rId6"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19.jpg"/><Relationship Id="rId5"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7.png"/><Relationship Id="rId4" Type="http://schemas.openxmlformats.org/officeDocument/2006/relationships/hyperlink" Target="https://texashhpo.us5.list-manage.com/track/click?u=587a7428a7c3db8d5f50a704e&amp;id=ba62ab5445&amp;e=273b97d3c7" TargetMode="External"/><Relationship Id="rId5" Type="http://schemas.openxmlformats.org/officeDocument/2006/relationships/hyperlink" Target="https://texashhpo.us5.list-manage.com/track/click?u=587a7428a7c3db8d5f50a704e&amp;id=ba62ab5445&amp;e=273b97d3c7"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29.jpg"/><Relationship Id="rId6" Type="http://schemas.openxmlformats.org/officeDocument/2006/relationships/image" Target="../media/image38.jpg"/><Relationship Id="rId7"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0" y="0"/>
            <a:ext cx="9143999" cy="5237012"/>
          </a:xfrm>
          <a:prstGeom prst="rect">
            <a:avLst/>
          </a:prstGeom>
          <a:noFill/>
          <a:ln>
            <a:noFill/>
          </a:ln>
        </p:spPr>
      </p:pic>
      <p:sp>
        <p:nvSpPr>
          <p:cNvPr id="60" name="Google Shape;60;p13"/>
          <p:cNvSpPr/>
          <p:nvPr/>
        </p:nvSpPr>
        <p:spPr>
          <a:xfrm>
            <a:off x="1530925" y="-50"/>
            <a:ext cx="5316600" cy="52371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nvSpPr>
        <p:spPr>
          <a:xfrm>
            <a:off x="1863750" y="1270600"/>
            <a:ext cx="5416500" cy="26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Lato"/>
                <a:ea typeface="Lato"/>
                <a:cs typeface="Lato"/>
                <a:sym typeface="Lato"/>
              </a:rPr>
              <a:t>Hispanic Health Professions Organization</a:t>
            </a:r>
            <a:endParaRPr sz="4800">
              <a:solidFill>
                <a:srgbClr val="FFFFFF"/>
              </a:solidFill>
              <a:latin typeface="Lato"/>
              <a:ea typeface="Lato"/>
              <a:cs typeface="Lato"/>
              <a:sym typeface="Lato"/>
            </a:endParaRPr>
          </a:p>
        </p:txBody>
      </p:sp>
      <p:sp>
        <p:nvSpPr>
          <p:cNvPr id="62" name="Google Shape;62;p13"/>
          <p:cNvSpPr txBox="1"/>
          <p:nvPr/>
        </p:nvSpPr>
        <p:spPr>
          <a:xfrm>
            <a:off x="1920525" y="3574800"/>
            <a:ext cx="3602700" cy="12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2"/>
                </a:solidFill>
                <a:latin typeface="Lato"/>
                <a:ea typeface="Lato"/>
                <a:cs typeface="Lato"/>
                <a:sym typeface="Lato"/>
              </a:rPr>
              <a:t>4th </a:t>
            </a:r>
            <a:r>
              <a:rPr lang="en" sz="1300">
                <a:solidFill>
                  <a:schemeClr val="lt2"/>
                </a:solidFill>
                <a:latin typeface="Lato"/>
                <a:ea typeface="Lato"/>
                <a:cs typeface="Lato"/>
                <a:sym typeface="Lato"/>
              </a:rPr>
              <a:t>General Body Meeting</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November 6, 2018, 6:45 pm</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PAR 201</a:t>
            </a:r>
            <a:endParaRPr sz="1300">
              <a:solidFill>
                <a:schemeClr val="lt2"/>
              </a:solidFill>
              <a:latin typeface="Lato"/>
              <a:ea typeface="Lato"/>
              <a:cs typeface="Lato"/>
              <a:sym typeface="Lato"/>
            </a:endParaRPr>
          </a:p>
          <a:p>
            <a:pPr indent="0" lvl="0" marL="0" rtl="0" algn="l">
              <a:spcBef>
                <a:spcPts val="0"/>
              </a:spcBef>
              <a:spcAft>
                <a:spcPts val="0"/>
              </a:spcAft>
              <a:buNone/>
            </a:pPr>
            <a:r>
              <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Sign In Here:</a:t>
            </a:r>
            <a:endParaRPr sz="1300">
              <a:solidFill>
                <a:schemeClr val="lt2"/>
              </a:solidFill>
              <a:latin typeface="Lato"/>
              <a:ea typeface="Lato"/>
              <a:cs typeface="Lato"/>
              <a:sym typeface="Lato"/>
            </a:endParaRPr>
          </a:p>
          <a:p>
            <a:pPr indent="0" lvl="0" marL="0" rtl="0" algn="l">
              <a:spcBef>
                <a:spcPts val="0"/>
              </a:spcBef>
              <a:spcAft>
                <a:spcPts val="0"/>
              </a:spcAft>
              <a:buNone/>
            </a:pPr>
            <a:r>
              <a:t/>
            </a:r>
            <a:endParaRPr sz="1300">
              <a:solidFill>
                <a:schemeClr val="lt2"/>
              </a:solidFill>
              <a:latin typeface="Lato"/>
              <a:ea typeface="Lato"/>
              <a:cs typeface="Lato"/>
              <a:sym typeface="Lato"/>
            </a:endParaRPr>
          </a:p>
        </p:txBody>
      </p:sp>
      <p:pic>
        <p:nvPicPr>
          <p:cNvPr id="63" name="Google Shape;63;p13"/>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3" name="Shape 143"/>
        <p:cNvGrpSpPr/>
        <p:nvPr/>
      </p:nvGrpSpPr>
      <p:grpSpPr>
        <a:xfrm>
          <a:off x="0" y="0"/>
          <a:ext cx="0" cy="0"/>
          <a:chOff x="0" y="0"/>
          <a:chExt cx="0" cy="0"/>
        </a:xfrm>
      </p:grpSpPr>
      <p:sp>
        <p:nvSpPr>
          <p:cNvPr id="144" name="Google Shape;144;p22"/>
          <p:cNvSpPr txBox="1"/>
          <p:nvPr>
            <p:ph type="title"/>
          </p:nvPr>
        </p:nvSpPr>
        <p:spPr>
          <a:xfrm>
            <a:off x="311700" y="295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Javier Flores</a:t>
            </a:r>
            <a:endParaRPr sz="6000">
              <a:solidFill>
                <a:srgbClr val="FFFFFF"/>
              </a:solidFill>
            </a:endParaRPr>
          </a:p>
        </p:txBody>
      </p:sp>
      <p:sp>
        <p:nvSpPr>
          <p:cNvPr id="145" name="Google Shape;145;p22"/>
          <p:cNvSpPr txBox="1"/>
          <p:nvPr>
            <p:ph idx="1" type="body"/>
          </p:nvPr>
        </p:nvSpPr>
        <p:spPr>
          <a:xfrm>
            <a:off x="311700" y="179735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Psychology Major, Pre-PA</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a:t>
            </a:r>
            <a:endParaRPr sz="2000">
              <a:solidFill>
                <a:srgbClr val="FFFFFF"/>
              </a:solidFill>
            </a:endParaRPr>
          </a:p>
        </p:txBody>
      </p:sp>
      <p:sp>
        <p:nvSpPr>
          <p:cNvPr id="146" name="Google Shape;146;p22"/>
          <p:cNvSpPr txBox="1"/>
          <p:nvPr/>
        </p:nvSpPr>
        <p:spPr>
          <a:xfrm>
            <a:off x="311700" y="1215050"/>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VP of Community Development</a:t>
            </a:r>
            <a:endParaRPr b="1">
              <a:solidFill>
                <a:schemeClr val="lt2"/>
              </a:solidFill>
            </a:endParaRPr>
          </a:p>
        </p:txBody>
      </p:sp>
      <p:pic>
        <p:nvPicPr>
          <p:cNvPr id="147" name="Google Shape;147;p22"/>
          <p:cNvPicPr preferRelativeResize="0"/>
          <p:nvPr/>
        </p:nvPicPr>
        <p:blipFill>
          <a:blip r:embed="rId3">
            <a:alphaModFix/>
          </a:blip>
          <a:stretch>
            <a:fillRect/>
          </a:stretch>
        </p:blipFill>
        <p:spPr>
          <a:xfrm>
            <a:off x="4900750" y="1595975"/>
            <a:ext cx="3880200" cy="2588093"/>
          </a:xfrm>
          <a:prstGeom prst="rect">
            <a:avLst/>
          </a:prstGeom>
          <a:noFill/>
          <a:ln cap="flat" cmpd="sng" w="38100">
            <a:solidFill>
              <a:srgbClr val="1155CC"/>
            </a:solidFill>
            <a:prstDash val="solid"/>
            <a:round/>
            <a:headEnd len="sm" w="sm" type="none"/>
            <a:tailEnd len="sm" w="sm" type="none"/>
          </a:ln>
          <a:effectLst>
            <a:outerShdw blurRad="57150" rotWithShape="0" algn="bl" dir="2520000" dist="247650">
              <a:schemeClr val="dk1">
                <a:alpha val="50000"/>
              </a:schemeClr>
            </a:outerShdw>
          </a:effectLst>
        </p:spPr>
      </p:pic>
      <p:pic>
        <p:nvPicPr>
          <p:cNvPr id="148" name="Google Shape;148;p22"/>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2" name="Shape 152"/>
        <p:cNvGrpSpPr/>
        <p:nvPr/>
      </p:nvGrpSpPr>
      <p:grpSpPr>
        <a:xfrm>
          <a:off x="0" y="0"/>
          <a:ext cx="0" cy="0"/>
          <a:chOff x="0" y="0"/>
          <a:chExt cx="0" cy="0"/>
        </a:xfrm>
      </p:grpSpPr>
      <p:pic>
        <p:nvPicPr>
          <p:cNvPr id="153" name="Google Shape;153;p23"/>
          <p:cNvPicPr preferRelativeResize="0"/>
          <p:nvPr/>
        </p:nvPicPr>
        <p:blipFill>
          <a:blip r:embed="rId4">
            <a:alphaModFix/>
          </a:blip>
          <a:stretch>
            <a:fillRect/>
          </a:stretch>
        </p:blipFill>
        <p:spPr>
          <a:xfrm>
            <a:off x="0" y="-23362"/>
            <a:ext cx="9143999" cy="5190229"/>
          </a:xfrm>
          <a:prstGeom prst="rect">
            <a:avLst/>
          </a:prstGeom>
          <a:noFill/>
          <a:ln>
            <a:noFill/>
          </a:ln>
        </p:spPr>
      </p:pic>
      <p:sp>
        <p:nvSpPr>
          <p:cNvPr id="154" name="Google Shape;154;p23"/>
          <p:cNvSpPr/>
          <p:nvPr/>
        </p:nvSpPr>
        <p:spPr>
          <a:xfrm>
            <a:off x="0" y="-23350"/>
            <a:ext cx="9144000" cy="5143500"/>
          </a:xfrm>
          <a:prstGeom prst="rect">
            <a:avLst/>
          </a:prstGeom>
          <a:solidFill>
            <a:srgbClr val="0145AC">
              <a:alpha val="6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3"/>
          <p:cNvSpPr txBox="1"/>
          <p:nvPr/>
        </p:nvSpPr>
        <p:spPr>
          <a:xfrm>
            <a:off x="4644938" y="3382630"/>
            <a:ext cx="3789900" cy="12387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600"/>
              </a:spcAft>
              <a:buNone/>
            </a:pPr>
            <a:r>
              <a:t/>
            </a:r>
            <a:endParaRPr/>
          </a:p>
        </p:txBody>
      </p:sp>
      <p:sp>
        <p:nvSpPr>
          <p:cNvPr id="156" name="Google Shape;156;p23"/>
          <p:cNvSpPr txBox="1"/>
          <p:nvPr>
            <p:ph idx="4294967295" type="title"/>
          </p:nvPr>
        </p:nvSpPr>
        <p:spPr>
          <a:xfrm>
            <a:off x="147603" y="1104467"/>
            <a:ext cx="4424400" cy="248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rPr>
              <a:t>Let’s Talk Diabetes Awareness Week!!</a:t>
            </a:r>
            <a:endParaRPr sz="5000">
              <a:solidFill>
                <a:srgbClr val="FFFFFF"/>
              </a:solidFill>
            </a:endParaRPr>
          </a:p>
        </p:txBody>
      </p:sp>
      <p:pic>
        <p:nvPicPr>
          <p:cNvPr id="157" name="Google Shape;157;p23"/>
          <p:cNvPicPr preferRelativeResize="0"/>
          <p:nvPr/>
        </p:nvPicPr>
        <p:blipFill>
          <a:blip r:embed="rId5">
            <a:alphaModFix/>
          </a:blip>
          <a:stretch>
            <a:fillRect/>
          </a:stretch>
        </p:blipFill>
        <p:spPr>
          <a:xfrm>
            <a:off x="0" y="4326825"/>
            <a:ext cx="855474" cy="816675"/>
          </a:xfrm>
          <a:prstGeom prst="rect">
            <a:avLst/>
          </a:prstGeom>
          <a:noFill/>
          <a:ln>
            <a:noFill/>
          </a:ln>
        </p:spPr>
      </p:pic>
      <p:pic>
        <p:nvPicPr>
          <p:cNvPr id="158" name="Google Shape;158;p23"/>
          <p:cNvPicPr preferRelativeResize="0"/>
          <p:nvPr/>
        </p:nvPicPr>
        <p:blipFill>
          <a:blip r:embed="rId6">
            <a:alphaModFix/>
          </a:blip>
          <a:stretch>
            <a:fillRect/>
          </a:stretch>
        </p:blipFill>
        <p:spPr>
          <a:xfrm>
            <a:off x="4692175" y="1439750"/>
            <a:ext cx="3695450" cy="2887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2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64" name="Google Shape;164;p24"/>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65" name="Google Shape;165;p24"/>
          <p:cNvSpPr/>
          <p:nvPr/>
        </p:nvSpPr>
        <p:spPr>
          <a:xfrm>
            <a:off x="61980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4"/>
          <p:cNvSpPr txBox="1"/>
          <p:nvPr/>
        </p:nvSpPr>
        <p:spPr>
          <a:xfrm>
            <a:off x="1321500" y="647575"/>
            <a:ext cx="6501000" cy="304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4000">
                <a:solidFill>
                  <a:schemeClr val="lt1"/>
                </a:solidFill>
                <a:latin typeface="Proxima Nova"/>
                <a:ea typeface="Proxima Nova"/>
                <a:cs typeface="Proxima Nova"/>
                <a:sym typeface="Proxima Nova"/>
              </a:rPr>
              <a:t>Monday, November 5th </a:t>
            </a:r>
            <a:endParaRPr sz="4000">
              <a:solidFill>
                <a:schemeClr val="lt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sz="2400">
                <a:solidFill>
                  <a:schemeClr val="lt2"/>
                </a:solidFill>
              </a:rPr>
              <a:t>Interactive Tabling</a:t>
            </a:r>
            <a:endParaRPr b="1" sz="2400">
              <a:solidFill>
                <a:schemeClr val="lt2"/>
              </a:solidFill>
            </a:endParaRPr>
          </a:p>
          <a:p>
            <a:pPr indent="0" lvl="0" marL="0" rtl="0" algn="l">
              <a:lnSpc>
                <a:spcPct val="115000"/>
              </a:lnSpc>
              <a:spcBef>
                <a:spcPts val="0"/>
              </a:spcBef>
              <a:spcAft>
                <a:spcPts val="0"/>
              </a:spcAft>
              <a:buNone/>
            </a:pPr>
            <a:r>
              <a:t/>
            </a:r>
            <a:endParaRPr sz="800">
              <a:solidFill>
                <a:srgbClr val="FFFFFF"/>
              </a:solidFill>
            </a:endParaRPr>
          </a:p>
          <a:p>
            <a:pPr indent="0" lvl="0" marL="0" rtl="0" algn="l">
              <a:lnSpc>
                <a:spcPct val="115000"/>
              </a:lnSpc>
              <a:spcBef>
                <a:spcPts val="0"/>
              </a:spcBef>
              <a:spcAft>
                <a:spcPts val="0"/>
              </a:spcAft>
              <a:buNone/>
            </a:pPr>
            <a:r>
              <a:rPr lang="en" sz="2000">
                <a:solidFill>
                  <a:srgbClr val="FFFFFF"/>
                </a:solidFill>
              </a:rPr>
              <a:t>Where: Greg Plaza </a:t>
            </a:r>
            <a:endParaRPr sz="2000">
              <a:solidFill>
                <a:srgbClr val="FFFFFF"/>
              </a:solidFill>
            </a:endParaRPr>
          </a:p>
          <a:p>
            <a:pPr indent="0" lvl="0" marL="0" rtl="0" algn="l">
              <a:lnSpc>
                <a:spcPct val="115000"/>
              </a:lnSpc>
              <a:spcBef>
                <a:spcPts val="0"/>
              </a:spcBef>
              <a:spcAft>
                <a:spcPts val="0"/>
              </a:spcAft>
              <a:buNone/>
            </a:pPr>
            <a:r>
              <a:rPr lang="en" sz="2000">
                <a:solidFill>
                  <a:srgbClr val="FFFFFF"/>
                </a:solidFill>
              </a:rPr>
              <a:t>When: 6- 7 PM</a:t>
            </a:r>
            <a:endParaRPr sz="2000">
              <a:solidFill>
                <a:srgbClr val="FFFFFF"/>
              </a:solidFill>
            </a:endParaRPr>
          </a:p>
          <a:p>
            <a:pPr indent="0" lvl="0" marL="0" rtl="0" algn="l">
              <a:lnSpc>
                <a:spcPct val="115000"/>
              </a:lnSpc>
              <a:spcBef>
                <a:spcPts val="0"/>
              </a:spcBef>
              <a:spcAft>
                <a:spcPts val="0"/>
              </a:spcAft>
              <a:buNone/>
            </a:pPr>
            <a:r>
              <a:t/>
            </a:r>
            <a:endParaRPr sz="9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Snacks: Bars &amp; Waters</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Ribbons </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Pamphlets </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T-shirt giveaway!!</a:t>
            </a:r>
            <a:endParaRPr sz="1800">
              <a:solidFill>
                <a:srgbClr val="FFFFFF"/>
              </a:solidFill>
            </a:endParaRPr>
          </a:p>
          <a:p>
            <a:pPr indent="0" lvl="0" marL="0" rtl="0" algn="l">
              <a:spcBef>
                <a:spcPts val="0"/>
              </a:spcBef>
              <a:spcAft>
                <a:spcPts val="0"/>
              </a:spcAft>
              <a:buNone/>
            </a:pPr>
            <a:r>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id="171" name="Google Shape;171;p25"/>
          <p:cNvPicPr preferRelativeResize="0"/>
          <p:nvPr/>
        </p:nvPicPr>
        <p:blipFill>
          <a:blip r:embed="rId3">
            <a:alphaModFix/>
          </a:blip>
          <a:stretch>
            <a:fillRect/>
          </a:stretch>
        </p:blipFill>
        <p:spPr>
          <a:xfrm>
            <a:off x="0" y="0"/>
            <a:ext cx="9144000" cy="5237001"/>
          </a:xfrm>
          <a:prstGeom prst="rect">
            <a:avLst/>
          </a:prstGeom>
          <a:noFill/>
          <a:ln>
            <a:noFill/>
          </a:ln>
        </p:spPr>
      </p:pic>
      <p:sp>
        <p:nvSpPr>
          <p:cNvPr id="172" name="Google Shape;172;p25"/>
          <p:cNvSpPr/>
          <p:nvPr/>
        </p:nvSpPr>
        <p:spPr>
          <a:xfrm>
            <a:off x="-150" y="1157100"/>
            <a:ext cx="9144000" cy="28293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5"/>
          <p:cNvSpPr txBox="1"/>
          <p:nvPr/>
        </p:nvSpPr>
        <p:spPr>
          <a:xfrm>
            <a:off x="1099725" y="1298071"/>
            <a:ext cx="6729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Tuesday, November 6th</a:t>
            </a:r>
            <a:r>
              <a:rPr lang="en" sz="4000">
                <a:solidFill>
                  <a:srgbClr val="FFFFFF"/>
                </a:solidFill>
                <a:latin typeface="Proxima Nova"/>
                <a:ea typeface="Proxima Nova"/>
                <a:cs typeface="Proxima Nova"/>
                <a:sym typeface="Proxima Nova"/>
              </a:rPr>
              <a:t> </a:t>
            </a:r>
            <a:endParaRPr b="1" sz="1200">
              <a:solidFill>
                <a:srgbClr val="FFFFFF"/>
              </a:solidFill>
            </a:endParaRPr>
          </a:p>
          <a:p>
            <a:pPr indent="0" lvl="0" marL="0" rtl="0" algn="ctr">
              <a:lnSpc>
                <a:spcPct val="130000"/>
              </a:lnSpc>
              <a:spcBef>
                <a:spcPts val="0"/>
              </a:spcBef>
              <a:spcAft>
                <a:spcPts val="0"/>
              </a:spcAft>
              <a:buNone/>
            </a:pPr>
            <a:r>
              <a:rPr b="1" lang="en" sz="2500">
                <a:solidFill>
                  <a:schemeClr val="lt2"/>
                </a:solidFill>
              </a:rPr>
              <a:t>Type Texas</a:t>
            </a:r>
            <a:endParaRPr b="1" i="1" sz="2000">
              <a:solidFill>
                <a:schemeClr val="lt2"/>
              </a:solidFill>
            </a:endParaRPr>
          </a:p>
        </p:txBody>
      </p:sp>
      <p:sp>
        <p:nvSpPr>
          <p:cNvPr id="174" name="Google Shape;174;p25"/>
          <p:cNvSpPr txBox="1"/>
          <p:nvPr/>
        </p:nvSpPr>
        <p:spPr>
          <a:xfrm>
            <a:off x="512175" y="2480222"/>
            <a:ext cx="7904400" cy="105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200">
                <a:solidFill>
                  <a:schemeClr val="lt1"/>
                </a:solidFill>
                <a:latin typeface="Proxima Nova"/>
                <a:ea typeface="Proxima Nova"/>
                <a:cs typeface="Proxima Nova"/>
                <a:sym typeface="Proxima Nova"/>
              </a:rPr>
              <a:t>Tentative</a:t>
            </a:r>
            <a:r>
              <a:rPr lang="en" sz="2200">
                <a:solidFill>
                  <a:schemeClr val="lt1"/>
                </a:solidFill>
                <a:latin typeface="Proxima Nova"/>
                <a:ea typeface="Proxima Nova"/>
                <a:cs typeface="Proxima Nova"/>
                <a:sym typeface="Proxima Nova"/>
              </a:rPr>
              <a:t> </a:t>
            </a:r>
            <a:r>
              <a:rPr lang="en" sz="2200">
                <a:solidFill>
                  <a:schemeClr val="lt1"/>
                </a:solidFill>
                <a:latin typeface="Proxima Nova"/>
                <a:ea typeface="Proxima Nova"/>
                <a:cs typeface="Proxima Nova"/>
                <a:sym typeface="Proxima Nova"/>
              </a:rPr>
              <a:t>Informational Meeting With A Dietician</a:t>
            </a:r>
            <a:endParaRPr sz="22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rPr lang="en" sz="2200">
                <a:solidFill>
                  <a:schemeClr val="lt1"/>
                </a:solidFill>
                <a:latin typeface="Proxima Nova"/>
                <a:ea typeface="Proxima Nova"/>
                <a:cs typeface="Proxima Nova"/>
                <a:sym typeface="Proxima Nova"/>
              </a:rPr>
              <a:t>Where &amp; When: TBA</a:t>
            </a:r>
            <a:endParaRPr sz="2200">
              <a:solidFill>
                <a:schemeClr val="lt1"/>
              </a:solidFill>
              <a:latin typeface="Proxima Nova"/>
              <a:ea typeface="Proxima Nova"/>
              <a:cs typeface="Proxima Nova"/>
              <a:sym typeface="Proxima Nova"/>
            </a:endParaRPr>
          </a:p>
        </p:txBody>
      </p:sp>
      <p:pic>
        <p:nvPicPr>
          <p:cNvPr id="175" name="Google Shape;175;p25"/>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9" name="Shape 179"/>
        <p:cNvGrpSpPr/>
        <p:nvPr/>
      </p:nvGrpSpPr>
      <p:grpSpPr>
        <a:xfrm>
          <a:off x="0" y="0"/>
          <a:ext cx="0" cy="0"/>
          <a:chOff x="0" y="0"/>
          <a:chExt cx="0" cy="0"/>
        </a:xfrm>
      </p:grpSpPr>
      <p:pic>
        <p:nvPicPr>
          <p:cNvPr id="180" name="Google Shape;180;p26"/>
          <p:cNvPicPr preferRelativeResize="0"/>
          <p:nvPr/>
        </p:nvPicPr>
        <p:blipFill>
          <a:blip r:embed="rId3">
            <a:alphaModFix/>
          </a:blip>
          <a:stretch>
            <a:fillRect/>
          </a:stretch>
        </p:blipFill>
        <p:spPr>
          <a:xfrm>
            <a:off x="4572000" y="0"/>
            <a:ext cx="4572001" cy="5143501"/>
          </a:xfrm>
          <a:prstGeom prst="rect">
            <a:avLst/>
          </a:prstGeom>
          <a:noFill/>
          <a:ln>
            <a:noFill/>
          </a:ln>
        </p:spPr>
      </p:pic>
      <p:pic>
        <p:nvPicPr>
          <p:cNvPr id="181" name="Google Shape;181;p26"/>
          <p:cNvPicPr preferRelativeResize="0"/>
          <p:nvPr/>
        </p:nvPicPr>
        <p:blipFill>
          <a:blip r:embed="rId4">
            <a:alphaModFix/>
          </a:blip>
          <a:stretch>
            <a:fillRect/>
          </a:stretch>
        </p:blipFill>
        <p:spPr>
          <a:xfrm>
            <a:off x="0" y="4285075"/>
            <a:ext cx="855474" cy="816675"/>
          </a:xfrm>
          <a:prstGeom prst="rect">
            <a:avLst/>
          </a:prstGeom>
          <a:noFill/>
          <a:ln>
            <a:noFill/>
          </a:ln>
        </p:spPr>
      </p:pic>
      <p:sp>
        <p:nvSpPr>
          <p:cNvPr id="182" name="Google Shape;182;p26"/>
          <p:cNvSpPr/>
          <p:nvPr/>
        </p:nvSpPr>
        <p:spPr>
          <a:xfrm>
            <a:off x="4582800" y="0"/>
            <a:ext cx="4550400" cy="51435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6"/>
          <p:cNvSpPr txBox="1"/>
          <p:nvPr/>
        </p:nvSpPr>
        <p:spPr>
          <a:xfrm>
            <a:off x="372575" y="203775"/>
            <a:ext cx="3800100" cy="41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lt1"/>
                </a:solidFill>
                <a:latin typeface="Proxima Nova"/>
                <a:ea typeface="Proxima Nova"/>
                <a:cs typeface="Proxima Nova"/>
                <a:sym typeface="Proxima Nova"/>
              </a:rPr>
              <a:t>Wednesday, November 7th</a:t>
            </a:r>
            <a:r>
              <a:rPr lang="en" sz="3000">
                <a:solidFill>
                  <a:schemeClr val="lt1"/>
                </a:solidFill>
                <a:latin typeface="Proxima Nova"/>
                <a:ea typeface="Proxima Nova"/>
                <a:cs typeface="Proxima Nova"/>
                <a:sym typeface="Proxima Nova"/>
              </a:rPr>
              <a:t> </a:t>
            </a:r>
            <a:endParaRPr sz="30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sz="1700">
                <a:solidFill>
                  <a:schemeClr val="lt2"/>
                </a:solidFill>
              </a:rPr>
              <a:t>Dodgeball Tournament</a:t>
            </a:r>
            <a:endParaRPr b="1" sz="1700">
              <a:solidFill>
                <a:schemeClr val="lt2"/>
              </a:solidFill>
            </a:endParaRPr>
          </a:p>
          <a:p>
            <a:pPr indent="0" lvl="0" marL="0" rtl="0" algn="l">
              <a:spcBef>
                <a:spcPts val="0"/>
              </a:spcBef>
              <a:spcAft>
                <a:spcPts val="0"/>
              </a:spcAft>
              <a:buNone/>
            </a:pPr>
            <a:r>
              <a:t/>
            </a:r>
            <a:endParaRPr b="1" sz="1700">
              <a:solidFill>
                <a:schemeClr val="lt2"/>
              </a:solidFill>
            </a:endParaRPr>
          </a:p>
          <a:p>
            <a:pPr indent="0" lvl="0" marL="0" rtl="0" algn="l">
              <a:spcBef>
                <a:spcPts val="0"/>
              </a:spcBef>
              <a:spcAft>
                <a:spcPts val="0"/>
              </a:spcAft>
              <a:buNone/>
            </a:pPr>
            <a:r>
              <a:rPr lang="en" sz="1700">
                <a:solidFill>
                  <a:schemeClr val="lt1"/>
                </a:solidFill>
              </a:rPr>
              <a:t>Where: Whitaker Courts</a:t>
            </a:r>
            <a:endParaRPr sz="1700">
              <a:solidFill>
                <a:schemeClr val="lt1"/>
              </a:solidFill>
            </a:endParaRPr>
          </a:p>
          <a:p>
            <a:pPr indent="0" lvl="0" marL="0" rtl="0" algn="l">
              <a:spcBef>
                <a:spcPts val="0"/>
              </a:spcBef>
              <a:spcAft>
                <a:spcPts val="0"/>
              </a:spcAft>
              <a:buNone/>
            </a:pPr>
            <a:r>
              <a:rPr lang="en" sz="1700">
                <a:solidFill>
                  <a:schemeClr val="lt1"/>
                </a:solidFill>
              </a:rPr>
              <a:t>Time: TBA</a:t>
            </a:r>
            <a:endParaRPr sz="1700">
              <a:solidFill>
                <a:schemeClr val="lt1"/>
              </a:solidFill>
            </a:endParaRPr>
          </a:p>
          <a:p>
            <a:pPr indent="0" lvl="0" marL="0" rtl="0" algn="l">
              <a:spcBef>
                <a:spcPts val="0"/>
              </a:spcBef>
              <a:spcAft>
                <a:spcPts val="0"/>
              </a:spcAft>
              <a:buNone/>
            </a:pPr>
            <a:r>
              <a:t/>
            </a:r>
            <a:endParaRPr sz="1700">
              <a:solidFill>
                <a:schemeClr val="lt1"/>
              </a:solidFill>
            </a:endParaRPr>
          </a:p>
          <a:p>
            <a:pPr indent="0" lvl="0" marL="0" rtl="0" algn="l">
              <a:spcBef>
                <a:spcPts val="0"/>
              </a:spcBef>
              <a:spcAft>
                <a:spcPts val="0"/>
              </a:spcAft>
              <a:buNone/>
            </a:pPr>
            <a:r>
              <a:rPr lang="en" sz="1700">
                <a:solidFill>
                  <a:schemeClr val="lt1"/>
                </a:solidFill>
              </a:rPr>
              <a:t>$25 total</a:t>
            </a:r>
            <a:endParaRPr sz="1700">
              <a:solidFill>
                <a:schemeClr val="lt1"/>
              </a:solidFill>
            </a:endParaRPr>
          </a:p>
          <a:p>
            <a:pPr indent="0" lvl="0" marL="0" rtl="0" algn="l">
              <a:spcBef>
                <a:spcPts val="0"/>
              </a:spcBef>
              <a:spcAft>
                <a:spcPts val="0"/>
              </a:spcAft>
              <a:buNone/>
            </a:pPr>
            <a:r>
              <a:rPr lang="en" sz="1700">
                <a:solidFill>
                  <a:schemeClr val="lt1"/>
                </a:solidFill>
              </a:rPr>
              <a:t>5 players per team</a:t>
            </a:r>
            <a:endParaRPr sz="1700">
              <a:solidFill>
                <a:schemeClr val="lt1"/>
              </a:solidFill>
            </a:endParaRPr>
          </a:p>
          <a:p>
            <a:pPr indent="0" lvl="0" marL="0" rtl="0" algn="l">
              <a:spcBef>
                <a:spcPts val="0"/>
              </a:spcBef>
              <a:spcAft>
                <a:spcPts val="0"/>
              </a:spcAft>
              <a:buNone/>
            </a:pPr>
            <a:r>
              <a:t/>
            </a:r>
            <a:endParaRPr sz="1700">
              <a:solidFill>
                <a:schemeClr val="lt1"/>
              </a:solidFill>
            </a:endParaRPr>
          </a:p>
          <a:p>
            <a:pPr indent="0" lvl="0" marL="0" rtl="0" algn="l">
              <a:spcBef>
                <a:spcPts val="0"/>
              </a:spcBef>
              <a:spcAft>
                <a:spcPts val="0"/>
              </a:spcAft>
              <a:buNone/>
            </a:pPr>
            <a:r>
              <a:rPr lang="en" sz="1500">
                <a:solidFill>
                  <a:schemeClr val="lt1"/>
                </a:solidFill>
              </a:rPr>
              <a:t>Collaboration with BHPO, Pre-PA Society, Texas Infinites, Texas Bluebonnets, Texas Latin Dance, Type Texas, Texas Fuego</a:t>
            </a:r>
            <a:endParaRPr sz="1500">
              <a:solidFill>
                <a:schemeClr val="lt1"/>
              </a:solidFill>
            </a:endParaRPr>
          </a:p>
        </p:txBody>
      </p:sp>
      <p:pic>
        <p:nvPicPr>
          <p:cNvPr id="184" name="Google Shape;184;p26"/>
          <p:cNvPicPr preferRelativeResize="0"/>
          <p:nvPr/>
        </p:nvPicPr>
        <p:blipFill>
          <a:blip r:embed="rId5">
            <a:alphaModFix/>
          </a:blip>
          <a:stretch>
            <a:fillRect/>
          </a:stretch>
        </p:blipFill>
        <p:spPr>
          <a:xfrm>
            <a:off x="6836725" y="1603201"/>
            <a:ext cx="2052900" cy="2291049"/>
          </a:xfrm>
          <a:prstGeom prst="rect">
            <a:avLst/>
          </a:prstGeom>
          <a:noFill/>
          <a:ln cap="flat" cmpd="sng" w="38100">
            <a:solidFill>
              <a:schemeClr val="lt2"/>
            </a:solidFill>
            <a:prstDash val="solid"/>
            <a:round/>
            <a:headEnd len="sm" w="sm" type="none"/>
            <a:tailEnd len="sm" w="sm" type="none"/>
          </a:ln>
        </p:spPr>
      </p:pic>
      <p:pic>
        <p:nvPicPr>
          <p:cNvPr id="185" name="Google Shape;185;p26"/>
          <p:cNvPicPr preferRelativeResize="0"/>
          <p:nvPr/>
        </p:nvPicPr>
        <p:blipFill>
          <a:blip r:embed="rId6">
            <a:alphaModFix/>
          </a:blip>
          <a:stretch>
            <a:fillRect/>
          </a:stretch>
        </p:blipFill>
        <p:spPr>
          <a:xfrm>
            <a:off x="4838688" y="1603200"/>
            <a:ext cx="1847087" cy="2291049"/>
          </a:xfrm>
          <a:prstGeom prst="rect">
            <a:avLst/>
          </a:prstGeom>
          <a:noFill/>
          <a:ln cap="flat" cmpd="sng" w="38100">
            <a:solidFill>
              <a:schemeClr val="lt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9" name="Shape 189"/>
        <p:cNvGrpSpPr/>
        <p:nvPr/>
      </p:nvGrpSpPr>
      <p:grpSpPr>
        <a:xfrm>
          <a:off x="0" y="0"/>
          <a:ext cx="0" cy="0"/>
          <a:chOff x="0" y="0"/>
          <a:chExt cx="0" cy="0"/>
        </a:xfrm>
      </p:grpSpPr>
      <p:pic>
        <p:nvPicPr>
          <p:cNvPr id="190" name="Google Shape;190;p27"/>
          <p:cNvPicPr preferRelativeResize="0"/>
          <p:nvPr/>
        </p:nvPicPr>
        <p:blipFill>
          <a:blip r:embed="rId3">
            <a:alphaModFix/>
          </a:blip>
          <a:stretch>
            <a:fillRect/>
          </a:stretch>
        </p:blipFill>
        <p:spPr>
          <a:xfrm>
            <a:off x="0" y="0"/>
            <a:ext cx="9144003" cy="5143499"/>
          </a:xfrm>
          <a:prstGeom prst="rect">
            <a:avLst/>
          </a:prstGeom>
          <a:noFill/>
          <a:ln>
            <a:noFill/>
          </a:ln>
        </p:spPr>
      </p:pic>
      <p:sp>
        <p:nvSpPr>
          <p:cNvPr id="191" name="Google Shape;191;p27"/>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7"/>
          <p:cNvSpPr txBox="1"/>
          <p:nvPr/>
        </p:nvSpPr>
        <p:spPr>
          <a:xfrm>
            <a:off x="2431800" y="444350"/>
            <a:ext cx="4280400" cy="59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500">
                <a:solidFill>
                  <a:schemeClr val="lt1"/>
                </a:solidFill>
                <a:latin typeface="Proxima Nova"/>
                <a:ea typeface="Proxima Nova"/>
                <a:cs typeface="Proxima Nova"/>
                <a:sym typeface="Proxima Nova"/>
              </a:rPr>
              <a:t>Thursday,  November 8th</a:t>
            </a:r>
            <a:endParaRPr b="1" sz="3500">
              <a:solidFill>
                <a:schemeClr val="lt1"/>
              </a:solidFill>
              <a:latin typeface="Proxima Nova"/>
              <a:ea typeface="Proxima Nova"/>
              <a:cs typeface="Proxima Nova"/>
              <a:sym typeface="Proxima Nova"/>
            </a:endParaRPr>
          </a:p>
        </p:txBody>
      </p:sp>
      <p:sp>
        <p:nvSpPr>
          <p:cNvPr id="193" name="Google Shape;193;p27"/>
          <p:cNvSpPr txBox="1"/>
          <p:nvPr/>
        </p:nvSpPr>
        <p:spPr>
          <a:xfrm>
            <a:off x="2460750" y="1633775"/>
            <a:ext cx="4222500" cy="197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chemeClr val="lt2"/>
                </a:solidFill>
              </a:rPr>
              <a:t>Texas Latin Dance Collaboration</a:t>
            </a:r>
            <a:endParaRPr b="1" sz="1700">
              <a:solidFill>
                <a:schemeClr val="lt2"/>
              </a:solidFill>
            </a:endParaRPr>
          </a:p>
          <a:p>
            <a:pPr indent="0" lvl="0" marL="0" rtl="0" algn="ctr">
              <a:lnSpc>
                <a:spcPct val="115000"/>
              </a:lnSpc>
              <a:spcBef>
                <a:spcPts val="0"/>
              </a:spcBef>
              <a:spcAft>
                <a:spcPts val="0"/>
              </a:spcAft>
              <a:buNone/>
            </a:pPr>
            <a:r>
              <a:rPr b="1" lang="en" sz="1700">
                <a:solidFill>
                  <a:schemeClr val="lt2"/>
                </a:solidFill>
              </a:rPr>
              <a:t> </a:t>
            </a:r>
            <a:r>
              <a:rPr b="1" lang="en" sz="2000">
                <a:solidFill>
                  <a:schemeClr val="lt2"/>
                </a:solidFill>
              </a:rPr>
              <a:t>	</a:t>
            </a:r>
            <a:endParaRPr sz="7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700">
                <a:solidFill>
                  <a:schemeClr val="lt1"/>
                </a:solidFill>
              </a:rPr>
              <a:t>Where: UNB 3.312 T-house Suite</a:t>
            </a:r>
            <a:endParaRPr sz="1700">
              <a:solidFill>
                <a:schemeClr val="lt1"/>
              </a:solidFill>
            </a:endParaRPr>
          </a:p>
          <a:p>
            <a:pPr indent="0" lvl="0" marL="0" rtl="0" algn="l">
              <a:lnSpc>
                <a:spcPct val="115000"/>
              </a:lnSpc>
              <a:spcBef>
                <a:spcPts val="0"/>
              </a:spcBef>
              <a:spcAft>
                <a:spcPts val="0"/>
              </a:spcAft>
              <a:buNone/>
            </a:pPr>
            <a:r>
              <a:rPr lang="en" sz="1700">
                <a:solidFill>
                  <a:schemeClr val="lt1"/>
                </a:solidFill>
              </a:rPr>
              <a:t>When: 7-9 pm</a:t>
            </a:r>
            <a:endParaRPr sz="1700">
              <a:solidFill>
                <a:schemeClr val="lt1"/>
              </a:solidFill>
            </a:endParaRPr>
          </a:p>
          <a:p>
            <a:pPr indent="0" lvl="0" marL="0" rtl="0" algn="ctr">
              <a:lnSpc>
                <a:spcPct val="115000"/>
              </a:lnSpc>
              <a:spcBef>
                <a:spcPts val="0"/>
              </a:spcBef>
              <a:spcAft>
                <a:spcPts val="0"/>
              </a:spcAft>
              <a:buNone/>
            </a:pPr>
            <a:r>
              <a:t/>
            </a:r>
            <a:endParaRPr sz="1700">
              <a:solidFill>
                <a:schemeClr val="lt1"/>
              </a:solidFill>
            </a:endParaRPr>
          </a:p>
          <a:p>
            <a:pPr indent="0" lvl="0" marL="0" rtl="0" algn="l">
              <a:lnSpc>
                <a:spcPct val="115000"/>
              </a:lnSpc>
              <a:spcBef>
                <a:spcPts val="0"/>
              </a:spcBef>
              <a:spcAft>
                <a:spcPts val="0"/>
              </a:spcAft>
              <a:buNone/>
            </a:pPr>
            <a:r>
              <a:rPr lang="en" sz="1700">
                <a:solidFill>
                  <a:schemeClr val="lt1"/>
                </a:solidFill>
              </a:rPr>
              <a:t>Dance Merengue, Bachata, Salsa etc.</a:t>
            </a:r>
            <a:endParaRPr b="1" sz="1800" u="sng">
              <a:solidFill>
                <a:schemeClr val="lt2"/>
              </a:solidFill>
            </a:endParaRPr>
          </a:p>
        </p:txBody>
      </p:sp>
      <p:pic>
        <p:nvPicPr>
          <p:cNvPr id="194" name="Google Shape;194;p27"/>
          <p:cNvPicPr preferRelativeResize="0"/>
          <p:nvPr/>
        </p:nvPicPr>
        <p:blipFill>
          <a:blip r:embed="rId4">
            <a:alphaModFix/>
          </a:blip>
          <a:stretch>
            <a:fillRect/>
          </a:stretch>
        </p:blipFill>
        <p:spPr>
          <a:xfrm>
            <a:off x="4043588" y="3567550"/>
            <a:ext cx="1056825" cy="1381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Google Shape;199;p28"/>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200" name="Google Shape;200;p28"/>
          <p:cNvSpPr/>
          <p:nvPr/>
        </p:nvSpPr>
        <p:spPr>
          <a:xfrm>
            <a:off x="0" y="13950"/>
            <a:ext cx="9144000" cy="51156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 name="Google Shape;201;p28"/>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02" name="Google Shape;202;p28"/>
          <p:cNvSpPr txBox="1"/>
          <p:nvPr/>
        </p:nvSpPr>
        <p:spPr>
          <a:xfrm>
            <a:off x="522000" y="737975"/>
            <a:ext cx="6946200" cy="361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4000">
                <a:solidFill>
                  <a:srgbClr val="FFFFFF"/>
                </a:solidFill>
                <a:latin typeface="Proxima Nova"/>
                <a:ea typeface="Proxima Nova"/>
                <a:cs typeface="Proxima Nova"/>
                <a:sym typeface="Proxima Nova"/>
              </a:rPr>
              <a:t>Friday, November 9th </a:t>
            </a:r>
            <a:endParaRPr sz="4000">
              <a:solidFill>
                <a:srgbClr val="FFFFF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2000">
                <a:solidFill>
                  <a:schemeClr val="lt2"/>
                </a:solidFill>
              </a:rPr>
              <a:t>DAW Dinner with Guest Speaker Dr. Solis M.D. </a:t>
            </a:r>
            <a:r>
              <a:rPr lang="en" sz="2000">
                <a:solidFill>
                  <a:srgbClr val="FFFFFF"/>
                </a:solidFill>
              </a:rPr>
              <a:t> </a:t>
            </a:r>
            <a:endParaRPr sz="2000">
              <a:solidFill>
                <a:srgbClr val="FFFFFF"/>
              </a:solidFill>
            </a:endParaRPr>
          </a:p>
          <a:p>
            <a:pPr indent="457200" lvl="0" marL="0" rtl="0" algn="l">
              <a:lnSpc>
                <a:spcPct val="115000"/>
              </a:lnSpc>
              <a:spcBef>
                <a:spcPts val="0"/>
              </a:spcBef>
              <a:spcAft>
                <a:spcPts val="0"/>
              </a:spcAft>
              <a:buNone/>
            </a:pPr>
            <a:r>
              <a:t/>
            </a:r>
            <a:endParaRPr sz="2000">
              <a:solidFill>
                <a:srgbClr val="FFFFFF"/>
              </a:solidFill>
            </a:endParaRPr>
          </a:p>
          <a:p>
            <a:pPr indent="0" lvl="0" marL="0" rtl="0" algn="l">
              <a:lnSpc>
                <a:spcPct val="115000"/>
              </a:lnSpc>
              <a:spcBef>
                <a:spcPts val="0"/>
              </a:spcBef>
              <a:spcAft>
                <a:spcPts val="0"/>
              </a:spcAft>
              <a:buNone/>
            </a:pPr>
            <a:r>
              <a:rPr lang="en" sz="1700">
                <a:solidFill>
                  <a:srgbClr val="FFFFFF"/>
                </a:solidFill>
              </a:rPr>
              <a:t>Where: SAC 2.302 Legislative Assembly Room</a:t>
            </a:r>
            <a:endParaRPr sz="1700">
              <a:solidFill>
                <a:srgbClr val="FFFFFF"/>
              </a:solidFill>
            </a:endParaRPr>
          </a:p>
          <a:p>
            <a:pPr indent="0" lvl="0" marL="0" rtl="0" algn="l">
              <a:lnSpc>
                <a:spcPct val="115000"/>
              </a:lnSpc>
              <a:spcBef>
                <a:spcPts val="0"/>
              </a:spcBef>
              <a:spcAft>
                <a:spcPts val="0"/>
              </a:spcAft>
              <a:buNone/>
            </a:pPr>
            <a:r>
              <a:rPr lang="en" sz="1700">
                <a:solidFill>
                  <a:srgbClr val="FFFFFF"/>
                </a:solidFill>
              </a:rPr>
              <a:t>When: 6-8 pm</a:t>
            </a:r>
            <a:endParaRPr sz="1700">
              <a:solidFill>
                <a:srgbClr val="FFFFFF"/>
              </a:solidFill>
            </a:endParaRPr>
          </a:p>
          <a:p>
            <a:pPr indent="0" lvl="0" marL="0" rtl="0" algn="l">
              <a:lnSpc>
                <a:spcPct val="115000"/>
              </a:lnSpc>
              <a:spcBef>
                <a:spcPts val="0"/>
              </a:spcBef>
              <a:spcAft>
                <a:spcPts val="0"/>
              </a:spcAft>
              <a:buNone/>
            </a:pPr>
            <a:r>
              <a:t/>
            </a:r>
            <a:endParaRPr sz="1700">
              <a:solidFill>
                <a:srgbClr val="FFFFFF"/>
              </a:solidFill>
            </a:endParaRPr>
          </a:p>
          <a:p>
            <a:pPr indent="0" lvl="0" marL="0" rtl="0" algn="l">
              <a:lnSpc>
                <a:spcPct val="115000"/>
              </a:lnSpc>
              <a:spcBef>
                <a:spcPts val="0"/>
              </a:spcBef>
              <a:spcAft>
                <a:spcPts val="0"/>
              </a:spcAft>
              <a:buNone/>
            </a:pPr>
            <a:r>
              <a:rPr lang="en" sz="1700">
                <a:solidFill>
                  <a:srgbClr val="FFFFFF"/>
                </a:solidFill>
              </a:rPr>
              <a:t>Attending Physician: Valerie Chavez M.D.  </a:t>
            </a:r>
            <a:endParaRPr sz="1700">
              <a:solidFill>
                <a:srgbClr val="FFFFFF"/>
              </a:solidFill>
            </a:endParaRPr>
          </a:p>
          <a:p>
            <a:pPr indent="0" lvl="0" marL="0" rtl="0" algn="l">
              <a:lnSpc>
                <a:spcPct val="115000"/>
              </a:lnSpc>
              <a:spcBef>
                <a:spcPts val="0"/>
              </a:spcBef>
              <a:spcAft>
                <a:spcPts val="0"/>
              </a:spcAft>
              <a:buNone/>
            </a:pPr>
            <a:r>
              <a:rPr lang="en" sz="1700">
                <a:solidFill>
                  <a:srgbClr val="FFFFFF"/>
                </a:solidFill>
              </a:rPr>
              <a:t>Physician &amp; Functional Medicine Practitioner</a:t>
            </a:r>
            <a:endParaRPr sz="1700">
              <a:solidFill>
                <a:srgbClr val="FFFFFF"/>
              </a:solidFill>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6" name="Shape 206"/>
        <p:cNvGrpSpPr/>
        <p:nvPr/>
      </p:nvGrpSpPr>
      <p:grpSpPr>
        <a:xfrm>
          <a:off x="0" y="0"/>
          <a:ext cx="0" cy="0"/>
          <a:chOff x="0" y="0"/>
          <a:chExt cx="0" cy="0"/>
        </a:xfrm>
      </p:grpSpPr>
      <p:sp>
        <p:nvSpPr>
          <p:cNvPr id="207" name="Google Shape;207;p29"/>
          <p:cNvSpPr txBox="1"/>
          <p:nvPr>
            <p:ph type="title"/>
          </p:nvPr>
        </p:nvSpPr>
        <p:spPr>
          <a:xfrm>
            <a:off x="380125" y="359175"/>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Bianca Garcia</a:t>
            </a:r>
            <a:endParaRPr sz="6000">
              <a:solidFill>
                <a:srgbClr val="FFFFFF"/>
              </a:solidFill>
            </a:endParaRPr>
          </a:p>
        </p:txBody>
      </p:sp>
      <p:sp>
        <p:nvSpPr>
          <p:cNvPr id="208" name="Google Shape;208;p29"/>
          <p:cNvSpPr txBox="1"/>
          <p:nvPr>
            <p:ph idx="1" type="body"/>
          </p:nvPr>
        </p:nvSpPr>
        <p:spPr>
          <a:xfrm>
            <a:off x="421700" y="1703175"/>
            <a:ext cx="36615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Kinesiology </a:t>
            </a:r>
            <a:r>
              <a:rPr lang="en">
                <a:solidFill>
                  <a:srgbClr val="FFFFFF"/>
                </a:solidFill>
              </a:rPr>
              <a:t>Major</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3rd Year</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Houston, TX</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Fun Fact: I’m going to Los Angeles, California with my family </a:t>
            </a:r>
            <a:r>
              <a:rPr lang="en">
                <a:solidFill>
                  <a:srgbClr val="FFFFFF"/>
                </a:solidFill>
              </a:rPr>
              <a:t>for</a:t>
            </a:r>
            <a:r>
              <a:rPr lang="en">
                <a:solidFill>
                  <a:srgbClr val="FFFFFF"/>
                </a:solidFill>
              </a:rPr>
              <a:t> my 21st Birthday in January!!</a:t>
            </a:r>
            <a:endParaRPr>
              <a:solidFill>
                <a:srgbClr val="FFFFFF"/>
              </a:solidFill>
            </a:endParaRPr>
          </a:p>
        </p:txBody>
      </p:sp>
      <p:sp>
        <p:nvSpPr>
          <p:cNvPr id="209" name="Google Shape;209;p29"/>
          <p:cNvSpPr txBox="1"/>
          <p:nvPr/>
        </p:nvSpPr>
        <p:spPr>
          <a:xfrm>
            <a:off x="42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Secretary</a:t>
            </a:r>
            <a:endParaRPr b="1">
              <a:solidFill>
                <a:schemeClr val="lt2"/>
              </a:solidFill>
            </a:endParaRPr>
          </a:p>
        </p:txBody>
      </p:sp>
      <p:pic>
        <p:nvPicPr>
          <p:cNvPr id="210" name="Google Shape;210;p29"/>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11" name="Google Shape;211;p29"/>
          <p:cNvPicPr preferRelativeResize="0"/>
          <p:nvPr/>
        </p:nvPicPr>
        <p:blipFill>
          <a:blip r:embed="rId4">
            <a:alphaModFix/>
          </a:blip>
          <a:stretch>
            <a:fillRect/>
          </a:stretch>
        </p:blipFill>
        <p:spPr>
          <a:xfrm>
            <a:off x="4244950" y="1541225"/>
            <a:ext cx="3881325" cy="2588844"/>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0"/>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0"/>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30"/>
          <p:cNvPicPr preferRelativeResize="0"/>
          <p:nvPr/>
        </p:nvPicPr>
        <p:blipFill>
          <a:blip r:embed="rId3">
            <a:alphaModFix/>
          </a:blip>
          <a:stretch>
            <a:fillRect/>
          </a:stretch>
        </p:blipFill>
        <p:spPr>
          <a:xfrm>
            <a:off x="0" y="0"/>
            <a:ext cx="9143999" cy="5237012"/>
          </a:xfrm>
          <a:prstGeom prst="rect">
            <a:avLst/>
          </a:prstGeom>
          <a:noFill/>
          <a:ln>
            <a:noFill/>
          </a:ln>
        </p:spPr>
      </p:pic>
      <p:pic>
        <p:nvPicPr>
          <p:cNvPr id="219" name="Google Shape;219;p30"/>
          <p:cNvPicPr preferRelativeResize="0"/>
          <p:nvPr/>
        </p:nvPicPr>
        <p:blipFill>
          <a:blip r:embed="rId4">
            <a:alphaModFix/>
          </a:blip>
          <a:stretch>
            <a:fillRect/>
          </a:stretch>
        </p:blipFill>
        <p:spPr>
          <a:xfrm>
            <a:off x="0" y="4420375"/>
            <a:ext cx="855474" cy="816675"/>
          </a:xfrm>
          <a:prstGeom prst="rect">
            <a:avLst/>
          </a:prstGeom>
          <a:noFill/>
          <a:ln>
            <a:noFill/>
          </a:ln>
        </p:spPr>
      </p:pic>
      <p:sp>
        <p:nvSpPr>
          <p:cNvPr id="220" name="Google Shape;220;p30"/>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0"/>
          <p:cNvSpPr txBox="1"/>
          <p:nvPr/>
        </p:nvSpPr>
        <p:spPr>
          <a:xfrm>
            <a:off x="1566000" y="847450"/>
            <a:ext cx="6230700" cy="253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Proxima Nova"/>
                <a:ea typeface="Proxima Nova"/>
                <a:cs typeface="Proxima Nova"/>
                <a:sym typeface="Proxima Nova"/>
              </a:rPr>
              <a:t>ACTIVE MEMBER POINTS</a:t>
            </a:r>
            <a:endParaRPr sz="33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600">
              <a:solidFill>
                <a:srgbClr val="FFFFFF"/>
              </a:solidFill>
              <a:latin typeface="Lato"/>
              <a:ea typeface="Lato"/>
              <a:cs typeface="Lato"/>
              <a:sym typeface="Lato"/>
            </a:endParaRPr>
          </a:p>
          <a:p>
            <a:pPr indent="0" lvl="0" marL="0" rtl="0" algn="l">
              <a:spcBef>
                <a:spcPts val="0"/>
              </a:spcBef>
              <a:spcAft>
                <a:spcPts val="0"/>
              </a:spcAft>
              <a:buNone/>
            </a:pPr>
            <a:r>
              <a:t/>
            </a:r>
            <a:endParaRPr b="1" sz="600">
              <a:solidFill>
                <a:srgbClr val="FFFFFF"/>
              </a:solidFill>
              <a:latin typeface="Lato"/>
              <a:ea typeface="Lato"/>
              <a:cs typeface="Lato"/>
              <a:sym typeface="Lato"/>
            </a:endParaRPr>
          </a:p>
          <a:p>
            <a:pPr indent="0" lvl="0" marL="0" rtl="0" algn="ctr">
              <a:spcBef>
                <a:spcPts val="0"/>
              </a:spcBef>
              <a:spcAft>
                <a:spcPts val="0"/>
              </a:spcAft>
              <a:buNone/>
            </a:pPr>
            <a:r>
              <a:rPr b="1" i="1" lang="en" sz="2000">
                <a:solidFill>
                  <a:schemeClr val="lt2"/>
                </a:solidFill>
              </a:rPr>
              <a:t>FIVE </a:t>
            </a:r>
            <a:r>
              <a:rPr lang="en" sz="2000">
                <a:solidFill>
                  <a:srgbClr val="FFFFFF"/>
                </a:solidFill>
              </a:rPr>
              <a:t>Volunteer</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Social</a:t>
            </a:r>
            <a:endParaRPr sz="2000">
              <a:solidFill>
                <a:srgbClr val="FFFFFF"/>
              </a:solidFill>
            </a:endParaRPr>
          </a:p>
          <a:p>
            <a:pPr indent="0" lvl="0" marL="0" rtl="0" algn="ctr">
              <a:spcBef>
                <a:spcPts val="0"/>
              </a:spcBef>
              <a:spcAft>
                <a:spcPts val="0"/>
              </a:spcAft>
              <a:buNone/>
            </a:pPr>
            <a:r>
              <a:rPr b="1" i="1" lang="en" sz="2000">
                <a:solidFill>
                  <a:schemeClr val="lt2"/>
                </a:solidFill>
              </a:rPr>
              <a:t>FIVE </a:t>
            </a:r>
            <a:r>
              <a:rPr lang="en" sz="2000">
                <a:solidFill>
                  <a:srgbClr val="FFFFFF"/>
                </a:solidFill>
              </a:rPr>
              <a:t>Professional</a:t>
            </a:r>
            <a:endParaRPr sz="2000">
              <a:solidFill>
                <a:srgbClr val="FFFFFF"/>
              </a:solidFill>
            </a:endParaRPr>
          </a:p>
          <a:p>
            <a:pPr indent="0" lvl="0" marL="0" rtl="0" algn="ctr">
              <a:spcBef>
                <a:spcPts val="0"/>
              </a:spcBef>
              <a:spcAft>
                <a:spcPts val="0"/>
              </a:spcAft>
              <a:buNone/>
            </a:pPr>
            <a:r>
              <a:rPr b="1" i="1" lang="en" sz="2000">
                <a:solidFill>
                  <a:schemeClr val="lt2"/>
                </a:solidFill>
              </a:rPr>
              <a:t>FOUR </a:t>
            </a:r>
            <a:r>
              <a:rPr lang="en" sz="2000">
                <a:solidFill>
                  <a:srgbClr val="FFFFFF"/>
                </a:solidFill>
              </a:rPr>
              <a:t>Fundraising</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General Body Meetings</a:t>
            </a:r>
            <a:endParaRPr sz="2000">
              <a:solidFill>
                <a:srgbClr val="FFFFFF"/>
              </a:solidFill>
            </a:endParaRPr>
          </a:p>
        </p:txBody>
      </p:sp>
      <p:sp>
        <p:nvSpPr>
          <p:cNvPr id="222" name="Google Shape;222;p30"/>
          <p:cNvSpPr txBox="1"/>
          <p:nvPr/>
        </p:nvSpPr>
        <p:spPr>
          <a:xfrm>
            <a:off x="2497200" y="3419850"/>
            <a:ext cx="4368300" cy="1225200"/>
          </a:xfrm>
          <a:prstGeom prst="rect">
            <a:avLst/>
          </a:prstGeom>
          <a:noFill/>
          <a:ln>
            <a:noFill/>
          </a:ln>
        </p:spPr>
        <p:txBody>
          <a:bodyPr anchorCtr="0" anchor="t" bIns="91425" lIns="91425" spcFirstLastPara="1" rIns="91425" wrap="square" tIns="91425">
            <a:noAutofit/>
          </a:bodyPr>
          <a:lstStyle/>
          <a:p>
            <a:pPr indent="0" lvl="0" marL="0" rtl="0" algn="ctr">
              <a:lnSpc>
                <a:spcPct val="140000"/>
              </a:lnSpc>
              <a:spcBef>
                <a:spcPts val="0"/>
              </a:spcBef>
              <a:spcAft>
                <a:spcPts val="0"/>
              </a:spcAft>
              <a:buNone/>
            </a:pPr>
            <a:r>
              <a:rPr lang="en" sz="1300">
                <a:solidFill>
                  <a:srgbClr val="F3F3F3"/>
                </a:solidFill>
              </a:rPr>
              <a:t>The point sheet is up to date: https://tinyurl.com/yc85l9aq</a:t>
            </a:r>
            <a:endParaRPr sz="1300">
              <a:solidFill>
                <a:srgbClr val="F3F3F3"/>
              </a:solidFill>
            </a:endParaRPr>
          </a:p>
          <a:p>
            <a:pPr indent="0" lvl="0" marL="0" rtl="0" algn="ctr">
              <a:lnSpc>
                <a:spcPct val="140000"/>
              </a:lnSpc>
              <a:spcBef>
                <a:spcPts val="0"/>
              </a:spcBef>
              <a:spcAft>
                <a:spcPts val="0"/>
              </a:spcAft>
              <a:buNone/>
            </a:pPr>
            <a:r>
              <a:rPr lang="en" sz="1300">
                <a:solidFill>
                  <a:srgbClr val="F3F3F3"/>
                </a:solidFill>
              </a:rPr>
              <a:t>Let me know if you have any questions!!</a:t>
            </a:r>
            <a:endParaRPr sz="1300">
              <a:solidFill>
                <a:srgbClr val="F3F3F3"/>
              </a:solidFill>
            </a:endParaRPr>
          </a:p>
          <a:p>
            <a:pPr indent="0" lvl="0" marL="0" rtl="0" algn="ctr">
              <a:lnSpc>
                <a:spcPct val="140000"/>
              </a:lnSpc>
              <a:spcBef>
                <a:spcPts val="0"/>
              </a:spcBef>
              <a:spcAft>
                <a:spcPts val="0"/>
              </a:spcAft>
              <a:buNone/>
            </a:pPr>
            <a:r>
              <a:rPr lang="en" sz="1300">
                <a:solidFill>
                  <a:srgbClr val="F3F3F3"/>
                </a:solidFill>
              </a:rPr>
              <a:t>biancagarcia207@utexas.edu</a:t>
            </a:r>
            <a:endParaRPr sz="1300">
              <a:solidFill>
                <a:srgbClr val="F3F3F3"/>
              </a:solidFill>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6" name="Shape 226"/>
        <p:cNvGrpSpPr/>
        <p:nvPr/>
      </p:nvGrpSpPr>
      <p:grpSpPr>
        <a:xfrm>
          <a:off x="0" y="0"/>
          <a:ext cx="0" cy="0"/>
          <a:chOff x="0" y="0"/>
          <a:chExt cx="0" cy="0"/>
        </a:xfrm>
      </p:grpSpPr>
      <p:pic>
        <p:nvPicPr>
          <p:cNvPr id="227" name="Google Shape;227;p31"/>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228" name="Google Shape;228;p31"/>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 name="Google Shape;229;p31"/>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30" name="Google Shape;230;p31"/>
          <p:cNvSpPr txBox="1"/>
          <p:nvPr>
            <p:ph type="title"/>
          </p:nvPr>
        </p:nvSpPr>
        <p:spPr>
          <a:xfrm>
            <a:off x="577500" y="1148650"/>
            <a:ext cx="3994500" cy="70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chemeClr val="lt1"/>
                </a:solidFill>
              </a:rPr>
              <a:t>Join the GroupMe!</a:t>
            </a:r>
            <a:endParaRPr sz="3500">
              <a:solidFill>
                <a:schemeClr val="lt1"/>
              </a:solidFill>
            </a:endParaRPr>
          </a:p>
        </p:txBody>
      </p:sp>
      <p:pic>
        <p:nvPicPr>
          <p:cNvPr id="231" name="Google Shape;231;p31"/>
          <p:cNvPicPr preferRelativeResize="0"/>
          <p:nvPr/>
        </p:nvPicPr>
        <p:blipFill>
          <a:blip r:embed="rId5">
            <a:alphaModFix/>
          </a:blip>
          <a:stretch>
            <a:fillRect/>
          </a:stretch>
        </p:blipFill>
        <p:spPr>
          <a:xfrm>
            <a:off x="1670675" y="2058000"/>
            <a:ext cx="1679775" cy="1679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7" name="Shape 67"/>
        <p:cNvGrpSpPr/>
        <p:nvPr/>
      </p:nvGrpSpPr>
      <p:grpSpPr>
        <a:xfrm>
          <a:off x="0" y="0"/>
          <a:ext cx="0" cy="0"/>
          <a:chOff x="0" y="0"/>
          <a:chExt cx="0" cy="0"/>
        </a:xfrm>
      </p:grpSpPr>
      <p:pic>
        <p:nvPicPr>
          <p:cNvPr id="68" name="Google Shape;68;p14"/>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69" name="Google Shape;69;p14"/>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4"/>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71" name="Google Shape;71;p14"/>
          <p:cNvSpPr txBox="1"/>
          <p:nvPr>
            <p:ph type="title"/>
          </p:nvPr>
        </p:nvSpPr>
        <p:spPr>
          <a:xfrm>
            <a:off x="222950" y="1026150"/>
            <a:ext cx="5255700" cy="63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1"/>
                </a:solidFill>
              </a:rPr>
              <a:t>  Mid-Semester Assessment</a:t>
            </a:r>
            <a:endParaRPr sz="3000">
              <a:solidFill>
                <a:schemeClr val="lt1"/>
              </a:solidFill>
            </a:endParaRPr>
          </a:p>
        </p:txBody>
      </p:sp>
      <p:sp>
        <p:nvSpPr>
          <p:cNvPr id="72" name="Google Shape;72;p14"/>
          <p:cNvSpPr txBox="1"/>
          <p:nvPr/>
        </p:nvSpPr>
        <p:spPr>
          <a:xfrm>
            <a:off x="170150" y="1906700"/>
            <a:ext cx="4734300" cy="191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500">
              <a:solidFill>
                <a:srgbClr val="FFFFFF"/>
              </a:solidFill>
            </a:endParaRPr>
          </a:p>
          <a:p>
            <a:pPr indent="0" lvl="0" marL="457200" rtl="0" algn="l">
              <a:lnSpc>
                <a:spcPct val="115000"/>
              </a:lnSpc>
              <a:spcBef>
                <a:spcPts val="0"/>
              </a:spcBef>
              <a:spcAft>
                <a:spcPts val="0"/>
              </a:spcAft>
              <a:buNone/>
            </a:pPr>
            <a:r>
              <a:t/>
            </a:r>
            <a:endParaRPr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p>
        </p:txBody>
      </p:sp>
      <p:pic>
        <p:nvPicPr>
          <p:cNvPr id="73" name="Google Shape;73;p14"/>
          <p:cNvPicPr preferRelativeResize="0"/>
          <p:nvPr/>
        </p:nvPicPr>
        <p:blipFill rotWithShape="1">
          <a:blip r:embed="rId5">
            <a:alphaModFix/>
          </a:blip>
          <a:srcRect b="9965" l="10707" r="12036" t="9343"/>
          <a:stretch/>
        </p:blipFill>
        <p:spPr>
          <a:xfrm>
            <a:off x="1666963" y="1821700"/>
            <a:ext cx="2207375" cy="230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Google Shape;236;p32"/>
          <p:cNvPicPr preferRelativeResize="0"/>
          <p:nvPr/>
        </p:nvPicPr>
        <p:blipFill>
          <a:blip r:embed="rId3">
            <a:alphaModFix/>
          </a:blip>
          <a:stretch>
            <a:fillRect/>
          </a:stretch>
        </p:blipFill>
        <p:spPr>
          <a:xfrm>
            <a:off x="0" y="0"/>
            <a:ext cx="9144000" cy="5237001"/>
          </a:xfrm>
          <a:prstGeom prst="rect">
            <a:avLst/>
          </a:prstGeom>
          <a:noFill/>
          <a:ln>
            <a:noFill/>
          </a:ln>
        </p:spPr>
      </p:pic>
      <p:sp>
        <p:nvSpPr>
          <p:cNvPr id="237" name="Google Shape;237;p32"/>
          <p:cNvSpPr/>
          <p:nvPr/>
        </p:nvSpPr>
        <p:spPr>
          <a:xfrm>
            <a:off x="-150" y="1157100"/>
            <a:ext cx="9144000" cy="28293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2"/>
          <p:cNvSpPr txBox="1"/>
          <p:nvPr/>
        </p:nvSpPr>
        <p:spPr>
          <a:xfrm>
            <a:off x="1099725" y="1068371"/>
            <a:ext cx="6729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Important Announcement</a:t>
            </a:r>
            <a:r>
              <a:rPr lang="en" sz="3500">
                <a:solidFill>
                  <a:srgbClr val="FFFFFF"/>
                </a:solidFill>
                <a:latin typeface="Proxima Nova"/>
                <a:ea typeface="Proxima Nova"/>
                <a:cs typeface="Proxima Nova"/>
                <a:sym typeface="Proxima Nova"/>
              </a:rPr>
              <a:t> </a:t>
            </a:r>
            <a:endParaRPr b="1" sz="3500">
              <a:solidFill>
                <a:srgbClr val="FFFFFF"/>
              </a:solidFill>
            </a:endParaRPr>
          </a:p>
          <a:p>
            <a:pPr indent="0" lvl="0" marL="0" rtl="0" algn="ctr">
              <a:lnSpc>
                <a:spcPct val="130000"/>
              </a:lnSpc>
              <a:spcBef>
                <a:spcPts val="0"/>
              </a:spcBef>
              <a:spcAft>
                <a:spcPts val="0"/>
              </a:spcAft>
              <a:buNone/>
            </a:pPr>
            <a:r>
              <a:rPr b="1" lang="en" sz="2000">
                <a:solidFill>
                  <a:schemeClr val="lt2"/>
                </a:solidFill>
              </a:rPr>
              <a:t>Point system</a:t>
            </a:r>
            <a:endParaRPr b="1" i="1" sz="2000">
              <a:solidFill>
                <a:schemeClr val="lt2"/>
              </a:solidFill>
            </a:endParaRPr>
          </a:p>
        </p:txBody>
      </p:sp>
      <p:sp>
        <p:nvSpPr>
          <p:cNvPr id="239" name="Google Shape;239;p32"/>
          <p:cNvSpPr txBox="1"/>
          <p:nvPr/>
        </p:nvSpPr>
        <p:spPr>
          <a:xfrm>
            <a:off x="512175" y="2092297"/>
            <a:ext cx="7904400" cy="10524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rPr lang="en" sz="1800">
                <a:solidFill>
                  <a:schemeClr val="lt1"/>
                </a:solidFill>
                <a:latin typeface="Proxima Nova"/>
                <a:ea typeface="Proxima Nova"/>
                <a:cs typeface="Proxima Nova"/>
                <a:sym typeface="Proxima Nova"/>
              </a:rPr>
              <a:t>For </a:t>
            </a:r>
            <a:r>
              <a:rPr b="1" lang="en" sz="1800" u="sng">
                <a:solidFill>
                  <a:schemeClr val="lt1"/>
                </a:solidFill>
                <a:latin typeface="Proxima Nova"/>
                <a:ea typeface="Proxima Nova"/>
                <a:cs typeface="Proxima Nova"/>
                <a:sym typeface="Proxima Nova"/>
              </a:rPr>
              <a:t>ALL</a:t>
            </a:r>
            <a:r>
              <a:rPr lang="en" sz="1800">
                <a:solidFill>
                  <a:schemeClr val="lt1"/>
                </a:solidFill>
                <a:latin typeface="Proxima Nova"/>
                <a:ea typeface="Proxima Nova"/>
                <a:cs typeface="Proxima Nova"/>
                <a:sym typeface="Proxima Nova"/>
              </a:rPr>
              <a:t> future events, cancellation notice needs to be given 48 hours in advance with valid reasoning to officer hosting event. </a:t>
            </a:r>
            <a:endParaRPr sz="18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rPr lang="en" sz="1800">
                <a:solidFill>
                  <a:schemeClr val="lt1"/>
                </a:solidFill>
                <a:latin typeface="Proxima Nova"/>
                <a:ea typeface="Proxima Nova"/>
                <a:cs typeface="Proxima Nova"/>
                <a:sym typeface="Proxima Nova"/>
              </a:rPr>
              <a:t>** If no notification is received &amp; you are not present at the event, points that would have been earned will be deducted from that respective category of points (volunteering, fundraising, etc.)**</a:t>
            </a:r>
            <a:endParaRPr sz="18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t/>
            </a:r>
            <a:endParaRPr sz="1800">
              <a:solidFill>
                <a:schemeClr val="lt1"/>
              </a:solidFill>
              <a:latin typeface="Proxima Nova"/>
              <a:ea typeface="Proxima Nova"/>
              <a:cs typeface="Proxima Nova"/>
              <a:sym typeface="Proxima Nova"/>
            </a:endParaRPr>
          </a:p>
        </p:txBody>
      </p:sp>
      <p:pic>
        <p:nvPicPr>
          <p:cNvPr id="240" name="Google Shape;240;p32"/>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44" name="Shape 244"/>
        <p:cNvGrpSpPr/>
        <p:nvPr/>
      </p:nvGrpSpPr>
      <p:grpSpPr>
        <a:xfrm>
          <a:off x="0" y="0"/>
          <a:ext cx="0" cy="0"/>
          <a:chOff x="0" y="0"/>
          <a:chExt cx="0" cy="0"/>
        </a:xfrm>
      </p:grpSpPr>
      <p:sp>
        <p:nvSpPr>
          <p:cNvPr id="245" name="Google Shape;24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Suzett Fernandez</a:t>
            </a:r>
            <a:endParaRPr sz="6000">
              <a:solidFill>
                <a:srgbClr val="FFFFFF"/>
              </a:solidFill>
            </a:endParaRPr>
          </a:p>
        </p:txBody>
      </p:sp>
      <p:sp>
        <p:nvSpPr>
          <p:cNvPr id="246" name="Google Shape;246;p33"/>
          <p:cNvSpPr txBox="1"/>
          <p:nvPr>
            <p:ph idx="1" type="body"/>
          </p:nvPr>
        </p:nvSpPr>
        <p:spPr>
          <a:xfrm>
            <a:off x="35715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Human Development and Family Sciences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love to dance </a:t>
            </a:r>
            <a:endParaRPr sz="2000">
              <a:solidFill>
                <a:srgbClr val="FFFFFF"/>
              </a:solidFill>
            </a:endParaRPr>
          </a:p>
        </p:txBody>
      </p:sp>
      <p:sp>
        <p:nvSpPr>
          <p:cNvPr id="247" name="Google Shape;247;p33"/>
          <p:cNvSpPr txBox="1"/>
          <p:nvPr/>
        </p:nvSpPr>
        <p:spPr>
          <a:xfrm>
            <a:off x="357150" y="133152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Financial Director</a:t>
            </a:r>
            <a:endParaRPr b="1">
              <a:solidFill>
                <a:schemeClr val="lt2"/>
              </a:solidFill>
            </a:endParaRPr>
          </a:p>
        </p:txBody>
      </p:sp>
      <p:pic>
        <p:nvPicPr>
          <p:cNvPr id="248" name="Google Shape;248;p33"/>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49" name="Google Shape;249;p33"/>
          <p:cNvPicPr preferRelativeResize="0"/>
          <p:nvPr/>
        </p:nvPicPr>
        <p:blipFill>
          <a:blip r:embed="rId4">
            <a:alphaModFix/>
          </a:blip>
          <a:stretch>
            <a:fillRect/>
          </a:stretch>
        </p:blipFill>
        <p:spPr>
          <a:xfrm>
            <a:off x="4760825" y="17295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3" name="Shape 253"/>
        <p:cNvGrpSpPr/>
        <p:nvPr/>
      </p:nvGrpSpPr>
      <p:grpSpPr>
        <a:xfrm>
          <a:off x="0" y="0"/>
          <a:ext cx="0" cy="0"/>
          <a:chOff x="0" y="0"/>
          <a:chExt cx="0" cy="0"/>
        </a:xfrm>
      </p:grpSpPr>
      <p:pic>
        <p:nvPicPr>
          <p:cNvPr id="254" name="Google Shape;254;p34"/>
          <p:cNvPicPr preferRelativeResize="0"/>
          <p:nvPr/>
        </p:nvPicPr>
        <p:blipFill>
          <a:blip r:embed="rId3">
            <a:alphaModFix/>
          </a:blip>
          <a:stretch>
            <a:fillRect/>
          </a:stretch>
        </p:blipFill>
        <p:spPr>
          <a:xfrm>
            <a:off x="0" y="0"/>
            <a:ext cx="9144003" cy="5143499"/>
          </a:xfrm>
          <a:prstGeom prst="rect">
            <a:avLst/>
          </a:prstGeom>
          <a:noFill/>
          <a:ln>
            <a:noFill/>
          </a:ln>
        </p:spPr>
      </p:pic>
      <p:sp>
        <p:nvSpPr>
          <p:cNvPr id="255" name="Google Shape;255;p34"/>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4"/>
          <p:cNvSpPr txBox="1"/>
          <p:nvPr/>
        </p:nvSpPr>
        <p:spPr>
          <a:xfrm>
            <a:off x="2431800" y="5206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Lato"/>
                <a:ea typeface="Lato"/>
                <a:cs typeface="Lato"/>
                <a:sym typeface="Lato"/>
              </a:rPr>
              <a:t>DUES</a:t>
            </a:r>
            <a:endParaRPr b="1" sz="2400">
              <a:solidFill>
                <a:schemeClr val="lt1"/>
              </a:solidFill>
              <a:latin typeface="Lato"/>
              <a:ea typeface="Lato"/>
              <a:cs typeface="Lato"/>
              <a:sym typeface="Lato"/>
            </a:endParaRPr>
          </a:p>
        </p:txBody>
      </p:sp>
      <p:sp>
        <p:nvSpPr>
          <p:cNvPr id="257" name="Google Shape;257;p34"/>
          <p:cNvSpPr txBox="1"/>
          <p:nvPr/>
        </p:nvSpPr>
        <p:spPr>
          <a:xfrm>
            <a:off x="2897700" y="1218950"/>
            <a:ext cx="3348600" cy="19734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b="1" lang="en" sz="1200">
                <a:solidFill>
                  <a:schemeClr val="lt1"/>
                </a:solidFill>
              </a:rPr>
              <a:t>$55 Returning Members</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$65 New Members</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Includes a Tshirt!</a:t>
            </a:r>
            <a:endParaRPr b="1" sz="1200">
              <a:solidFill>
                <a:schemeClr val="lt1"/>
              </a:solidFill>
            </a:endParaRPr>
          </a:p>
          <a:p>
            <a:pPr indent="0" lvl="0" marL="0" rtl="0" algn="ctr">
              <a:lnSpc>
                <a:spcPct val="130000"/>
              </a:lnSpc>
              <a:spcBef>
                <a:spcPts val="0"/>
              </a:spcBef>
              <a:spcAft>
                <a:spcPts val="0"/>
              </a:spcAft>
              <a:buNone/>
            </a:pPr>
            <a:r>
              <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Venmo: @Texas-HHPO</a:t>
            </a:r>
            <a:endParaRPr sz="1200">
              <a:solidFill>
                <a:schemeClr val="lt1"/>
              </a:solidFill>
            </a:endParaRPr>
          </a:p>
          <a:p>
            <a:pPr indent="0" lvl="0" marL="0" rtl="0" algn="ctr">
              <a:lnSpc>
                <a:spcPct val="130000"/>
              </a:lnSpc>
              <a:spcBef>
                <a:spcPts val="0"/>
              </a:spcBef>
              <a:spcAft>
                <a:spcPts val="0"/>
              </a:spcAft>
              <a:buNone/>
            </a:pPr>
            <a:r>
              <a:rPr b="1" lang="en" sz="1200">
                <a:solidFill>
                  <a:schemeClr val="lt1"/>
                </a:solidFill>
              </a:rPr>
              <a:t>(Please state New/Returner)</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Paypal: texashhpo@gmail.com ($2 fee)</a:t>
            </a:r>
            <a:endParaRPr sz="1200">
              <a:solidFill>
                <a:schemeClr val="lt1"/>
              </a:solidFill>
            </a:endParaRPr>
          </a:p>
          <a:p>
            <a:pPr indent="0" lvl="0" marL="0" rtl="0" algn="ctr">
              <a:lnSpc>
                <a:spcPct val="130000"/>
              </a:lnSpc>
              <a:spcBef>
                <a:spcPts val="0"/>
              </a:spcBef>
              <a:spcAft>
                <a:spcPts val="0"/>
              </a:spcAft>
              <a:buNone/>
            </a:pPr>
            <a:r>
              <a:rPr lang="en" sz="1200">
                <a:solidFill>
                  <a:schemeClr val="lt1"/>
                </a:solidFill>
              </a:rPr>
              <a:t>Cash or Card</a:t>
            </a:r>
            <a:endParaRPr sz="1200">
              <a:solidFill>
                <a:schemeClr val="lt1"/>
              </a:solidFill>
            </a:endParaRPr>
          </a:p>
          <a:p>
            <a:pPr indent="0" lvl="0" marL="0" rtl="0" algn="ctr">
              <a:lnSpc>
                <a:spcPct val="130000"/>
              </a:lnSpc>
              <a:spcBef>
                <a:spcPts val="0"/>
              </a:spcBef>
              <a:spcAft>
                <a:spcPts val="0"/>
              </a:spcAft>
              <a:buNone/>
            </a:pPr>
            <a:r>
              <a:rPr b="1" lang="en" sz="1200">
                <a:solidFill>
                  <a:schemeClr val="lt1"/>
                </a:solidFill>
              </a:rPr>
              <a:t>**Email: sfdzz97@gmail.com</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 include your name, EID, phone number</a:t>
            </a:r>
            <a:endParaRPr b="1" sz="1200">
              <a:solidFill>
                <a:schemeClr val="lt1"/>
              </a:solidFill>
            </a:endParaRPr>
          </a:p>
          <a:p>
            <a:pPr indent="0" lvl="0" marL="0" rtl="0" algn="ctr">
              <a:lnSpc>
                <a:spcPct val="130000"/>
              </a:lnSpc>
              <a:spcBef>
                <a:spcPts val="0"/>
              </a:spcBef>
              <a:spcAft>
                <a:spcPts val="0"/>
              </a:spcAft>
              <a:buNone/>
            </a:pPr>
            <a:r>
              <a:t/>
            </a:r>
            <a:endParaRPr b="1" sz="1200">
              <a:solidFill>
                <a:schemeClr val="lt1"/>
              </a:solidFill>
            </a:endParaRPr>
          </a:p>
          <a:p>
            <a:pPr indent="0" lvl="0" marL="0" rtl="0" algn="ctr">
              <a:lnSpc>
                <a:spcPct val="130000"/>
              </a:lnSpc>
              <a:spcBef>
                <a:spcPts val="0"/>
              </a:spcBef>
              <a:spcAft>
                <a:spcPts val="0"/>
              </a:spcAft>
              <a:buNone/>
            </a:pPr>
            <a:r>
              <a:t/>
            </a:r>
            <a:endParaRPr sz="12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pic>
        <p:nvPicPr>
          <p:cNvPr id="262" name="Google Shape;262;p35"/>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263" name="Google Shape;263;p35"/>
          <p:cNvSpPr/>
          <p:nvPr/>
        </p:nvSpPr>
        <p:spPr>
          <a:xfrm>
            <a:off x="0" y="13950"/>
            <a:ext cx="9144000" cy="51156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35"/>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65" name="Google Shape;265;p35"/>
          <p:cNvSpPr txBox="1"/>
          <p:nvPr/>
        </p:nvSpPr>
        <p:spPr>
          <a:xfrm>
            <a:off x="-59375" y="200875"/>
            <a:ext cx="8713500" cy="145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chemeClr val="lt1"/>
                </a:solidFill>
                <a:latin typeface="Proxima Nova"/>
                <a:ea typeface="Proxima Nova"/>
                <a:cs typeface="Proxima Nova"/>
                <a:sym typeface="Proxima Nova"/>
              </a:rPr>
              <a:t>Thank you all for coming out and helping HHPO Fundraise!</a:t>
            </a:r>
            <a:endParaRPr sz="4000">
              <a:solidFill>
                <a:srgbClr val="FFFFFF"/>
              </a:solidFill>
              <a:latin typeface="Proxima Nova"/>
              <a:ea typeface="Proxima Nova"/>
              <a:cs typeface="Proxima Nova"/>
              <a:sym typeface="Proxima Nova"/>
            </a:endParaRPr>
          </a:p>
          <a:p>
            <a:pPr indent="0" lvl="0" marL="0" rtl="0" algn="ctr">
              <a:lnSpc>
                <a:spcPct val="115000"/>
              </a:lnSpc>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a:p>
        </p:txBody>
      </p:sp>
      <p:pic>
        <p:nvPicPr>
          <p:cNvPr id="266" name="Google Shape;266;p35"/>
          <p:cNvPicPr preferRelativeResize="0"/>
          <p:nvPr/>
        </p:nvPicPr>
        <p:blipFill>
          <a:blip r:embed="rId5">
            <a:alphaModFix/>
          </a:blip>
          <a:stretch>
            <a:fillRect/>
          </a:stretch>
        </p:blipFill>
        <p:spPr>
          <a:xfrm>
            <a:off x="4423555" y="1578424"/>
            <a:ext cx="3785272" cy="2838946"/>
          </a:xfrm>
          <a:prstGeom prst="rect">
            <a:avLst/>
          </a:prstGeom>
          <a:noFill/>
          <a:ln>
            <a:noFill/>
          </a:ln>
        </p:spPr>
      </p:pic>
      <p:pic>
        <p:nvPicPr>
          <p:cNvPr id="267" name="Google Shape;267;p35"/>
          <p:cNvPicPr preferRelativeResize="0"/>
          <p:nvPr/>
        </p:nvPicPr>
        <p:blipFill rotWithShape="1">
          <a:blip r:embed="rId6">
            <a:alphaModFix/>
          </a:blip>
          <a:srcRect b="14775" l="0" r="0" t="9684"/>
          <a:stretch/>
        </p:blipFill>
        <p:spPr>
          <a:xfrm>
            <a:off x="995506" y="1578426"/>
            <a:ext cx="2818708" cy="2838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Google Shape;272;p36"/>
          <p:cNvPicPr preferRelativeResize="0"/>
          <p:nvPr/>
        </p:nvPicPr>
        <p:blipFill>
          <a:blip r:embed="rId3">
            <a:alphaModFix/>
          </a:blip>
          <a:stretch>
            <a:fillRect/>
          </a:stretch>
        </p:blipFill>
        <p:spPr>
          <a:xfrm>
            <a:off x="0" y="0"/>
            <a:ext cx="9144000" cy="5237001"/>
          </a:xfrm>
          <a:prstGeom prst="rect">
            <a:avLst/>
          </a:prstGeom>
          <a:noFill/>
          <a:ln>
            <a:noFill/>
          </a:ln>
        </p:spPr>
      </p:pic>
      <p:sp>
        <p:nvSpPr>
          <p:cNvPr id="273" name="Google Shape;273;p36"/>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6"/>
          <p:cNvSpPr txBox="1"/>
          <p:nvPr/>
        </p:nvSpPr>
        <p:spPr>
          <a:xfrm>
            <a:off x="1341000" y="607471"/>
            <a:ext cx="6729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Texas Athletics Sustainability </a:t>
            </a:r>
            <a:endParaRPr b="1" sz="1200">
              <a:solidFill>
                <a:srgbClr val="FFFFFF"/>
              </a:solidFill>
            </a:endParaRPr>
          </a:p>
          <a:p>
            <a:pPr indent="0" lvl="0" marL="0" rtl="0" algn="ctr">
              <a:lnSpc>
                <a:spcPct val="130000"/>
              </a:lnSpc>
              <a:spcBef>
                <a:spcPts val="0"/>
              </a:spcBef>
              <a:spcAft>
                <a:spcPts val="0"/>
              </a:spcAft>
              <a:buNone/>
            </a:pPr>
            <a:r>
              <a:rPr lang="en" sz="1500">
                <a:solidFill>
                  <a:schemeClr val="lt2"/>
                </a:solidFill>
              </a:rPr>
              <a:t>Do you want to earn both a fundraising and volunteer point?</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275" name="Google Shape;275;p36"/>
          <p:cNvSpPr txBox="1"/>
          <p:nvPr/>
        </p:nvSpPr>
        <p:spPr>
          <a:xfrm>
            <a:off x="729150" y="1522693"/>
            <a:ext cx="7904400" cy="1850700"/>
          </a:xfrm>
          <a:prstGeom prst="rect">
            <a:avLst/>
          </a:prstGeom>
          <a:noFill/>
          <a:ln>
            <a:noFill/>
          </a:ln>
        </p:spPr>
        <p:txBody>
          <a:bodyPr anchorCtr="0" anchor="t" bIns="91425" lIns="91425" spcFirstLastPara="1" rIns="91425" wrap="square" tIns="91425">
            <a:noAutofit/>
          </a:bodyPr>
          <a:lstStyle/>
          <a:p>
            <a:pPr indent="0" lvl="0" marL="0" rtl="0" algn="ctr">
              <a:lnSpc>
                <a:spcPct val="140000"/>
              </a:lnSpc>
              <a:spcBef>
                <a:spcPts val="0"/>
              </a:spcBef>
              <a:spcAft>
                <a:spcPts val="0"/>
              </a:spcAft>
              <a:buNone/>
            </a:pPr>
            <a:r>
              <a:t/>
            </a:r>
            <a:endParaRPr sz="600">
              <a:solidFill>
                <a:srgbClr val="FFFFFF"/>
              </a:solidFill>
            </a:endParaRPr>
          </a:p>
          <a:p>
            <a:pPr indent="0" lvl="0" marL="0" rtl="0" algn="ctr">
              <a:lnSpc>
                <a:spcPct val="140000"/>
              </a:lnSpc>
              <a:spcBef>
                <a:spcPts val="0"/>
              </a:spcBef>
              <a:spcAft>
                <a:spcPts val="0"/>
              </a:spcAft>
              <a:buNone/>
            </a:pPr>
            <a:r>
              <a:rPr b="1" lang="en" sz="1500">
                <a:solidFill>
                  <a:schemeClr val="lt2"/>
                </a:solidFill>
              </a:rPr>
              <a:t>WHAT</a:t>
            </a:r>
            <a:r>
              <a:rPr b="1" lang="en" sz="1500">
                <a:solidFill>
                  <a:srgbClr val="FFFFFF"/>
                </a:solidFill>
              </a:rPr>
              <a:t>: </a:t>
            </a:r>
            <a:r>
              <a:rPr lang="en" sz="1500">
                <a:solidFill>
                  <a:srgbClr val="FFFFFF"/>
                </a:solidFill>
              </a:rPr>
              <a:t>We will be sorting waste produced during the game into proper streams. </a:t>
            </a:r>
            <a:endParaRPr sz="1500">
              <a:solidFill>
                <a:srgbClr val="FFFFFF"/>
              </a:solidFill>
            </a:endParaRPr>
          </a:p>
          <a:p>
            <a:pPr indent="0" lvl="0" marL="0" rtl="0" algn="ctr">
              <a:lnSpc>
                <a:spcPct val="140000"/>
              </a:lnSpc>
              <a:spcBef>
                <a:spcPts val="0"/>
              </a:spcBef>
              <a:spcAft>
                <a:spcPts val="0"/>
              </a:spcAft>
              <a:buNone/>
            </a:pPr>
            <a:r>
              <a:rPr lang="en" sz="1500">
                <a:solidFill>
                  <a:srgbClr val="FFFFFF"/>
                </a:solidFill>
              </a:rPr>
              <a:t>PLEASE wear comfortable clothes and closed-toed shoes and be prepared to get dirty. </a:t>
            </a:r>
            <a:endParaRPr sz="1500">
              <a:solidFill>
                <a:srgbClr val="FFFFFF"/>
              </a:solidFill>
            </a:endParaRPr>
          </a:p>
          <a:p>
            <a:pPr indent="0" lvl="0" marL="0" rtl="0" algn="ctr">
              <a:lnSpc>
                <a:spcPct val="140000"/>
              </a:lnSpc>
              <a:spcBef>
                <a:spcPts val="0"/>
              </a:spcBef>
              <a:spcAft>
                <a:spcPts val="0"/>
              </a:spcAft>
              <a:buNone/>
            </a:pPr>
            <a:r>
              <a:rPr b="1" lang="en" sz="1500">
                <a:solidFill>
                  <a:schemeClr val="lt2"/>
                </a:solidFill>
              </a:rPr>
              <a:t>WHEN</a:t>
            </a:r>
            <a:r>
              <a:rPr b="1" lang="en" sz="1500">
                <a:solidFill>
                  <a:srgbClr val="FFFFFF"/>
                </a:solidFill>
              </a:rPr>
              <a:t>: </a:t>
            </a:r>
            <a:r>
              <a:rPr lang="en" sz="1500">
                <a:solidFill>
                  <a:srgbClr val="FFFFFF"/>
                </a:solidFill>
              </a:rPr>
              <a:t>November 18th</a:t>
            </a:r>
            <a:endParaRPr sz="1500">
              <a:solidFill>
                <a:srgbClr val="FFFFFF"/>
              </a:solidFill>
            </a:endParaRPr>
          </a:p>
          <a:p>
            <a:pPr indent="0" lvl="0" marL="0" rtl="0" algn="ctr">
              <a:lnSpc>
                <a:spcPct val="140000"/>
              </a:lnSpc>
              <a:spcBef>
                <a:spcPts val="0"/>
              </a:spcBef>
              <a:spcAft>
                <a:spcPts val="0"/>
              </a:spcAft>
              <a:buNone/>
            </a:pPr>
            <a:r>
              <a:rPr b="1" lang="en" sz="1500">
                <a:solidFill>
                  <a:schemeClr val="lt2"/>
                </a:solidFill>
              </a:rPr>
              <a:t>TIME</a:t>
            </a:r>
            <a:r>
              <a:rPr b="1" lang="en" sz="1500">
                <a:solidFill>
                  <a:srgbClr val="FFFFFF"/>
                </a:solidFill>
              </a:rPr>
              <a:t>:</a:t>
            </a:r>
            <a:r>
              <a:rPr lang="en" sz="1500">
                <a:solidFill>
                  <a:srgbClr val="FFFFFF"/>
                </a:solidFill>
              </a:rPr>
              <a:t> 10:15-1:30pm</a:t>
            </a:r>
            <a:endParaRPr sz="1500">
              <a:solidFill>
                <a:srgbClr val="FFFFFF"/>
              </a:solidFill>
            </a:endParaRPr>
          </a:p>
          <a:p>
            <a:pPr indent="0" lvl="0" marL="0" rtl="0" algn="ctr">
              <a:lnSpc>
                <a:spcPct val="140000"/>
              </a:lnSpc>
              <a:spcBef>
                <a:spcPts val="0"/>
              </a:spcBef>
              <a:spcAft>
                <a:spcPts val="0"/>
              </a:spcAft>
              <a:buNone/>
            </a:pPr>
            <a:r>
              <a:rPr b="1" lang="en" sz="1500">
                <a:solidFill>
                  <a:schemeClr val="lt2"/>
                </a:solidFill>
              </a:rPr>
              <a:t>WHERE</a:t>
            </a:r>
            <a:r>
              <a:rPr b="1" lang="en" sz="1500">
                <a:solidFill>
                  <a:srgbClr val="FFFFFF"/>
                </a:solidFill>
              </a:rPr>
              <a:t>:</a:t>
            </a:r>
            <a:r>
              <a:rPr lang="en" sz="1500">
                <a:solidFill>
                  <a:srgbClr val="FFFFFF"/>
                </a:solidFill>
              </a:rPr>
              <a:t> LOT 53 (2699 Speedway, Austin, TX 78712)</a:t>
            </a:r>
            <a:endParaRPr sz="1500">
              <a:solidFill>
                <a:srgbClr val="FFFFFF"/>
              </a:solidFill>
            </a:endParaRPr>
          </a:p>
          <a:p>
            <a:pPr indent="0" lvl="0" marL="0" rtl="0" algn="ctr">
              <a:lnSpc>
                <a:spcPct val="140000"/>
              </a:lnSpc>
              <a:spcBef>
                <a:spcPts val="0"/>
              </a:spcBef>
              <a:spcAft>
                <a:spcPts val="0"/>
              </a:spcAft>
              <a:buNone/>
            </a:pPr>
            <a:r>
              <a:rPr b="1" lang="en" sz="1500">
                <a:solidFill>
                  <a:schemeClr val="lt2"/>
                </a:solidFill>
              </a:rPr>
              <a:t>LINK TO SIGN UP</a:t>
            </a:r>
            <a:r>
              <a:rPr lang="en" sz="1500">
                <a:solidFill>
                  <a:srgbClr val="FFFFFF"/>
                </a:solidFill>
              </a:rPr>
              <a:t>: https://docs.google.com/forms/d/19RCtyVA7_gJDmhQ8lDH_pD0N38oxBOywTzeXWPddDfE</a:t>
            </a:r>
            <a:endParaRPr sz="1500">
              <a:solidFill>
                <a:srgbClr val="FFFFFF"/>
              </a:solidFill>
            </a:endParaRPr>
          </a:p>
          <a:p>
            <a:pPr indent="0" lvl="0" marL="0" rtl="0" algn="ctr">
              <a:lnSpc>
                <a:spcPct val="140000"/>
              </a:lnSpc>
              <a:spcBef>
                <a:spcPts val="0"/>
              </a:spcBef>
              <a:spcAft>
                <a:spcPts val="0"/>
              </a:spcAft>
              <a:buNone/>
            </a:pPr>
            <a:r>
              <a:t/>
            </a:r>
            <a:endParaRPr sz="1500">
              <a:solidFill>
                <a:srgbClr val="FFFFFF"/>
              </a:solidFill>
            </a:endParaRPr>
          </a:p>
        </p:txBody>
      </p:sp>
      <p:pic>
        <p:nvPicPr>
          <p:cNvPr id="276" name="Google Shape;276;p36"/>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37"/>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282" name="Google Shape;282;p37"/>
          <p:cNvSpPr/>
          <p:nvPr/>
        </p:nvSpPr>
        <p:spPr>
          <a:xfrm>
            <a:off x="0" y="13950"/>
            <a:ext cx="9144000" cy="51156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 name="Google Shape;283;p37"/>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84" name="Google Shape;284;p37"/>
          <p:cNvSpPr txBox="1"/>
          <p:nvPr/>
        </p:nvSpPr>
        <p:spPr>
          <a:xfrm>
            <a:off x="522000" y="501350"/>
            <a:ext cx="8338200" cy="299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4000">
                <a:solidFill>
                  <a:srgbClr val="FFFFFF"/>
                </a:solidFill>
                <a:latin typeface="Proxima Nova"/>
                <a:ea typeface="Proxima Nova"/>
                <a:cs typeface="Proxima Nova"/>
                <a:sym typeface="Proxima Nova"/>
              </a:rPr>
              <a:t>Leadership Opportunity</a:t>
            </a:r>
            <a:endParaRPr sz="4000">
              <a:solidFill>
                <a:srgbClr val="FFFFFF"/>
              </a:solidFill>
              <a:latin typeface="Proxima Nova"/>
              <a:ea typeface="Proxima Nova"/>
              <a:cs typeface="Proxima Nova"/>
              <a:sym typeface="Proxima Nova"/>
            </a:endParaRPr>
          </a:p>
          <a:p>
            <a:pPr indent="0" lvl="0" marL="0" rtl="0" algn="l">
              <a:lnSpc>
                <a:spcPct val="140000"/>
              </a:lnSpc>
              <a:spcBef>
                <a:spcPts val="0"/>
              </a:spcBef>
              <a:spcAft>
                <a:spcPts val="0"/>
              </a:spcAft>
              <a:buNone/>
            </a:pPr>
            <a:r>
              <a:rPr b="1" lang="en" sz="2000">
                <a:solidFill>
                  <a:schemeClr val="lt2"/>
                </a:solidFill>
              </a:rPr>
              <a:t>The Leadership and Ethics Institute</a:t>
            </a:r>
            <a:r>
              <a:rPr lang="en" sz="2000">
                <a:solidFill>
                  <a:schemeClr val="lt1"/>
                </a:solidFill>
              </a:rPr>
              <a:t> </a:t>
            </a:r>
            <a:endParaRPr sz="2000">
              <a:solidFill>
                <a:schemeClr val="lt1"/>
              </a:solidFill>
            </a:endParaRPr>
          </a:p>
          <a:p>
            <a:pPr indent="0" lvl="0" marL="0" rtl="0" algn="l">
              <a:lnSpc>
                <a:spcPct val="140000"/>
              </a:lnSpc>
              <a:spcBef>
                <a:spcPts val="0"/>
              </a:spcBef>
              <a:spcAft>
                <a:spcPts val="0"/>
              </a:spcAft>
              <a:buNone/>
            </a:pPr>
            <a:r>
              <a:t/>
            </a:r>
            <a:endParaRPr sz="700">
              <a:solidFill>
                <a:schemeClr val="lt1"/>
              </a:solidFill>
            </a:endParaRPr>
          </a:p>
          <a:p>
            <a:pPr indent="0" lvl="0" marL="0" rtl="0" algn="l">
              <a:lnSpc>
                <a:spcPct val="140000"/>
              </a:lnSpc>
              <a:spcBef>
                <a:spcPts val="0"/>
              </a:spcBef>
              <a:spcAft>
                <a:spcPts val="0"/>
              </a:spcAft>
              <a:buNone/>
            </a:pPr>
            <a:r>
              <a:rPr lang="en" sz="1700">
                <a:solidFill>
                  <a:schemeClr val="lt1"/>
                </a:solidFill>
              </a:rPr>
              <a:t>Position: facilitators on the Student Leadership Team</a:t>
            </a:r>
            <a:endParaRPr sz="1700">
              <a:solidFill>
                <a:schemeClr val="lt1"/>
              </a:solidFill>
            </a:endParaRPr>
          </a:p>
          <a:p>
            <a:pPr indent="0" lvl="0" marL="0" rtl="0" algn="l">
              <a:lnSpc>
                <a:spcPct val="140000"/>
              </a:lnSpc>
              <a:spcBef>
                <a:spcPts val="0"/>
              </a:spcBef>
              <a:spcAft>
                <a:spcPts val="0"/>
              </a:spcAft>
              <a:buNone/>
            </a:pPr>
            <a:r>
              <a:rPr lang="en" sz="1700">
                <a:solidFill>
                  <a:schemeClr val="lt1"/>
                </a:solidFill>
              </a:rPr>
              <a:t>Application found on Hornslink</a:t>
            </a:r>
            <a:endParaRPr sz="1700">
              <a:solidFill>
                <a:schemeClr val="lt1"/>
              </a:solidFill>
            </a:endParaRPr>
          </a:p>
          <a:p>
            <a:pPr indent="0" lvl="0" marL="0" rtl="0" algn="l">
              <a:lnSpc>
                <a:spcPct val="140000"/>
              </a:lnSpc>
              <a:spcBef>
                <a:spcPts val="0"/>
              </a:spcBef>
              <a:spcAft>
                <a:spcPts val="0"/>
              </a:spcAft>
              <a:buNone/>
            </a:pPr>
            <a:r>
              <a:rPr lang="en" sz="1700">
                <a:solidFill>
                  <a:schemeClr val="lt1"/>
                </a:solidFill>
              </a:rPr>
              <a:t>Due: November 8th</a:t>
            </a:r>
            <a:endParaRPr sz="1700">
              <a:solidFill>
                <a:srgbClr val="FFFFFF"/>
              </a:solidFill>
            </a:endParaRPr>
          </a:p>
          <a:p>
            <a:pPr indent="0" lvl="0" marL="0" rtl="0" algn="l">
              <a:spcBef>
                <a:spcPts val="0"/>
              </a:spcBef>
              <a:spcAft>
                <a:spcPts val="0"/>
              </a:spcAft>
              <a:buNone/>
            </a:pPr>
            <a:r>
              <a:t/>
            </a:r>
            <a:endParaRPr/>
          </a:p>
        </p:txBody>
      </p:sp>
      <p:sp>
        <p:nvSpPr>
          <p:cNvPr id="285" name="Google Shape;285;p37"/>
          <p:cNvSpPr txBox="1"/>
          <p:nvPr/>
        </p:nvSpPr>
        <p:spPr>
          <a:xfrm>
            <a:off x="402025" y="3501059"/>
            <a:ext cx="26235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Texas Leadership Summit</a:t>
            </a:r>
            <a:endParaRPr b="1">
              <a:solidFill>
                <a:schemeClr val="lt2"/>
              </a:solidFill>
            </a:endParaRPr>
          </a:p>
        </p:txBody>
      </p:sp>
      <p:sp>
        <p:nvSpPr>
          <p:cNvPr id="286" name="Google Shape;286;p37"/>
          <p:cNvSpPr txBox="1"/>
          <p:nvPr/>
        </p:nvSpPr>
        <p:spPr>
          <a:xfrm>
            <a:off x="2987725" y="3501051"/>
            <a:ext cx="3678900" cy="45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Leadership Education And Progress</a:t>
            </a:r>
            <a:endParaRPr b="1">
              <a:solidFill>
                <a:schemeClr val="lt2"/>
              </a:solidFill>
            </a:endParaRPr>
          </a:p>
        </p:txBody>
      </p:sp>
      <p:sp>
        <p:nvSpPr>
          <p:cNvPr id="287" name="Google Shape;287;p37"/>
          <p:cNvSpPr txBox="1"/>
          <p:nvPr/>
        </p:nvSpPr>
        <p:spPr>
          <a:xfrm>
            <a:off x="6600277" y="3497294"/>
            <a:ext cx="1806900" cy="5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Project LEAD</a:t>
            </a:r>
            <a:endParaRPr b="1">
              <a:solidFill>
                <a:schemeClr val="lt2"/>
              </a:solidFill>
            </a:endParaRPr>
          </a:p>
        </p:txBody>
      </p:sp>
      <p:sp>
        <p:nvSpPr>
          <p:cNvPr id="288" name="Google Shape;288;p37"/>
          <p:cNvSpPr txBox="1"/>
          <p:nvPr/>
        </p:nvSpPr>
        <p:spPr>
          <a:xfrm>
            <a:off x="1937938" y="4050532"/>
            <a:ext cx="27012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Workshops on Demand</a:t>
            </a:r>
            <a:endParaRPr b="1">
              <a:solidFill>
                <a:schemeClr val="lt2"/>
              </a:solidFill>
            </a:endParaRPr>
          </a:p>
        </p:txBody>
      </p:sp>
      <p:sp>
        <p:nvSpPr>
          <p:cNvPr id="289" name="Google Shape;289;p37"/>
          <p:cNvSpPr txBox="1"/>
          <p:nvPr/>
        </p:nvSpPr>
        <p:spPr>
          <a:xfrm>
            <a:off x="4839875" y="4009557"/>
            <a:ext cx="3567300" cy="5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Burnt Orange Leadership Development</a:t>
            </a:r>
            <a:endParaRPr b="1">
              <a:solidFill>
                <a:schemeClr val="lt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93" name="Shape 293"/>
        <p:cNvGrpSpPr/>
        <p:nvPr/>
      </p:nvGrpSpPr>
      <p:grpSpPr>
        <a:xfrm>
          <a:off x="0" y="0"/>
          <a:ext cx="0" cy="0"/>
          <a:chOff x="0" y="0"/>
          <a:chExt cx="0" cy="0"/>
        </a:xfrm>
      </p:grpSpPr>
      <p:sp>
        <p:nvSpPr>
          <p:cNvPr id="294" name="Google Shape;294;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Emmanuel Rayas</a:t>
            </a:r>
            <a:endParaRPr sz="6000">
              <a:solidFill>
                <a:srgbClr val="FFFFFF"/>
              </a:solidFill>
            </a:endParaRPr>
          </a:p>
        </p:txBody>
      </p:sp>
      <p:sp>
        <p:nvSpPr>
          <p:cNvPr id="295" name="Google Shape;295;p38"/>
          <p:cNvSpPr txBox="1"/>
          <p:nvPr>
            <p:ph idx="1" type="body"/>
          </p:nvPr>
        </p:nvSpPr>
        <p:spPr>
          <a:xfrm>
            <a:off x="469850" y="18971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Biochemistry, BSA</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4th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San Antonio,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The Mountain Dews from from the vending machine at the CLA are expired but I keep buying them.</a:t>
            </a:r>
            <a:endParaRPr sz="2000">
              <a:solidFill>
                <a:srgbClr val="FFFFFF"/>
              </a:solidFill>
            </a:endParaRPr>
          </a:p>
        </p:txBody>
      </p:sp>
      <p:sp>
        <p:nvSpPr>
          <p:cNvPr id="296" name="Google Shape;296;p38"/>
          <p:cNvSpPr txBox="1"/>
          <p:nvPr/>
        </p:nvSpPr>
        <p:spPr>
          <a:xfrm>
            <a:off x="424400" y="13148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Volunteer Director</a:t>
            </a:r>
            <a:endParaRPr b="1">
              <a:solidFill>
                <a:schemeClr val="lt2"/>
              </a:solidFill>
            </a:endParaRPr>
          </a:p>
        </p:txBody>
      </p:sp>
      <p:pic>
        <p:nvPicPr>
          <p:cNvPr id="297" name="Google Shape;297;p38"/>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98" name="Google Shape;298;p38"/>
          <p:cNvPicPr preferRelativeResize="0"/>
          <p:nvPr/>
        </p:nvPicPr>
        <p:blipFill>
          <a:blip r:embed="rId4">
            <a:alphaModFix/>
          </a:blip>
          <a:stretch>
            <a:fillRect/>
          </a:stretch>
        </p:blipFill>
        <p:spPr>
          <a:xfrm>
            <a:off x="4572000"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id="303" name="Google Shape;303;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4" name="Google Shape;304;p39"/>
          <p:cNvSpPr/>
          <p:nvPr/>
        </p:nvSpPr>
        <p:spPr>
          <a:xfrm>
            <a:off x="681675"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9"/>
          <p:cNvSpPr txBox="1"/>
          <p:nvPr/>
        </p:nvSpPr>
        <p:spPr>
          <a:xfrm>
            <a:off x="1061322" y="711873"/>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“What starts here changes the World”</a:t>
            </a:r>
            <a:endParaRPr b="1" sz="1200">
              <a:solidFill>
                <a:srgbClr val="FFFFFF"/>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306" name="Google Shape;306;p39"/>
          <p:cNvSpPr txBox="1"/>
          <p:nvPr/>
        </p:nvSpPr>
        <p:spPr>
          <a:xfrm>
            <a:off x="1264122" y="1954807"/>
            <a:ext cx="6739500" cy="2263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800"/>
              </a:spcBef>
              <a:spcAft>
                <a:spcPts val="0"/>
              </a:spcAft>
              <a:buNone/>
            </a:pPr>
            <a:r>
              <a:rPr b="1" lang="en" sz="2000">
                <a:solidFill>
                  <a:schemeClr val="lt2"/>
                </a:solidFill>
              </a:rPr>
              <a:t>Health Booklets Project</a:t>
            </a:r>
            <a:endParaRPr b="1" sz="2000">
              <a:solidFill>
                <a:schemeClr val="lt2"/>
              </a:solidFill>
            </a:endParaRPr>
          </a:p>
          <a:p>
            <a:pPr indent="0" lvl="0" marL="0" rtl="0" algn="ctr">
              <a:lnSpc>
                <a:spcPct val="100000"/>
              </a:lnSpc>
              <a:spcBef>
                <a:spcPts val="1000"/>
              </a:spcBef>
              <a:spcAft>
                <a:spcPts val="0"/>
              </a:spcAft>
              <a:buNone/>
            </a:pPr>
            <a:r>
              <a:rPr lang="en" sz="1500">
                <a:solidFill>
                  <a:srgbClr val="FFFFFF"/>
                </a:solidFill>
              </a:rPr>
              <a:t>The inmate population of Texas and correspondents of Inside Books.</a:t>
            </a:r>
            <a:endParaRPr sz="1500">
              <a:solidFill>
                <a:srgbClr val="FFFFFF"/>
              </a:solidFill>
            </a:endParaRPr>
          </a:p>
          <a:p>
            <a:pPr indent="0" lvl="0" marL="0" rtl="0" algn="ctr">
              <a:lnSpc>
                <a:spcPct val="100000"/>
              </a:lnSpc>
              <a:spcBef>
                <a:spcPts val="1000"/>
              </a:spcBef>
              <a:spcAft>
                <a:spcPts val="0"/>
              </a:spcAft>
              <a:buNone/>
            </a:pPr>
            <a:r>
              <a:rPr i="1" lang="en">
                <a:solidFill>
                  <a:srgbClr val="FFFFFF"/>
                </a:solidFill>
              </a:rPr>
              <a:t>https://goo.gl/forms/SCFLDyr4tIngzeoR2</a:t>
            </a:r>
            <a:endParaRPr i="1">
              <a:solidFill>
                <a:srgbClr val="FFFFFF"/>
              </a:solidFill>
            </a:endParaRPr>
          </a:p>
          <a:p>
            <a:pPr indent="0" lvl="0" marL="0" rtl="0" algn="ctr">
              <a:lnSpc>
                <a:spcPct val="100000"/>
              </a:lnSpc>
              <a:spcBef>
                <a:spcPts val="800"/>
              </a:spcBef>
              <a:spcAft>
                <a:spcPts val="0"/>
              </a:spcAft>
              <a:buNone/>
            </a:pPr>
            <a:r>
              <a:rPr b="1" lang="en" sz="2000">
                <a:solidFill>
                  <a:schemeClr val="lt2"/>
                </a:solidFill>
              </a:rPr>
              <a:t>Holistic Treatment Curriculum Committee</a:t>
            </a:r>
            <a:endParaRPr b="1" sz="2000">
              <a:solidFill>
                <a:schemeClr val="lt2"/>
              </a:solidFill>
            </a:endParaRPr>
          </a:p>
          <a:p>
            <a:pPr indent="0" lvl="0" marL="0" rtl="0" algn="ctr">
              <a:lnSpc>
                <a:spcPct val="100000"/>
              </a:lnSpc>
              <a:spcBef>
                <a:spcPts val="800"/>
              </a:spcBef>
              <a:spcAft>
                <a:spcPts val="0"/>
              </a:spcAft>
              <a:buNone/>
            </a:pPr>
            <a:r>
              <a:rPr lang="en" sz="1500">
                <a:solidFill>
                  <a:srgbClr val="FFFFFF"/>
                </a:solidFill>
              </a:rPr>
              <a:t>The Hispanic immigrant mothers and children housed by Posada Esperanza.</a:t>
            </a:r>
            <a:endParaRPr sz="1500">
              <a:solidFill>
                <a:srgbClr val="FFFFFF"/>
              </a:solidFill>
            </a:endParaRPr>
          </a:p>
          <a:p>
            <a:pPr indent="0" lvl="0" marL="0" rtl="0" algn="ctr">
              <a:lnSpc>
                <a:spcPct val="100000"/>
              </a:lnSpc>
              <a:spcBef>
                <a:spcPts val="1000"/>
              </a:spcBef>
              <a:spcAft>
                <a:spcPts val="0"/>
              </a:spcAft>
              <a:buNone/>
            </a:pPr>
            <a:r>
              <a:rPr i="1" lang="en">
                <a:solidFill>
                  <a:srgbClr val="FFFFFF"/>
                </a:solidFill>
              </a:rPr>
              <a:t>https://goo.gl/forms/oWJ9hnE8YdpmRlyV2</a:t>
            </a:r>
            <a:endParaRPr i="1">
              <a:solidFill>
                <a:srgbClr val="FFFFFF"/>
              </a:solidFill>
            </a:endParaRPr>
          </a:p>
          <a:p>
            <a:pPr indent="0" lvl="0" marL="0" rtl="0" algn="l">
              <a:lnSpc>
                <a:spcPct val="100000"/>
              </a:lnSpc>
              <a:spcBef>
                <a:spcPts val="1000"/>
              </a:spcBef>
              <a:spcAft>
                <a:spcPts val="0"/>
              </a:spcAft>
              <a:buNone/>
            </a:pPr>
            <a:r>
              <a:t/>
            </a:r>
            <a:endParaRPr sz="3200"/>
          </a:p>
          <a:p>
            <a:pPr indent="0" lvl="0" marL="0" rtl="0" algn="l">
              <a:spcBef>
                <a:spcPts val="1000"/>
              </a:spcBef>
              <a:spcAft>
                <a:spcPts val="0"/>
              </a:spcAft>
              <a:buNone/>
            </a:pPr>
            <a:r>
              <a:t/>
            </a:r>
            <a:endParaRPr/>
          </a:p>
        </p:txBody>
      </p:sp>
      <p:pic>
        <p:nvPicPr>
          <p:cNvPr id="307" name="Google Shape;307;p39"/>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pic>
        <p:nvPicPr>
          <p:cNvPr id="312" name="Google Shape;312;p40"/>
          <p:cNvPicPr preferRelativeResize="0"/>
          <p:nvPr/>
        </p:nvPicPr>
        <p:blipFill>
          <a:blip r:embed="rId3">
            <a:alphaModFix/>
          </a:blip>
          <a:stretch>
            <a:fillRect/>
          </a:stretch>
        </p:blipFill>
        <p:spPr>
          <a:xfrm>
            <a:off x="0" y="0"/>
            <a:ext cx="9144000" cy="5143500"/>
          </a:xfrm>
          <a:prstGeom prst="rect">
            <a:avLst/>
          </a:prstGeom>
          <a:noFill/>
          <a:ln cap="flat" cmpd="sng" w="9525">
            <a:solidFill>
              <a:schemeClr val="dk1"/>
            </a:solidFill>
            <a:prstDash val="solid"/>
            <a:round/>
            <a:headEnd len="sm" w="sm" type="none"/>
            <a:tailEnd len="sm" w="sm" type="none"/>
          </a:ln>
        </p:spPr>
      </p:pic>
      <p:sp>
        <p:nvSpPr>
          <p:cNvPr id="313" name="Google Shape;313;p40"/>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0"/>
          <p:cNvSpPr txBox="1"/>
          <p:nvPr/>
        </p:nvSpPr>
        <p:spPr>
          <a:xfrm>
            <a:off x="1162797" y="719798"/>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Population Based Volunteering</a:t>
            </a:r>
            <a:endParaRPr b="1" i="1" sz="2000">
              <a:solidFill>
                <a:schemeClr val="lt2"/>
              </a:solidFill>
            </a:endParaRPr>
          </a:p>
        </p:txBody>
      </p:sp>
      <p:pic>
        <p:nvPicPr>
          <p:cNvPr id="315" name="Google Shape;315;p40"/>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16" name="Google Shape;316;p40"/>
          <p:cNvSpPr/>
          <p:nvPr/>
        </p:nvSpPr>
        <p:spPr>
          <a:xfrm>
            <a:off x="997350" y="1598050"/>
            <a:ext cx="2281775" cy="13098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0"/>
          <p:cNvSpPr/>
          <p:nvPr/>
        </p:nvSpPr>
        <p:spPr>
          <a:xfrm flipH="1">
            <a:off x="5966550" y="1598050"/>
            <a:ext cx="2341350" cy="13098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0"/>
          <p:cNvSpPr/>
          <p:nvPr/>
        </p:nvSpPr>
        <p:spPr>
          <a:xfrm flipH="1" rot="10800000">
            <a:off x="997350" y="3068525"/>
            <a:ext cx="2281775" cy="1258300"/>
          </a:xfrm>
          <a:prstGeom prst="flowChartPunchedCard">
            <a:avLst/>
          </a:prstGeom>
          <a:solidFill>
            <a:srgbClr val="00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0"/>
          <p:cNvSpPr/>
          <p:nvPr/>
        </p:nvSpPr>
        <p:spPr>
          <a:xfrm>
            <a:off x="3431100" y="1598050"/>
            <a:ext cx="2341500" cy="13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0"/>
          <p:cNvSpPr/>
          <p:nvPr/>
        </p:nvSpPr>
        <p:spPr>
          <a:xfrm>
            <a:off x="3431100" y="3060525"/>
            <a:ext cx="2341200" cy="1258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0"/>
          <p:cNvSpPr/>
          <p:nvPr/>
        </p:nvSpPr>
        <p:spPr>
          <a:xfrm rot="10800000">
            <a:off x="5958075" y="3076525"/>
            <a:ext cx="2350725" cy="12583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0"/>
          <p:cNvSpPr txBox="1"/>
          <p:nvPr/>
        </p:nvSpPr>
        <p:spPr>
          <a:xfrm>
            <a:off x="5620050" y="2451600"/>
            <a:ext cx="4867800" cy="5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0"/>
          <p:cNvSpPr txBox="1"/>
          <p:nvPr/>
        </p:nvSpPr>
        <p:spPr>
          <a:xfrm>
            <a:off x="1162800"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Youth</a:t>
            </a:r>
            <a:endParaRPr b="1" sz="18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chemeClr val="lt1"/>
                </a:solidFill>
              </a:rPr>
              <a:t>Communities in Schools</a:t>
            </a:r>
            <a:endParaRPr>
              <a:solidFill>
                <a:schemeClr val="lt1"/>
              </a:solidFill>
            </a:endParaRPr>
          </a:p>
        </p:txBody>
      </p:sp>
      <p:sp>
        <p:nvSpPr>
          <p:cNvPr id="324" name="Google Shape;324;p40"/>
          <p:cNvSpPr txBox="1"/>
          <p:nvPr/>
        </p:nvSpPr>
        <p:spPr>
          <a:xfrm>
            <a:off x="3609738"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Elderly</a:t>
            </a:r>
            <a:endParaRPr b="1" sz="1800">
              <a:solidFill>
                <a:schemeClr val="lt2"/>
              </a:solidFill>
            </a:endParaRPr>
          </a:p>
          <a:p>
            <a:pPr indent="0" lvl="0" marL="0" rtl="0" algn="l">
              <a:spcBef>
                <a:spcPts val="0"/>
              </a:spcBef>
              <a:spcAft>
                <a:spcPts val="0"/>
              </a:spcAft>
              <a:buNone/>
            </a:pPr>
            <a:r>
              <a:t/>
            </a:r>
            <a:endParaRPr>
              <a:solidFill>
                <a:schemeClr val="dk2"/>
              </a:solidFill>
            </a:endParaRPr>
          </a:p>
          <a:p>
            <a:pPr indent="0" lvl="0" marL="0" rtl="0" algn="ctr">
              <a:spcBef>
                <a:spcPts val="0"/>
              </a:spcBef>
              <a:spcAft>
                <a:spcPts val="0"/>
              </a:spcAft>
              <a:buNone/>
            </a:pPr>
            <a:r>
              <a:rPr lang="en">
                <a:solidFill>
                  <a:schemeClr val="lt1"/>
                </a:solidFill>
              </a:rPr>
              <a:t>Bingo at The Nursing Home</a:t>
            </a:r>
            <a:endParaRPr>
              <a:solidFill>
                <a:schemeClr val="lt1"/>
              </a:solidFill>
            </a:endParaRPr>
          </a:p>
        </p:txBody>
      </p:sp>
      <p:sp>
        <p:nvSpPr>
          <p:cNvPr id="325" name="Google Shape;325;p40"/>
          <p:cNvSpPr txBox="1"/>
          <p:nvPr/>
        </p:nvSpPr>
        <p:spPr>
          <a:xfrm>
            <a:off x="6120338"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Homeless</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Homecooked Fridays</a:t>
            </a:r>
            <a:endParaRPr>
              <a:solidFill>
                <a:schemeClr val="lt1"/>
              </a:solidFill>
            </a:endParaRPr>
          </a:p>
        </p:txBody>
      </p:sp>
      <p:sp>
        <p:nvSpPr>
          <p:cNvPr id="326" name="Google Shape;326;p40"/>
          <p:cNvSpPr txBox="1"/>
          <p:nvPr/>
        </p:nvSpPr>
        <p:spPr>
          <a:xfrm>
            <a:off x="3558888"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Public</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We Are Blood</a:t>
            </a:r>
            <a:endParaRPr>
              <a:solidFill>
                <a:schemeClr val="lt1"/>
              </a:solidFill>
            </a:endParaRPr>
          </a:p>
        </p:txBody>
      </p:sp>
      <p:sp>
        <p:nvSpPr>
          <p:cNvPr id="327" name="Google Shape;327;p40"/>
          <p:cNvSpPr txBox="1"/>
          <p:nvPr/>
        </p:nvSpPr>
        <p:spPr>
          <a:xfrm>
            <a:off x="6124113"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Ecosystem</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Texas Athletics</a:t>
            </a:r>
            <a:endParaRPr>
              <a:solidFill>
                <a:schemeClr val="lt1"/>
              </a:solidFill>
            </a:endParaRPr>
          </a:p>
        </p:txBody>
      </p:sp>
      <p:sp>
        <p:nvSpPr>
          <p:cNvPr id="328" name="Google Shape;328;p40"/>
          <p:cNvSpPr txBox="1"/>
          <p:nvPr/>
        </p:nvSpPr>
        <p:spPr>
          <a:xfrm>
            <a:off x="1125125"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Incarcerated</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Inside Books</a:t>
            </a:r>
            <a:endParaRPr sz="18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pic>
        <p:nvPicPr>
          <p:cNvPr id="333" name="Google Shape;333;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4" name="Google Shape;334;p41"/>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1"/>
          <p:cNvSpPr txBox="1"/>
          <p:nvPr/>
        </p:nvSpPr>
        <p:spPr>
          <a:xfrm>
            <a:off x="1138122" y="533248"/>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Recurring on your Schedule</a:t>
            </a:r>
            <a:endParaRPr b="1" i="1" sz="2000">
              <a:solidFill>
                <a:schemeClr val="lt2"/>
              </a:solidFill>
            </a:endParaRPr>
          </a:p>
        </p:txBody>
      </p:sp>
      <p:pic>
        <p:nvPicPr>
          <p:cNvPr id="336" name="Google Shape;336;p41"/>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37" name="Google Shape;337;p41"/>
          <p:cNvSpPr/>
          <p:nvPr/>
        </p:nvSpPr>
        <p:spPr>
          <a:xfrm>
            <a:off x="981275" y="1414038"/>
            <a:ext cx="1899950" cy="1516675"/>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1"/>
          <p:cNvSpPr/>
          <p:nvPr/>
        </p:nvSpPr>
        <p:spPr>
          <a:xfrm flipH="1">
            <a:off x="6377400" y="1413427"/>
            <a:ext cx="2004300" cy="1516675"/>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1"/>
          <p:cNvSpPr/>
          <p:nvPr/>
        </p:nvSpPr>
        <p:spPr>
          <a:xfrm flipH="1" rot="10800000">
            <a:off x="981275" y="2886650"/>
            <a:ext cx="1899950" cy="155085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1"/>
          <p:cNvSpPr/>
          <p:nvPr/>
        </p:nvSpPr>
        <p:spPr>
          <a:xfrm>
            <a:off x="2927900" y="1413400"/>
            <a:ext cx="1631700" cy="151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1"/>
          <p:cNvSpPr/>
          <p:nvPr/>
        </p:nvSpPr>
        <p:spPr>
          <a:xfrm>
            <a:off x="2927850" y="2910450"/>
            <a:ext cx="1631700" cy="154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1"/>
          <p:cNvSpPr/>
          <p:nvPr/>
        </p:nvSpPr>
        <p:spPr>
          <a:xfrm rot="10800000">
            <a:off x="6377400" y="2903675"/>
            <a:ext cx="2002025" cy="155215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1"/>
          <p:cNvSpPr txBox="1"/>
          <p:nvPr/>
        </p:nvSpPr>
        <p:spPr>
          <a:xfrm>
            <a:off x="1138125" y="1425100"/>
            <a:ext cx="1593600" cy="27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Thursday</a:t>
            </a:r>
            <a:endParaRPr b="1" sz="18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b="1" i="1" lang="en" sz="1600">
                <a:solidFill>
                  <a:schemeClr val="lt1"/>
                </a:solidFill>
              </a:rPr>
              <a:t>Inside Books</a:t>
            </a:r>
            <a:endParaRPr b="1" i="1" sz="1600">
              <a:solidFill>
                <a:schemeClr val="lt1"/>
              </a:solidFill>
            </a:endParaRPr>
          </a:p>
          <a:p>
            <a:pPr indent="0" lvl="0" marL="0" rtl="0" algn="ctr">
              <a:spcBef>
                <a:spcPts val="0"/>
              </a:spcBef>
              <a:spcAft>
                <a:spcPts val="0"/>
              </a:spcAft>
              <a:buNone/>
            </a:pPr>
            <a:r>
              <a:rPr lang="en">
                <a:solidFill>
                  <a:srgbClr val="FFFFFF"/>
                </a:solidFill>
              </a:rPr>
              <a:t>7-11PM</a:t>
            </a:r>
            <a:endParaRPr>
              <a:solidFill>
                <a:srgbClr val="FFFFFF"/>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chemeClr val="lt1"/>
                </a:solidFill>
              </a:rPr>
              <a:t>3121 E 12th St</a:t>
            </a:r>
            <a:endParaRPr>
              <a:solidFill>
                <a:schemeClr val="lt1"/>
              </a:solidFill>
            </a:endParaRPr>
          </a:p>
          <a:p>
            <a:pPr indent="0" lvl="0" marL="0" rtl="0" algn="ctr">
              <a:spcBef>
                <a:spcPts val="0"/>
              </a:spcBef>
              <a:spcAft>
                <a:spcPts val="0"/>
              </a:spcAft>
              <a:buNone/>
            </a:pPr>
            <a:r>
              <a:rPr lang="en">
                <a:solidFill>
                  <a:schemeClr val="lt1"/>
                </a:solidFill>
              </a:rPr>
              <a:t>Austin, TX  78702</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sz="1200">
                <a:solidFill>
                  <a:schemeClr val="lt1"/>
                </a:solidFill>
              </a:rPr>
              <a:t>insidebooksproject@gmail.com</a:t>
            </a:r>
            <a:endParaRPr>
              <a:solidFill>
                <a:schemeClr val="lt1"/>
              </a:solidFill>
            </a:endParaRPr>
          </a:p>
          <a:p>
            <a:pPr indent="0" lvl="0" marL="0" rtl="0" algn="ctr">
              <a:spcBef>
                <a:spcPts val="0"/>
              </a:spcBef>
              <a:spcAft>
                <a:spcPts val="0"/>
              </a:spcAft>
              <a:buNone/>
            </a:pPr>
            <a:r>
              <a:t/>
            </a:r>
            <a:endParaRPr i="1">
              <a:solidFill>
                <a:schemeClr val="lt1"/>
              </a:solidFill>
            </a:endParaRPr>
          </a:p>
        </p:txBody>
      </p:sp>
      <p:sp>
        <p:nvSpPr>
          <p:cNvPr id="344" name="Google Shape;344;p41"/>
          <p:cNvSpPr txBox="1"/>
          <p:nvPr/>
        </p:nvSpPr>
        <p:spPr>
          <a:xfrm>
            <a:off x="6552825" y="1413400"/>
            <a:ext cx="1593600" cy="27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Sunday</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b="1" i="1" lang="en" sz="1600">
                <a:solidFill>
                  <a:schemeClr val="lt1"/>
                </a:solidFill>
              </a:rPr>
              <a:t>Inside Books</a:t>
            </a:r>
            <a:endParaRPr b="1" i="1" sz="1600">
              <a:solidFill>
                <a:schemeClr val="lt1"/>
              </a:solidFill>
            </a:endParaRPr>
          </a:p>
          <a:p>
            <a:pPr indent="0" lvl="0" marL="0" rtl="0" algn="ctr">
              <a:spcBef>
                <a:spcPts val="0"/>
              </a:spcBef>
              <a:spcAft>
                <a:spcPts val="0"/>
              </a:spcAft>
              <a:buNone/>
            </a:pPr>
            <a:r>
              <a:rPr lang="en">
                <a:solidFill>
                  <a:schemeClr val="lt1"/>
                </a:solidFill>
              </a:rPr>
              <a:t>5-9PM</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3121 E 12th St</a:t>
            </a:r>
            <a:endParaRPr>
              <a:solidFill>
                <a:schemeClr val="lt1"/>
              </a:solidFill>
            </a:endParaRPr>
          </a:p>
          <a:p>
            <a:pPr indent="0" lvl="0" marL="0" rtl="0" algn="ctr">
              <a:spcBef>
                <a:spcPts val="0"/>
              </a:spcBef>
              <a:spcAft>
                <a:spcPts val="0"/>
              </a:spcAft>
              <a:buNone/>
            </a:pPr>
            <a:r>
              <a:rPr lang="en">
                <a:solidFill>
                  <a:schemeClr val="lt1"/>
                </a:solidFill>
              </a:rPr>
              <a:t>Austin, TX  78702</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sz="1200">
                <a:solidFill>
                  <a:schemeClr val="lt1"/>
                </a:solidFill>
              </a:rPr>
              <a:t>insidebooksproject@gmail.com</a:t>
            </a:r>
            <a:endParaRPr b="1">
              <a:solidFill>
                <a:schemeClr val="lt1"/>
              </a:solidFill>
            </a:endParaRPr>
          </a:p>
        </p:txBody>
      </p:sp>
      <p:sp>
        <p:nvSpPr>
          <p:cNvPr id="345" name="Google Shape;345;p41"/>
          <p:cNvSpPr/>
          <p:nvPr/>
        </p:nvSpPr>
        <p:spPr>
          <a:xfrm>
            <a:off x="4559475" y="1413975"/>
            <a:ext cx="1767300" cy="151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1"/>
          <p:cNvSpPr/>
          <p:nvPr/>
        </p:nvSpPr>
        <p:spPr>
          <a:xfrm>
            <a:off x="4559550" y="2910450"/>
            <a:ext cx="1767300" cy="154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1"/>
          <p:cNvSpPr txBox="1"/>
          <p:nvPr/>
        </p:nvSpPr>
        <p:spPr>
          <a:xfrm>
            <a:off x="2927850" y="1425100"/>
            <a:ext cx="3399000" cy="30123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Friday</a:t>
            </a:r>
            <a:endParaRPr>
              <a:solidFill>
                <a:schemeClr val="lt2"/>
              </a:solidFill>
            </a:endParaRPr>
          </a:p>
          <a:p>
            <a:pPr indent="0" lvl="0" marL="0" rtl="0" algn="ctr">
              <a:spcBef>
                <a:spcPts val="1000"/>
              </a:spcBef>
              <a:spcAft>
                <a:spcPts val="0"/>
              </a:spcAft>
              <a:buNone/>
            </a:pPr>
            <a:r>
              <a:rPr b="1" i="1" lang="en" sz="1600">
                <a:solidFill>
                  <a:schemeClr val="lt1"/>
                </a:solidFill>
              </a:rPr>
              <a:t>Homecooked Fridays</a:t>
            </a:r>
            <a:endParaRPr b="1" i="1" sz="1600">
              <a:solidFill>
                <a:schemeClr val="lt1"/>
              </a:solidFill>
            </a:endParaRPr>
          </a:p>
          <a:p>
            <a:pPr indent="0" lvl="0" marL="0" rtl="0" algn="ctr">
              <a:spcBef>
                <a:spcPts val="0"/>
              </a:spcBef>
              <a:spcAft>
                <a:spcPts val="0"/>
              </a:spcAft>
              <a:buNone/>
            </a:pPr>
            <a:r>
              <a:rPr lang="en">
                <a:solidFill>
                  <a:schemeClr val="lt1"/>
                </a:solidFill>
              </a:rPr>
              <a:t>1-3PM &amp; 3-5PM</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209 W. 27th St. Austin, TX 78705</a:t>
            </a:r>
            <a:endParaRPr>
              <a:solidFill>
                <a:schemeClr val="lt1"/>
              </a:solidFill>
            </a:endParaRPr>
          </a:p>
          <a:p>
            <a:pPr indent="0" lvl="0" marL="0" rtl="0" algn="ctr">
              <a:spcBef>
                <a:spcPts val="0"/>
              </a:spcBef>
              <a:spcAft>
                <a:spcPts val="0"/>
              </a:spcAft>
              <a:buNone/>
            </a:pPr>
            <a:r>
              <a:rPr lang="en" sz="1100">
                <a:solidFill>
                  <a:schemeClr val="lt1"/>
                </a:solidFill>
              </a:rPr>
              <a:t>Sign-up found on digest.</a:t>
            </a:r>
            <a:endParaRPr sz="11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b="1" i="1" lang="en" sz="1600">
                <a:solidFill>
                  <a:schemeClr val="lt1"/>
                </a:solidFill>
              </a:rPr>
              <a:t>HHPO Bingo at the Nursing Home</a:t>
            </a:r>
            <a:endParaRPr b="1" i="1" sz="1600">
              <a:solidFill>
                <a:schemeClr val="lt1"/>
              </a:solidFill>
            </a:endParaRPr>
          </a:p>
          <a:p>
            <a:pPr indent="0" lvl="0" marL="0" rtl="0" algn="ctr">
              <a:spcBef>
                <a:spcPts val="0"/>
              </a:spcBef>
              <a:spcAft>
                <a:spcPts val="0"/>
              </a:spcAft>
              <a:buNone/>
            </a:pPr>
            <a:r>
              <a:rPr lang="en">
                <a:solidFill>
                  <a:schemeClr val="lt1"/>
                </a:solidFill>
              </a:rPr>
              <a:t>7-8PM</a:t>
            </a:r>
            <a:endParaRPr>
              <a:solidFill>
                <a:schemeClr val="lt1"/>
              </a:solidFill>
            </a:endParaRPr>
          </a:p>
          <a:p>
            <a:pPr indent="0" lvl="0" marL="0" rtl="0" algn="l">
              <a:spcBef>
                <a:spcPts val="0"/>
              </a:spcBef>
              <a:spcAft>
                <a:spcPts val="0"/>
              </a:spcAft>
              <a:buNone/>
            </a:pPr>
            <a:r>
              <a:t/>
            </a:r>
            <a:endParaRPr sz="1200">
              <a:solidFill>
                <a:schemeClr val="lt1"/>
              </a:solidFill>
            </a:endParaRPr>
          </a:p>
          <a:p>
            <a:pPr indent="0" lvl="0" marL="0" rtl="0" algn="ctr">
              <a:spcBef>
                <a:spcPts val="0"/>
              </a:spcBef>
              <a:spcAft>
                <a:spcPts val="0"/>
              </a:spcAft>
              <a:buNone/>
            </a:pPr>
            <a:r>
              <a:rPr lang="en" sz="1200">
                <a:solidFill>
                  <a:schemeClr val="lt1"/>
                </a:solidFill>
              </a:rPr>
              <a:t>2806 Real St Austin, TX  7872*</a:t>
            </a:r>
            <a:endParaRPr sz="1200">
              <a:solidFill>
                <a:schemeClr val="lt1"/>
              </a:solidFill>
            </a:endParaRPr>
          </a:p>
          <a:p>
            <a:pPr indent="0" lvl="0" marL="0" rtl="0" algn="ctr">
              <a:spcBef>
                <a:spcPts val="0"/>
              </a:spcBef>
              <a:spcAft>
                <a:spcPts val="0"/>
              </a:spcAft>
              <a:buNone/>
            </a:pPr>
            <a:r>
              <a:rPr lang="en">
                <a:solidFill>
                  <a:schemeClr val="lt1"/>
                </a:solidFill>
              </a:rPr>
              <a:t>Bus Route 18 on MLK &amp; San Jac</a:t>
            </a:r>
            <a:endParaRPr>
              <a:solidFill>
                <a:schemeClr val="lt1"/>
              </a:solidFill>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77" name="Shape 77"/>
        <p:cNvGrpSpPr/>
        <p:nvPr/>
      </p:nvGrpSpPr>
      <p:grpSpPr>
        <a:xfrm>
          <a:off x="0" y="0"/>
          <a:ext cx="0" cy="0"/>
          <a:chOff x="0" y="0"/>
          <a:chExt cx="0" cy="0"/>
        </a:xfrm>
      </p:grpSpPr>
      <p:sp>
        <p:nvSpPr>
          <p:cNvPr id="78" name="Google Shape;78;p15"/>
          <p:cNvSpPr txBox="1"/>
          <p:nvPr>
            <p:ph type="title"/>
          </p:nvPr>
        </p:nvSpPr>
        <p:spPr>
          <a:xfrm>
            <a:off x="311700" y="328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Eva Vaghefi</a:t>
            </a:r>
            <a:endParaRPr sz="6000">
              <a:solidFill>
                <a:srgbClr val="FFFFFF"/>
              </a:solidFill>
            </a:endParaRPr>
          </a:p>
        </p:txBody>
      </p:sp>
      <p:sp>
        <p:nvSpPr>
          <p:cNvPr id="79" name="Google Shape;79;p15"/>
          <p:cNvSpPr txBox="1"/>
          <p:nvPr>
            <p:ph idx="1" type="body"/>
          </p:nvPr>
        </p:nvSpPr>
        <p:spPr>
          <a:xfrm>
            <a:off x="414500" y="1776925"/>
            <a:ext cx="4194000" cy="3300000"/>
          </a:xfrm>
          <a:prstGeom prst="rect">
            <a:avLst/>
          </a:prstGeom>
        </p:spPr>
        <p:txBody>
          <a:bodyPr anchorCtr="0" anchor="t" bIns="91425" lIns="91425" spcFirstLastPara="1" rIns="91425" wrap="square" tIns="91425">
            <a:noAutofit/>
          </a:bodyPr>
          <a:lstStyle/>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Psychology &amp; Nutrition Double Major</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5th Year</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Fort Worth, TX</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Fun fact: I like eating chips with yogurt :-)</a:t>
            </a:r>
            <a:endParaRPr sz="2000">
              <a:solidFill>
                <a:srgbClr val="FFFFFF"/>
              </a:solidFill>
              <a:latin typeface="Arial"/>
              <a:ea typeface="Arial"/>
              <a:cs typeface="Arial"/>
              <a:sym typeface="Arial"/>
            </a:endParaRPr>
          </a:p>
          <a:p>
            <a:pPr indent="0" lvl="0" marL="0" rtl="0" algn="l">
              <a:spcBef>
                <a:spcPts val="0"/>
              </a:spcBef>
              <a:spcAft>
                <a:spcPts val="1600"/>
              </a:spcAft>
              <a:buNone/>
            </a:pPr>
            <a:r>
              <a:t/>
            </a:r>
            <a:endParaRPr sz="2400"/>
          </a:p>
        </p:txBody>
      </p:sp>
      <p:pic>
        <p:nvPicPr>
          <p:cNvPr id="80" name="Google Shape;80;p15"/>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81" name="Google Shape;81;p15"/>
          <p:cNvPicPr preferRelativeResize="0"/>
          <p:nvPr/>
        </p:nvPicPr>
        <p:blipFill>
          <a:blip r:embed="rId4">
            <a:alphaModFix/>
          </a:blip>
          <a:stretch>
            <a:fillRect/>
          </a:stretch>
        </p:blipFill>
        <p:spPr>
          <a:xfrm>
            <a:off x="4870125" y="1843500"/>
            <a:ext cx="3673975" cy="2450550"/>
          </a:xfrm>
          <a:prstGeom prst="rect">
            <a:avLst/>
          </a:prstGeom>
          <a:noFill/>
          <a:ln cap="flat" cmpd="sng" w="38100">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82" name="Google Shape;82;p15"/>
          <p:cNvSpPr txBox="1"/>
          <p:nvPr/>
        </p:nvSpPr>
        <p:spPr>
          <a:xfrm>
            <a:off x="414500" y="1317625"/>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President</a:t>
            </a:r>
            <a:endParaRPr b="1">
              <a:solidFill>
                <a:schemeClr val="l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pic>
        <p:nvPicPr>
          <p:cNvPr id="352" name="Google Shape;352;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3" name="Google Shape;353;p42"/>
          <p:cNvSpPr/>
          <p:nvPr/>
        </p:nvSpPr>
        <p:spPr>
          <a:xfrm>
            <a:off x="681675"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2"/>
          <p:cNvSpPr txBox="1"/>
          <p:nvPr/>
        </p:nvSpPr>
        <p:spPr>
          <a:xfrm>
            <a:off x="1061322" y="711873"/>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Two New Recurring Events</a:t>
            </a:r>
            <a:endParaRPr b="1" sz="1200">
              <a:solidFill>
                <a:srgbClr val="FFFFFF"/>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355" name="Google Shape;355;p42"/>
          <p:cNvSpPr txBox="1"/>
          <p:nvPr/>
        </p:nvSpPr>
        <p:spPr>
          <a:xfrm>
            <a:off x="1264125" y="1377625"/>
            <a:ext cx="6739500" cy="3232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800"/>
              </a:spcBef>
              <a:spcAft>
                <a:spcPts val="0"/>
              </a:spcAft>
              <a:buNone/>
            </a:pPr>
            <a:r>
              <a:rPr b="1" lang="en" sz="2000">
                <a:solidFill>
                  <a:schemeClr val="lt2"/>
                </a:solidFill>
              </a:rPr>
              <a:t>Communities in Schools</a:t>
            </a:r>
            <a:endParaRPr b="1" sz="2000">
              <a:solidFill>
                <a:schemeClr val="lt2"/>
              </a:solidFill>
            </a:endParaRPr>
          </a:p>
          <a:p>
            <a:pPr indent="0" lvl="0" marL="0" rtl="0" algn="ctr">
              <a:lnSpc>
                <a:spcPct val="100000"/>
              </a:lnSpc>
              <a:spcBef>
                <a:spcPts val="1000"/>
              </a:spcBef>
              <a:spcAft>
                <a:spcPts val="0"/>
              </a:spcAft>
              <a:buNone/>
            </a:pPr>
            <a:r>
              <a:rPr lang="en">
                <a:solidFill>
                  <a:srgbClr val="FFFFFF"/>
                </a:solidFill>
              </a:rPr>
              <a:t>Become a mentor for a child enrolled in CIS, a National program aimed to increase the graduation rates of the at-risk youth. Be part of society’s effort to give these kids an equal opportunity.</a:t>
            </a:r>
            <a:endParaRPr>
              <a:solidFill>
                <a:srgbClr val="FFFFFF"/>
              </a:solidFill>
            </a:endParaRPr>
          </a:p>
          <a:p>
            <a:pPr indent="0" lvl="0" marL="0" rtl="0" algn="ctr">
              <a:spcBef>
                <a:spcPts val="800"/>
              </a:spcBef>
              <a:spcAft>
                <a:spcPts val="0"/>
              </a:spcAft>
              <a:buNone/>
            </a:pPr>
            <a:r>
              <a:rPr b="1" lang="en" sz="2000">
                <a:solidFill>
                  <a:schemeClr val="lt2"/>
                </a:solidFill>
              </a:rPr>
              <a:t>We Are Blood</a:t>
            </a:r>
            <a:endParaRPr b="1" sz="2000">
              <a:solidFill>
                <a:schemeClr val="lt2"/>
              </a:solidFill>
            </a:endParaRPr>
          </a:p>
          <a:p>
            <a:pPr indent="0" lvl="0" marL="0" rtl="0" algn="ctr">
              <a:spcBef>
                <a:spcPts val="1000"/>
              </a:spcBef>
              <a:spcAft>
                <a:spcPts val="0"/>
              </a:spcAft>
              <a:buNone/>
            </a:pPr>
            <a:r>
              <a:rPr lang="en">
                <a:solidFill>
                  <a:schemeClr val="lt1"/>
                </a:solidFill>
              </a:rPr>
              <a:t>Donating blood is at the essence of one human being able to give life to another. Facilitate this act of public health by becoming involved in the process in more ways than one.</a:t>
            </a:r>
            <a:endParaRPr>
              <a:solidFill>
                <a:schemeClr val="lt1"/>
              </a:solidFill>
            </a:endParaRPr>
          </a:p>
          <a:p>
            <a:pPr indent="0" lvl="0" marL="0" rtl="0" algn="ctr">
              <a:spcBef>
                <a:spcPts val="1000"/>
              </a:spcBef>
              <a:spcAft>
                <a:spcPts val="0"/>
              </a:spcAft>
              <a:buNone/>
            </a:pPr>
            <a:r>
              <a:rPr lang="en">
                <a:solidFill>
                  <a:schemeClr val="lt2"/>
                </a:solidFill>
              </a:rPr>
              <a:t>Sign-ups are online but i have gone through the process myself to guide you- erayas@utexas.edu</a:t>
            </a:r>
            <a:endParaRPr>
              <a:solidFill>
                <a:schemeClr val="lt2"/>
              </a:solidFill>
            </a:endParaRPr>
          </a:p>
          <a:p>
            <a:pPr indent="0" lvl="0" marL="0" rtl="0" algn="ctr">
              <a:lnSpc>
                <a:spcPct val="100000"/>
              </a:lnSpc>
              <a:spcBef>
                <a:spcPts val="0"/>
              </a:spcBef>
              <a:spcAft>
                <a:spcPts val="0"/>
              </a:spcAft>
              <a:buNone/>
            </a:pPr>
            <a:r>
              <a:t/>
            </a:r>
            <a:endParaRPr sz="1500">
              <a:solidFill>
                <a:srgbClr val="FFFFFF"/>
              </a:solidFill>
            </a:endParaRPr>
          </a:p>
          <a:p>
            <a:pPr indent="0" lvl="0" marL="0" rtl="0" algn="l">
              <a:lnSpc>
                <a:spcPct val="100000"/>
              </a:lnSpc>
              <a:spcBef>
                <a:spcPts val="1000"/>
              </a:spcBef>
              <a:spcAft>
                <a:spcPts val="0"/>
              </a:spcAft>
              <a:buNone/>
            </a:pPr>
            <a:r>
              <a:t/>
            </a:r>
            <a:endParaRPr sz="3200"/>
          </a:p>
          <a:p>
            <a:pPr indent="0" lvl="0" marL="0" rtl="0" algn="l">
              <a:spcBef>
                <a:spcPts val="1000"/>
              </a:spcBef>
              <a:spcAft>
                <a:spcPts val="0"/>
              </a:spcAft>
              <a:buNone/>
            </a:pPr>
            <a:r>
              <a:t/>
            </a:r>
            <a:endParaRPr/>
          </a:p>
        </p:txBody>
      </p:sp>
      <p:pic>
        <p:nvPicPr>
          <p:cNvPr id="356" name="Google Shape;356;p42"/>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60" name="Shape 360"/>
        <p:cNvGrpSpPr/>
        <p:nvPr/>
      </p:nvGrpSpPr>
      <p:grpSpPr>
        <a:xfrm>
          <a:off x="0" y="0"/>
          <a:ext cx="0" cy="0"/>
          <a:chOff x="0" y="0"/>
          <a:chExt cx="0" cy="0"/>
        </a:xfrm>
      </p:grpSpPr>
      <p:sp>
        <p:nvSpPr>
          <p:cNvPr id="361" name="Google Shape;361;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Marcelo Pintos</a:t>
            </a:r>
            <a:endParaRPr sz="6000">
              <a:solidFill>
                <a:srgbClr val="FFFFFF"/>
              </a:solidFill>
            </a:endParaRPr>
          </a:p>
        </p:txBody>
      </p:sp>
      <p:sp>
        <p:nvSpPr>
          <p:cNvPr id="362" name="Google Shape;362;p43"/>
          <p:cNvSpPr txBox="1"/>
          <p:nvPr>
            <p:ph idx="1" type="body"/>
          </p:nvPr>
        </p:nvSpPr>
        <p:spPr>
          <a:xfrm>
            <a:off x="399450" y="179735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Biochemistry BSA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Mcallen,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My first concert ever was Skrillex </a:t>
            </a:r>
            <a:endParaRPr sz="2000">
              <a:solidFill>
                <a:srgbClr val="FFFFFF"/>
              </a:solidFill>
            </a:endParaRPr>
          </a:p>
        </p:txBody>
      </p:sp>
      <p:sp>
        <p:nvSpPr>
          <p:cNvPr id="363" name="Google Shape;363;p43"/>
          <p:cNvSpPr txBox="1"/>
          <p:nvPr/>
        </p:nvSpPr>
        <p:spPr>
          <a:xfrm>
            <a:off x="399450" y="13148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Social Director</a:t>
            </a:r>
            <a:endParaRPr b="1">
              <a:solidFill>
                <a:schemeClr val="lt2"/>
              </a:solidFill>
            </a:endParaRPr>
          </a:p>
        </p:txBody>
      </p:sp>
      <p:pic>
        <p:nvPicPr>
          <p:cNvPr id="364" name="Google Shape;364;p43"/>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65" name="Google Shape;365;p43"/>
          <p:cNvPicPr preferRelativeResize="0"/>
          <p:nvPr/>
        </p:nvPicPr>
        <p:blipFill>
          <a:blip r:embed="rId4">
            <a:alphaModFix/>
          </a:blip>
          <a:stretch>
            <a:fillRect/>
          </a:stretch>
        </p:blipFill>
        <p:spPr>
          <a:xfrm>
            <a:off x="4746900" y="1659950"/>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69" name="Shape 369"/>
        <p:cNvGrpSpPr/>
        <p:nvPr/>
      </p:nvGrpSpPr>
      <p:grpSpPr>
        <a:xfrm>
          <a:off x="0" y="0"/>
          <a:ext cx="0" cy="0"/>
          <a:chOff x="0" y="0"/>
          <a:chExt cx="0" cy="0"/>
        </a:xfrm>
      </p:grpSpPr>
      <p:pic>
        <p:nvPicPr>
          <p:cNvPr id="370" name="Google Shape;370;p44"/>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371" name="Google Shape;371;p44"/>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2" name="Google Shape;372;p44"/>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73" name="Google Shape;373;p44"/>
          <p:cNvSpPr txBox="1"/>
          <p:nvPr>
            <p:ph type="title"/>
          </p:nvPr>
        </p:nvSpPr>
        <p:spPr>
          <a:xfrm>
            <a:off x="681500" y="1169500"/>
            <a:ext cx="3994500" cy="105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1"/>
                </a:solidFill>
              </a:rPr>
              <a:t>Buddy System has kicked off!</a:t>
            </a:r>
            <a:endParaRPr sz="3500">
              <a:solidFill>
                <a:schemeClr val="lt1"/>
              </a:solidFill>
            </a:endParaRPr>
          </a:p>
        </p:txBody>
      </p:sp>
      <p:sp>
        <p:nvSpPr>
          <p:cNvPr id="374" name="Google Shape;374;p44"/>
          <p:cNvSpPr txBox="1"/>
          <p:nvPr/>
        </p:nvSpPr>
        <p:spPr>
          <a:xfrm>
            <a:off x="484650" y="2392925"/>
            <a:ext cx="4572000" cy="15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All groups have been completed since last week. Let me know if you have not received an email and have signed up!</a:t>
            </a:r>
            <a:endParaRPr sz="18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pic>
        <p:nvPicPr>
          <p:cNvPr id="379" name="Google Shape;379;p45"/>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380" name="Google Shape;380;p45"/>
          <p:cNvSpPr/>
          <p:nvPr/>
        </p:nvSpPr>
        <p:spPr>
          <a:xfrm>
            <a:off x="0" y="13950"/>
            <a:ext cx="9144000" cy="51156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1" name="Google Shape;381;p45"/>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82" name="Google Shape;382;p45"/>
          <p:cNvSpPr txBox="1"/>
          <p:nvPr/>
        </p:nvSpPr>
        <p:spPr>
          <a:xfrm>
            <a:off x="-303275" y="620175"/>
            <a:ext cx="5379900" cy="145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Proxima Nova"/>
                <a:ea typeface="Proxima Nova"/>
                <a:cs typeface="Proxima Nova"/>
                <a:sym typeface="Proxima Nova"/>
              </a:rPr>
              <a:t>Texas Fuego Mixer</a:t>
            </a:r>
            <a:endParaRPr sz="3000">
              <a:solidFill>
                <a:schemeClr val="lt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lang="en" sz="3000">
                <a:solidFill>
                  <a:schemeClr val="lt1"/>
                </a:solidFill>
                <a:latin typeface="Proxima Nova"/>
                <a:ea typeface="Proxima Nova"/>
                <a:cs typeface="Proxima Nova"/>
                <a:sym typeface="Proxima Nova"/>
              </a:rPr>
              <a:t>What do you Meme? Party</a:t>
            </a:r>
            <a:r>
              <a:rPr lang="en" sz="3600">
                <a:solidFill>
                  <a:schemeClr val="lt1"/>
                </a:solidFill>
                <a:latin typeface="Proxima Nova"/>
                <a:ea typeface="Proxima Nova"/>
                <a:cs typeface="Proxima Nova"/>
                <a:sym typeface="Proxima Nova"/>
              </a:rPr>
              <a:t> </a:t>
            </a:r>
            <a:endParaRPr sz="3600">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a:p>
        </p:txBody>
      </p:sp>
      <p:sp>
        <p:nvSpPr>
          <p:cNvPr id="383" name="Google Shape;383;p45"/>
          <p:cNvSpPr txBox="1"/>
          <p:nvPr/>
        </p:nvSpPr>
        <p:spPr>
          <a:xfrm>
            <a:off x="4825725" y="620175"/>
            <a:ext cx="4172700" cy="145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Proxima Nova"/>
                <a:ea typeface="Proxima Nova"/>
                <a:cs typeface="Proxima Nova"/>
                <a:sym typeface="Proxima Nova"/>
              </a:rPr>
              <a:t>Hay Elotes + game night - Nov. 15th</a:t>
            </a:r>
            <a:endParaRPr/>
          </a:p>
        </p:txBody>
      </p:sp>
      <p:pic>
        <p:nvPicPr>
          <p:cNvPr id="384" name="Google Shape;384;p45"/>
          <p:cNvPicPr preferRelativeResize="0"/>
          <p:nvPr/>
        </p:nvPicPr>
        <p:blipFill>
          <a:blip r:embed="rId5">
            <a:alphaModFix/>
          </a:blip>
          <a:stretch>
            <a:fillRect/>
          </a:stretch>
        </p:blipFill>
        <p:spPr>
          <a:xfrm>
            <a:off x="4900250" y="1946745"/>
            <a:ext cx="4243750" cy="31828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88" name="Shape 388"/>
        <p:cNvGrpSpPr/>
        <p:nvPr/>
      </p:nvGrpSpPr>
      <p:grpSpPr>
        <a:xfrm>
          <a:off x="0" y="0"/>
          <a:ext cx="0" cy="0"/>
          <a:chOff x="0" y="0"/>
          <a:chExt cx="0" cy="0"/>
        </a:xfrm>
      </p:grpSpPr>
      <p:sp>
        <p:nvSpPr>
          <p:cNvPr id="389" name="Google Shape;389;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Andrea Martinez</a:t>
            </a:r>
            <a:endParaRPr sz="6000">
              <a:solidFill>
                <a:srgbClr val="FFFFFF"/>
              </a:solidFill>
            </a:endParaRPr>
          </a:p>
        </p:txBody>
      </p:sp>
      <p:sp>
        <p:nvSpPr>
          <p:cNvPr id="390" name="Google Shape;390;p46"/>
          <p:cNvSpPr txBox="1"/>
          <p:nvPr>
            <p:ph idx="1" type="body"/>
          </p:nvPr>
        </p:nvSpPr>
        <p:spPr>
          <a:xfrm>
            <a:off x="31170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Human Development and Family Sciences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I miss my cat,     Stinky. She’s very fluffy      &amp; hug-able.</a:t>
            </a:r>
            <a:endParaRPr sz="2000">
              <a:solidFill>
                <a:srgbClr val="FFFFFF"/>
              </a:solidFill>
            </a:endParaRPr>
          </a:p>
        </p:txBody>
      </p:sp>
      <p:sp>
        <p:nvSpPr>
          <p:cNvPr id="391" name="Google Shape;391;p46"/>
          <p:cNvSpPr txBox="1"/>
          <p:nvPr/>
        </p:nvSpPr>
        <p:spPr>
          <a:xfrm>
            <a:off x="31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Archives Director</a:t>
            </a:r>
            <a:endParaRPr b="1">
              <a:solidFill>
                <a:schemeClr val="lt2"/>
              </a:solidFill>
            </a:endParaRPr>
          </a:p>
        </p:txBody>
      </p:sp>
      <p:pic>
        <p:nvPicPr>
          <p:cNvPr id="392" name="Google Shape;392;p46"/>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93" name="Google Shape;393;p46"/>
          <p:cNvPicPr preferRelativeResize="0"/>
          <p:nvPr/>
        </p:nvPicPr>
        <p:blipFill rotWithShape="1">
          <a:blip r:embed="rId4">
            <a:alphaModFix/>
          </a:blip>
          <a:srcRect b="0" l="10104" r="0" t="0"/>
          <a:stretch/>
        </p:blipFill>
        <p:spPr>
          <a:xfrm>
            <a:off x="3477550" y="2640450"/>
            <a:ext cx="1512876" cy="2243799"/>
          </a:xfrm>
          <a:prstGeom prst="rect">
            <a:avLst/>
          </a:prstGeom>
          <a:noFill/>
          <a:ln>
            <a:noFill/>
          </a:ln>
        </p:spPr>
      </p:pic>
      <p:pic>
        <p:nvPicPr>
          <p:cNvPr id="394" name="Google Shape;394;p46"/>
          <p:cNvPicPr preferRelativeResize="0"/>
          <p:nvPr/>
        </p:nvPicPr>
        <p:blipFill>
          <a:blip r:embed="rId5">
            <a:alphaModFix/>
          </a:blip>
          <a:stretch>
            <a:fillRect/>
          </a:stretch>
        </p:blipFill>
        <p:spPr>
          <a:xfrm>
            <a:off x="4788675" y="17295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98" name="Shape 398"/>
        <p:cNvGrpSpPr/>
        <p:nvPr/>
      </p:nvGrpSpPr>
      <p:grpSpPr>
        <a:xfrm>
          <a:off x="0" y="0"/>
          <a:ext cx="0" cy="0"/>
          <a:chOff x="0" y="0"/>
          <a:chExt cx="0" cy="0"/>
        </a:xfrm>
      </p:grpSpPr>
      <p:pic>
        <p:nvPicPr>
          <p:cNvPr id="399" name="Google Shape;399;p47"/>
          <p:cNvPicPr preferRelativeResize="0"/>
          <p:nvPr/>
        </p:nvPicPr>
        <p:blipFill>
          <a:blip r:embed="rId3">
            <a:alphaModFix/>
          </a:blip>
          <a:stretch>
            <a:fillRect/>
          </a:stretch>
        </p:blipFill>
        <p:spPr>
          <a:xfrm>
            <a:off x="0" y="0"/>
            <a:ext cx="9144003" cy="5143499"/>
          </a:xfrm>
          <a:prstGeom prst="rect">
            <a:avLst/>
          </a:prstGeom>
          <a:noFill/>
          <a:ln>
            <a:noFill/>
          </a:ln>
        </p:spPr>
      </p:pic>
      <p:sp>
        <p:nvSpPr>
          <p:cNvPr id="400" name="Google Shape;400;p47"/>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7"/>
          <p:cNvSpPr txBox="1"/>
          <p:nvPr/>
        </p:nvSpPr>
        <p:spPr>
          <a:xfrm>
            <a:off x="2397000" y="6343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lt1"/>
                </a:solidFill>
                <a:latin typeface="Proxima Nova"/>
                <a:ea typeface="Proxima Nova"/>
                <a:cs typeface="Proxima Nova"/>
                <a:sym typeface="Proxima Nova"/>
              </a:rPr>
              <a:t>Professional Headshots</a:t>
            </a:r>
            <a:endParaRPr sz="2600">
              <a:solidFill>
                <a:schemeClr val="lt1"/>
              </a:solidFill>
              <a:latin typeface="Proxima Nova"/>
              <a:ea typeface="Proxima Nova"/>
              <a:cs typeface="Proxima Nova"/>
              <a:sym typeface="Proxima Nova"/>
            </a:endParaRPr>
          </a:p>
        </p:txBody>
      </p:sp>
      <p:sp>
        <p:nvSpPr>
          <p:cNvPr id="402" name="Google Shape;402;p47"/>
          <p:cNvSpPr txBox="1"/>
          <p:nvPr/>
        </p:nvSpPr>
        <p:spPr>
          <a:xfrm>
            <a:off x="2327400" y="1399325"/>
            <a:ext cx="4489200" cy="19734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800"/>
              </a:spcBef>
              <a:spcAft>
                <a:spcPts val="0"/>
              </a:spcAft>
              <a:buNone/>
            </a:pPr>
            <a:r>
              <a:rPr lang="en" sz="1500">
                <a:solidFill>
                  <a:schemeClr val="lt1"/>
                </a:solidFill>
              </a:rPr>
              <a:t>Get yours in less than 15 minutes that can be used on LinkedIn, social media, applications, etc!</a:t>
            </a:r>
            <a:endParaRPr sz="1500">
              <a:solidFill>
                <a:schemeClr val="lt1"/>
              </a:solidFill>
            </a:endParaRPr>
          </a:p>
          <a:p>
            <a:pPr indent="0" lvl="0" marL="0" rtl="0" algn="ctr">
              <a:lnSpc>
                <a:spcPct val="150000"/>
              </a:lnSpc>
              <a:spcBef>
                <a:spcPts val="800"/>
              </a:spcBef>
              <a:spcAft>
                <a:spcPts val="0"/>
              </a:spcAft>
              <a:buNone/>
            </a:pPr>
            <a:r>
              <a:rPr b="1" lang="en" sz="1500">
                <a:solidFill>
                  <a:schemeClr val="lt2"/>
                </a:solidFill>
              </a:rPr>
              <a:t>Make an appointment here:</a:t>
            </a:r>
            <a:endParaRPr b="1" sz="1500">
              <a:solidFill>
                <a:schemeClr val="lt2"/>
              </a:solidFill>
            </a:endParaRPr>
          </a:p>
          <a:p>
            <a:pPr indent="0" lvl="0" marL="0" rtl="0" algn="ctr">
              <a:lnSpc>
                <a:spcPct val="150000"/>
              </a:lnSpc>
              <a:spcBef>
                <a:spcPts val="800"/>
              </a:spcBef>
              <a:spcAft>
                <a:spcPts val="0"/>
              </a:spcAft>
              <a:buNone/>
            </a:pPr>
            <a:r>
              <a:rPr lang="en" sz="1500" u="sng">
                <a:solidFill>
                  <a:schemeClr val="lt1"/>
                </a:solidFill>
                <a:hlinkClick r:id="rId4"/>
              </a:rPr>
              <a:t>https://calendly.com/headshotphotos/hhpoarchives</a:t>
            </a:r>
            <a:endParaRPr sz="1500" u="sng">
              <a:solidFill>
                <a:schemeClr val="lt1"/>
              </a:solidFill>
              <a:hlinkClick r:id="rId5"/>
            </a:endParaRPr>
          </a:p>
          <a:p>
            <a:pPr indent="0" lvl="0" marL="0" rtl="0" algn="ctr">
              <a:lnSpc>
                <a:spcPct val="150000"/>
              </a:lnSpc>
              <a:spcBef>
                <a:spcPts val="800"/>
              </a:spcBef>
              <a:spcAft>
                <a:spcPts val="0"/>
              </a:spcAft>
              <a:buNone/>
            </a:pPr>
            <a:r>
              <a:rPr b="1" lang="en" sz="1500">
                <a:solidFill>
                  <a:schemeClr val="lt2"/>
                </a:solidFill>
              </a:rPr>
              <a:t>$5 for members  	$10 for non-members</a:t>
            </a:r>
            <a:endParaRPr b="1" sz="1500">
              <a:solidFill>
                <a:schemeClr val="lt2"/>
              </a:solidFill>
            </a:endParaRPr>
          </a:p>
          <a:p>
            <a:pPr indent="0" lvl="0" marL="0" rtl="0" algn="ctr">
              <a:lnSpc>
                <a:spcPct val="150000"/>
              </a:lnSpc>
              <a:spcBef>
                <a:spcPts val="800"/>
              </a:spcBef>
              <a:spcAft>
                <a:spcPts val="0"/>
              </a:spcAft>
              <a:buNone/>
            </a:pPr>
            <a:r>
              <a:rPr lang="en" sz="1500">
                <a:solidFill>
                  <a:schemeClr val="lt1"/>
                </a:solidFill>
              </a:rPr>
              <a:t>Payment required before appointment &amp; must notify Andrea!</a:t>
            </a:r>
            <a:endParaRPr sz="1500">
              <a:solidFill>
                <a:schemeClr val="lt1"/>
              </a:solidFill>
            </a:endParaRPr>
          </a:p>
          <a:p>
            <a:pPr indent="0" lvl="0" marL="0" rtl="0" algn="ctr">
              <a:lnSpc>
                <a:spcPct val="140000"/>
              </a:lnSpc>
              <a:spcBef>
                <a:spcPts val="800"/>
              </a:spcBef>
              <a:spcAft>
                <a:spcPts val="0"/>
              </a:spcAft>
              <a:buNone/>
            </a:pPr>
            <a:r>
              <a:t/>
            </a:r>
            <a:endParaRPr sz="1000">
              <a:solidFill>
                <a:schemeClr val="lt1"/>
              </a:solidFill>
            </a:endParaRPr>
          </a:p>
          <a:p>
            <a:pPr indent="0" lvl="0" marL="0" rtl="0" algn="l">
              <a:lnSpc>
                <a:spcPct val="115000"/>
              </a:lnSpc>
              <a:spcBef>
                <a:spcPts val="0"/>
              </a:spcBef>
              <a:spcAft>
                <a:spcPts val="0"/>
              </a:spcAft>
              <a:buNone/>
            </a:pPr>
            <a:r>
              <a:t/>
            </a:r>
            <a:endParaRPr sz="1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pic>
        <p:nvPicPr>
          <p:cNvPr id="407" name="Google Shape;407;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8" name="Google Shape;408;p48"/>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8"/>
          <p:cNvSpPr txBox="1"/>
          <p:nvPr/>
        </p:nvSpPr>
        <p:spPr>
          <a:xfrm>
            <a:off x="818850" y="668350"/>
            <a:ext cx="7506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DIA DE LOS MUERTOS </a:t>
            </a:r>
            <a:endParaRPr sz="35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b="1" lang="en" sz="2000">
                <a:solidFill>
                  <a:schemeClr val="lt2"/>
                </a:solidFill>
              </a:rPr>
              <a:t>ALTAR CONTEST</a:t>
            </a:r>
            <a:endParaRPr b="1" sz="2000">
              <a:solidFill>
                <a:schemeClr val="lt2"/>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pic>
        <p:nvPicPr>
          <p:cNvPr id="410" name="Google Shape;410;p48"/>
          <p:cNvPicPr preferRelativeResize="0"/>
          <p:nvPr/>
        </p:nvPicPr>
        <p:blipFill>
          <a:blip r:embed="rId4">
            <a:alphaModFix/>
          </a:blip>
          <a:stretch>
            <a:fillRect/>
          </a:stretch>
        </p:blipFill>
        <p:spPr>
          <a:xfrm>
            <a:off x="0" y="4326825"/>
            <a:ext cx="855474" cy="816675"/>
          </a:xfrm>
          <a:prstGeom prst="rect">
            <a:avLst/>
          </a:prstGeom>
          <a:noFill/>
          <a:ln>
            <a:noFill/>
          </a:ln>
        </p:spPr>
      </p:pic>
      <p:pic>
        <p:nvPicPr>
          <p:cNvPr id="411" name="Google Shape;411;p48"/>
          <p:cNvPicPr preferRelativeResize="0"/>
          <p:nvPr/>
        </p:nvPicPr>
        <p:blipFill>
          <a:blip r:embed="rId5">
            <a:alphaModFix/>
          </a:blip>
          <a:stretch>
            <a:fillRect/>
          </a:stretch>
        </p:blipFill>
        <p:spPr>
          <a:xfrm>
            <a:off x="4972975" y="1804450"/>
            <a:ext cx="3515400" cy="2636542"/>
          </a:xfrm>
          <a:prstGeom prst="rect">
            <a:avLst/>
          </a:prstGeom>
          <a:noFill/>
          <a:ln>
            <a:noFill/>
          </a:ln>
        </p:spPr>
      </p:pic>
      <p:pic>
        <p:nvPicPr>
          <p:cNvPr id="412" name="Google Shape;412;p48"/>
          <p:cNvPicPr preferRelativeResize="0"/>
          <p:nvPr/>
        </p:nvPicPr>
        <p:blipFill>
          <a:blip r:embed="rId6">
            <a:alphaModFix/>
          </a:blip>
          <a:stretch>
            <a:fillRect/>
          </a:stretch>
        </p:blipFill>
        <p:spPr>
          <a:xfrm>
            <a:off x="2985400" y="3251055"/>
            <a:ext cx="1586602" cy="1189944"/>
          </a:xfrm>
          <a:prstGeom prst="rect">
            <a:avLst/>
          </a:prstGeom>
          <a:noFill/>
          <a:ln>
            <a:noFill/>
          </a:ln>
        </p:spPr>
      </p:pic>
      <p:pic>
        <p:nvPicPr>
          <p:cNvPr id="413" name="Google Shape;413;p48"/>
          <p:cNvPicPr preferRelativeResize="0"/>
          <p:nvPr/>
        </p:nvPicPr>
        <p:blipFill>
          <a:blip r:embed="rId7">
            <a:alphaModFix/>
          </a:blip>
          <a:stretch>
            <a:fillRect/>
          </a:stretch>
        </p:blipFill>
        <p:spPr>
          <a:xfrm>
            <a:off x="2985400" y="1804450"/>
            <a:ext cx="1818422" cy="1363801"/>
          </a:xfrm>
          <a:prstGeom prst="rect">
            <a:avLst/>
          </a:prstGeom>
          <a:noFill/>
          <a:ln>
            <a:noFill/>
          </a:ln>
        </p:spPr>
      </p:pic>
      <p:sp>
        <p:nvSpPr>
          <p:cNvPr id="414" name="Google Shape;414;p48"/>
          <p:cNvSpPr txBox="1"/>
          <p:nvPr/>
        </p:nvSpPr>
        <p:spPr>
          <a:xfrm>
            <a:off x="1109575" y="1586600"/>
            <a:ext cx="1306500" cy="23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FFFFFF"/>
                </a:solidFill>
                <a:latin typeface="Proxima Nova"/>
                <a:ea typeface="Proxima Nova"/>
                <a:cs typeface="Proxima Nova"/>
                <a:sym typeface="Proxima Nova"/>
              </a:rPr>
              <a:t>We didn’t win, but our altar looked great! Thank you to the committee for helping make this possible!</a:t>
            </a:r>
            <a:endParaRPr>
              <a:solidFill>
                <a:srgbClr val="FFFFFF"/>
              </a:solidFill>
              <a:latin typeface="Proxima Nova"/>
              <a:ea typeface="Proxima Nova"/>
              <a:cs typeface="Proxima Nova"/>
              <a:sym typeface="Proxima Nov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18" name="Shape 418"/>
        <p:cNvGrpSpPr/>
        <p:nvPr/>
      </p:nvGrpSpPr>
      <p:grpSpPr>
        <a:xfrm>
          <a:off x="0" y="0"/>
          <a:ext cx="0" cy="0"/>
          <a:chOff x="0" y="0"/>
          <a:chExt cx="0" cy="0"/>
        </a:xfrm>
      </p:grpSpPr>
      <p:sp>
        <p:nvSpPr>
          <p:cNvPr id="419" name="Google Shape;419;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Valeria Sornia</a:t>
            </a:r>
            <a:endParaRPr sz="6000">
              <a:solidFill>
                <a:srgbClr val="FFFFFF"/>
              </a:solidFill>
            </a:endParaRPr>
          </a:p>
        </p:txBody>
      </p:sp>
      <p:sp>
        <p:nvSpPr>
          <p:cNvPr id="420" name="Google Shape;420;p49"/>
          <p:cNvSpPr txBox="1"/>
          <p:nvPr>
            <p:ph idx="1" type="body"/>
          </p:nvPr>
        </p:nvSpPr>
        <p:spPr>
          <a:xfrm>
            <a:off x="35715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turned 21 on Monday!!</a:t>
            </a:r>
            <a:endParaRPr sz="2000">
              <a:solidFill>
                <a:srgbClr val="FFFFFF"/>
              </a:solidFill>
            </a:endParaRPr>
          </a:p>
        </p:txBody>
      </p:sp>
      <p:sp>
        <p:nvSpPr>
          <p:cNvPr id="421" name="Google Shape;421;p49"/>
          <p:cNvSpPr txBox="1"/>
          <p:nvPr/>
        </p:nvSpPr>
        <p:spPr>
          <a:xfrm>
            <a:off x="31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Public Relations Director</a:t>
            </a:r>
            <a:endParaRPr b="1">
              <a:solidFill>
                <a:schemeClr val="lt2"/>
              </a:solidFill>
            </a:endParaRPr>
          </a:p>
        </p:txBody>
      </p:sp>
      <p:pic>
        <p:nvPicPr>
          <p:cNvPr id="422" name="Google Shape;422;p49"/>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423" name="Google Shape;423;p49"/>
          <p:cNvPicPr preferRelativeResize="0"/>
          <p:nvPr/>
        </p:nvPicPr>
        <p:blipFill>
          <a:blip r:embed="rId4">
            <a:alphaModFix/>
          </a:blip>
          <a:stretch>
            <a:fillRect/>
          </a:stretch>
        </p:blipFill>
        <p:spPr>
          <a:xfrm>
            <a:off x="4656425"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pic>
        <p:nvPicPr>
          <p:cNvPr id="428" name="Google Shape;428;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429" name="Google Shape;429;p50"/>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0"/>
          <p:cNvSpPr txBox="1"/>
          <p:nvPr/>
        </p:nvSpPr>
        <p:spPr>
          <a:xfrm>
            <a:off x="612850" y="679275"/>
            <a:ext cx="7813800" cy="11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rgbClr val="FFFFFF"/>
                </a:solidFill>
                <a:latin typeface="Proxima Nova"/>
                <a:ea typeface="Proxima Nova"/>
                <a:cs typeface="Proxima Nova"/>
                <a:sym typeface="Proxima Nova"/>
              </a:rPr>
              <a:t>			  Instagram Story Highlights</a:t>
            </a:r>
            <a:endParaRPr b="1" sz="2000">
              <a:solidFill>
                <a:schemeClr val="lt2"/>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pic>
        <p:nvPicPr>
          <p:cNvPr id="431" name="Google Shape;431;p50"/>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432" name="Google Shape;432;p50"/>
          <p:cNvSpPr txBox="1"/>
          <p:nvPr/>
        </p:nvSpPr>
        <p:spPr>
          <a:xfrm>
            <a:off x="3143300" y="1815375"/>
            <a:ext cx="5002800" cy="21465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800"/>
              </a:spcBef>
              <a:spcAft>
                <a:spcPts val="0"/>
              </a:spcAft>
              <a:buNone/>
            </a:pPr>
            <a:r>
              <a:rPr lang="en" sz="1300">
                <a:solidFill>
                  <a:srgbClr val="FFFFFF"/>
                </a:solidFill>
              </a:rPr>
              <a:t>Missed an event and wondering how it went? Check out our Instagram Story highlights! </a:t>
            </a:r>
            <a:endParaRPr sz="1300">
              <a:solidFill>
                <a:srgbClr val="FFFFFF"/>
              </a:solidFill>
            </a:endParaRPr>
          </a:p>
          <a:p>
            <a:pPr indent="-311150" lvl="0" marL="457200" rtl="0" algn="ctr">
              <a:lnSpc>
                <a:spcPct val="150000"/>
              </a:lnSpc>
              <a:spcBef>
                <a:spcPts val="800"/>
              </a:spcBef>
              <a:spcAft>
                <a:spcPts val="0"/>
              </a:spcAft>
              <a:buClr>
                <a:srgbClr val="FFFFFF"/>
              </a:buClr>
              <a:buSzPts val="1300"/>
              <a:buChar char="●"/>
            </a:pPr>
            <a:r>
              <a:rPr lang="en" sz="1300">
                <a:solidFill>
                  <a:srgbClr val="FFFFFF"/>
                </a:solidFill>
              </a:rPr>
              <a:t>Volunteer, Social, Professional, Community, Fundraising!</a:t>
            </a:r>
            <a:endParaRPr sz="1300">
              <a:solidFill>
                <a:srgbClr val="FFFFFF"/>
              </a:solidFill>
            </a:endParaRPr>
          </a:p>
          <a:p>
            <a:pPr indent="-311150" lvl="0" marL="457200" rtl="0" algn="ctr">
              <a:lnSpc>
                <a:spcPct val="150000"/>
              </a:lnSpc>
              <a:spcBef>
                <a:spcPts val="0"/>
              </a:spcBef>
              <a:spcAft>
                <a:spcPts val="0"/>
              </a:spcAft>
              <a:buClr>
                <a:srgbClr val="FFFFFF"/>
              </a:buClr>
              <a:buSzPts val="1300"/>
              <a:buChar char="●"/>
            </a:pPr>
            <a:r>
              <a:rPr lang="en" sz="1300">
                <a:solidFill>
                  <a:srgbClr val="FFFFFF"/>
                </a:solidFill>
              </a:rPr>
              <a:t>Upcoming events: DAW Week and MED SCHOOL TRIP!</a:t>
            </a:r>
            <a:endParaRPr sz="1300">
              <a:solidFill>
                <a:srgbClr val="FFFFFF"/>
              </a:solidFill>
            </a:endParaRPr>
          </a:p>
          <a:p>
            <a:pPr indent="0" lvl="0" marL="0" rtl="0" algn="ctr">
              <a:lnSpc>
                <a:spcPct val="150000"/>
              </a:lnSpc>
              <a:spcBef>
                <a:spcPts val="800"/>
              </a:spcBef>
              <a:spcAft>
                <a:spcPts val="0"/>
              </a:spcAft>
              <a:buNone/>
            </a:pPr>
            <a:r>
              <a:rPr lang="en" sz="1300">
                <a:solidFill>
                  <a:srgbClr val="FFFFFF"/>
                </a:solidFill>
              </a:rPr>
              <a:t>@texasHHPO</a:t>
            </a:r>
            <a:endParaRPr sz="1300">
              <a:solidFill>
                <a:srgbClr val="FFFFFF"/>
              </a:solidFill>
            </a:endParaRPr>
          </a:p>
          <a:p>
            <a:pPr indent="0" lvl="0" marL="0" rtl="0" algn="ctr">
              <a:lnSpc>
                <a:spcPct val="150000"/>
              </a:lnSpc>
              <a:spcBef>
                <a:spcPts val="800"/>
              </a:spcBef>
              <a:spcAft>
                <a:spcPts val="800"/>
              </a:spcAft>
              <a:buNone/>
            </a:pPr>
            <a:r>
              <a:t/>
            </a:r>
            <a:endParaRPr sz="1300"/>
          </a:p>
        </p:txBody>
      </p:sp>
      <p:pic>
        <p:nvPicPr>
          <p:cNvPr id="433" name="Google Shape;433;p50"/>
          <p:cNvPicPr preferRelativeResize="0"/>
          <p:nvPr/>
        </p:nvPicPr>
        <p:blipFill>
          <a:blip r:embed="rId5">
            <a:alphaModFix/>
          </a:blip>
          <a:stretch>
            <a:fillRect/>
          </a:stretch>
        </p:blipFill>
        <p:spPr>
          <a:xfrm>
            <a:off x="1013625" y="1656275"/>
            <a:ext cx="2031146" cy="19690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37" name="Shape 437"/>
        <p:cNvGrpSpPr/>
        <p:nvPr/>
      </p:nvGrpSpPr>
      <p:grpSpPr>
        <a:xfrm>
          <a:off x="0" y="0"/>
          <a:ext cx="0" cy="0"/>
          <a:chOff x="0" y="0"/>
          <a:chExt cx="0" cy="0"/>
        </a:xfrm>
      </p:grpSpPr>
      <p:sp>
        <p:nvSpPr>
          <p:cNvPr id="438" name="Google Shape;438;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Jessica Medrano</a:t>
            </a:r>
            <a:endParaRPr sz="6000">
              <a:solidFill>
                <a:srgbClr val="FFFFFF"/>
              </a:solidFill>
            </a:endParaRPr>
          </a:p>
        </p:txBody>
      </p:sp>
      <p:sp>
        <p:nvSpPr>
          <p:cNvPr id="439" name="Google Shape;439;p51"/>
          <p:cNvSpPr txBox="1"/>
          <p:nvPr>
            <p:ph idx="1" type="body"/>
          </p:nvPr>
        </p:nvSpPr>
        <p:spPr>
          <a:xfrm>
            <a:off x="311700" y="186390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Houston,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I use to play the oboe in 6th grade lol</a:t>
            </a:r>
            <a:endParaRPr sz="2000">
              <a:solidFill>
                <a:srgbClr val="FFFFFF"/>
              </a:solidFill>
            </a:endParaRPr>
          </a:p>
        </p:txBody>
      </p:sp>
      <p:sp>
        <p:nvSpPr>
          <p:cNvPr id="440" name="Google Shape;440;p51"/>
          <p:cNvSpPr txBox="1"/>
          <p:nvPr/>
        </p:nvSpPr>
        <p:spPr>
          <a:xfrm>
            <a:off x="411550" y="1373100"/>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IT Director</a:t>
            </a:r>
            <a:endParaRPr b="1">
              <a:solidFill>
                <a:schemeClr val="lt2"/>
              </a:solidFill>
            </a:endParaRPr>
          </a:p>
        </p:txBody>
      </p:sp>
      <p:pic>
        <p:nvPicPr>
          <p:cNvPr id="441" name="Google Shape;441;p51"/>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442" name="Google Shape;442;p51"/>
          <p:cNvPicPr preferRelativeResize="0"/>
          <p:nvPr/>
        </p:nvPicPr>
        <p:blipFill>
          <a:blip r:embed="rId4">
            <a:alphaModFix/>
          </a:blip>
          <a:stretch>
            <a:fillRect/>
          </a:stretch>
        </p:blipFill>
        <p:spPr>
          <a:xfrm>
            <a:off x="4607725"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86" name="Shape 86"/>
        <p:cNvGrpSpPr/>
        <p:nvPr/>
      </p:nvGrpSpPr>
      <p:grpSpPr>
        <a:xfrm>
          <a:off x="0" y="0"/>
          <a:ext cx="0" cy="0"/>
          <a:chOff x="0" y="0"/>
          <a:chExt cx="0" cy="0"/>
        </a:xfrm>
      </p:grpSpPr>
      <p:sp>
        <p:nvSpPr>
          <p:cNvPr id="87" name="Google Shape;87;p16"/>
          <p:cNvSpPr txBox="1"/>
          <p:nvPr>
            <p:ph type="title"/>
          </p:nvPr>
        </p:nvSpPr>
        <p:spPr>
          <a:xfrm>
            <a:off x="182600" y="36270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200">
                <a:solidFill>
                  <a:srgbClr val="FFFFFF"/>
                </a:solidFill>
              </a:rPr>
              <a:t>Cesar Gonzale</a:t>
            </a:r>
            <a:r>
              <a:rPr lang="en" sz="6200">
                <a:solidFill>
                  <a:srgbClr val="FFFFFF"/>
                </a:solidFill>
              </a:rPr>
              <a:t>z</a:t>
            </a:r>
            <a:endParaRPr sz="6200">
              <a:solidFill>
                <a:srgbClr val="FFFFFF"/>
              </a:solidFill>
            </a:endParaRPr>
          </a:p>
        </p:txBody>
      </p:sp>
      <p:sp>
        <p:nvSpPr>
          <p:cNvPr id="88" name="Google Shape;88;p16"/>
          <p:cNvSpPr txBox="1"/>
          <p:nvPr>
            <p:ph idx="1" type="body"/>
          </p:nvPr>
        </p:nvSpPr>
        <p:spPr>
          <a:xfrm>
            <a:off x="389550" y="1702825"/>
            <a:ext cx="42318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Visual Media Minor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Roma,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a:t>
            </a:r>
            <a:endParaRPr sz="2000">
              <a:solidFill>
                <a:srgbClr val="FFFFFF"/>
              </a:solidFill>
            </a:endParaRPr>
          </a:p>
        </p:txBody>
      </p:sp>
      <p:sp>
        <p:nvSpPr>
          <p:cNvPr id="89" name="Google Shape;89;p16"/>
          <p:cNvSpPr txBox="1"/>
          <p:nvPr/>
        </p:nvSpPr>
        <p:spPr>
          <a:xfrm>
            <a:off x="389550" y="1334975"/>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VP of Professional Development</a:t>
            </a:r>
            <a:endParaRPr b="1">
              <a:solidFill>
                <a:schemeClr val="lt2"/>
              </a:solidFill>
            </a:endParaRPr>
          </a:p>
        </p:txBody>
      </p:sp>
      <p:pic>
        <p:nvPicPr>
          <p:cNvPr id="90" name="Google Shape;90;p16"/>
          <p:cNvPicPr preferRelativeResize="0"/>
          <p:nvPr/>
        </p:nvPicPr>
        <p:blipFill>
          <a:blip r:embed="rId3">
            <a:alphaModFix/>
          </a:blip>
          <a:stretch>
            <a:fillRect/>
          </a:stretch>
        </p:blipFill>
        <p:spPr>
          <a:xfrm>
            <a:off x="4752868" y="1702825"/>
            <a:ext cx="3647132" cy="2432626"/>
          </a:xfrm>
          <a:prstGeom prst="rect">
            <a:avLst/>
          </a:prstGeom>
          <a:noFill/>
          <a:ln cap="flat" cmpd="sng" w="38100">
            <a:solidFill>
              <a:srgbClr val="1155CC"/>
            </a:solidFill>
            <a:prstDash val="solid"/>
            <a:round/>
            <a:headEnd len="sm" w="sm" type="none"/>
            <a:tailEnd len="sm" w="sm" type="none"/>
          </a:ln>
          <a:effectLst>
            <a:outerShdw blurRad="57150" rotWithShape="0" algn="bl" dir="2700000" dist="257175">
              <a:schemeClr val="dk1">
                <a:alpha val="50000"/>
              </a:schemeClr>
            </a:outerShdw>
          </a:effectLst>
        </p:spPr>
      </p:pic>
      <p:pic>
        <p:nvPicPr>
          <p:cNvPr id="91" name="Google Shape;91;p16"/>
          <p:cNvPicPr preferRelativeResize="0"/>
          <p:nvPr/>
        </p:nvPicPr>
        <p:blipFill>
          <a:blip r:embed="rId4">
            <a:alphaModFix/>
          </a:blip>
          <a:stretch>
            <a:fillRect/>
          </a:stretch>
        </p:blipFill>
        <p:spPr>
          <a:xfrm>
            <a:off x="58250" y="4135450"/>
            <a:ext cx="855474" cy="8166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46" name="Shape 446"/>
        <p:cNvGrpSpPr/>
        <p:nvPr/>
      </p:nvGrpSpPr>
      <p:grpSpPr>
        <a:xfrm>
          <a:off x="0" y="0"/>
          <a:ext cx="0" cy="0"/>
          <a:chOff x="0" y="0"/>
          <a:chExt cx="0" cy="0"/>
        </a:xfrm>
      </p:grpSpPr>
      <p:pic>
        <p:nvPicPr>
          <p:cNvPr id="447" name="Google Shape;447;p52"/>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448" name="Google Shape;448;p52"/>
          <p:cNvPicPr preferRelativeResize="0"/>
          <p:nvPr/>
        </p:nvPicPr>
        <p:blipFill>
          <a:blip r:embed="rId4">
            <a:alphaModFix/>
          </a:blip>
          <a:stretch>
            <a:fillRect/>
          </a:stretch>
        </p:blipFill>
        <p:spPr>
          <a:xfrm>
            <a:off x="0" y="-654250"/>
            <a:ext cx="9144003" cy="6099050"/>
          </a:xfrm>
          <a:prstGeom prst="rect">
            <a:avLst/>
          </a:prstGeom>
          <a:noFill/>
          <a:ln>
            <a:noFill/>
          </a:ln>
        </p:spPr>
      </p:pic>
      <p:sp>
        <p:nvSpPr>
          <p:cNvPr id="449" name="Google Shape;449;p52"/>
          <p:cNvSpPr/>
          <p:nvPr/>
        </p:nvSpPr>
        <p:spPr>
          <a:xfrm>
            <a:off x="0" y="3291450"/>
            <a:ext cx="9144000" cy="21534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2"/>
          <p:cNvSpPr txBox="1"/>
          <p:nvPr/>
        </p:nvSpPr>
        <p:spPr>
          <a:xfrm>
            <a:off x="2362200" y="3679050"/>
            <a:ext cx="4419600" cy="13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Proxima Nova"/>
                <a:ea typeface="Proxima Nova"/>
                <a:cs typeface="Proxima Nova"/>
                <a:sym typeface="Proxima Nova"/>
              </a:rPr>
              <a:t>Let us know if you have any questions!!</a:t>
            </a:r>
            <a:endParaRPr sz="2400">
              <a:solidFill>
                <a:schemeClr val="lt1"/>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54" name="Shape 454"/>
        <p:cNvGrpSpPr/>
        <p:nvPr/>
      </p:nvGrpSpPr>
      <p:grpSpPr>
        <a:xfrm>
          <a:off x="0" y="0"/>
          <a:ext cx="0" cy="0"/>
          <a:chOff x="0" y="0"/>
          <a:chExt cx="0" cy="0"/>
        </a:xfrm>
      </p:grpSpPr>
      <p:pic>
        <p:nvPicPr>
          <p:cNvPr id="455" name="Google Shape;455;p53"/>
          <p:cNvPicPr preferRelativeResize="0"/>
          <p:nvPr/>
        </p:nvPicPr>
        <p:blipFill>
          <a:blip r:embed="rId3">
            <a:alphaModFix/>
          </a:blip>
          <a:stretch>
            <a:fillRect/>
          </a:stretch>
        </p:blipFill>
        <p:spPr>
          <a:xfrm>
            <a:off x="0" y="0"/>
            <a:ext cx="9144003" cy="5143499"/>
          </a:xfrm>
          <a:prstGeom prst="rect">
            <a:avLst/>
          </a:prstGeom>
          <a:noFill/>
          <a:ln>
            <a:noFill/>
          </a:ln>
        </p:spPr>
      </p:pic>
      <p:sp>
        <p:nvSpPr>
          <p:cNvPr id="456" name="Google Shape;456;p53"/>
          <p:cNvSpPr/>
          <p:nvPr/>
        </p:nvSpPr>
        <p:spPr>
          <a:xfrm>
            <a:off x="2054400" y="55800"/>
            <a:ext cx="5035200" cy="5031900"/>
          </a:xfrm>
          <a:prstGeom prst="ellipse">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3"/>
          <p:cNvSpPr txBox="1"/>
          <p:nvPr/>
        </p:nvSpPr>
        <p:spPr>
          <a:xfrm>
            <a:off x="2431800" y="7178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Proxima Nova"/>
                <a:ea typeface="Proxima Nova"/>
                <a:cs typeface="Proxima Nova"/>
                <a:sym typeface="Proxima Nova"/>
              </a:rPr>
              <a:t>Thank You for Coming!!</a:t>
            </a:r>
            <a:endParaRPr b="1" sz="2400">
              <a:solidFill>
                <a:schemeClr val="lt1"/>
              </a:solidFill>
              <a:latin typeface="Proxima Nova"/>
              <a:ea typeface="Proxima Nova"/>
              <a:cs typeface="Proxima Nova"/>
              <a:sym typeface="Proxima Nova"/>
            </a:endParaRPr>
          </a:p>
        </p:txBody>
      </p:sp>
      <p:sp>
        <p:nvSpPr>
          <p:cNvPr id="458" name="Google Shape;458;p53"/>
          <p:cNvSpPr txBox="1"/>
          <p:nvPr/>
        </p:nvSpPr>
        <p:spPr>
          <a:xfrm>
            <a:off x="2897700" y="1383225"/>
            <a:ext cx="3348600" cy="197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rPr>
              <a:t>Sign in here:</a:t>
            </a:r>
            <a:endParaRPr b="1">
              <a:solidFill>
                <a:schemeClr val="lt1"/>
              </a:solidFill>
            </a:endParaRPr>
          </a:p>
          <a:p>
            <a:pPr indent="0" lvl="0" marL="0" rtl="0" algn="ctr">
              <a:spcBef>
                <a:spcPts val="0"/>
              </a:spcBef>
              <a:spcAft>
                <a:spcPts val="0"/>
              </a:spcAft>
              <a:buNone/>
            </a:pPr>
            <a:r>
              <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ctr">
              <a:spcBef>
                <a:spcPts val="0"/>
              </a:spcBef>
              <a:spcAft>
                <a:spcPts val="0"/>
              </a:spcAft>
              <a:buNone/>
            </a:pPr>
            <a:r>
              <a:rPr b="1" lang="en">
                <a:solidFill>
                  <a:schemeClr val="lt1"/>
                </a:solidFill>
              </a:rPr>
              <a:t>5th General Body Meeting:</a:t>
            </a:r>
            <a:endParaRPr b="1">
              <a:solidFill>
                <a:schemeClr val="lt1"/>
              </a:solidFill>
            </a:endParaRPr>
          </a:p>
          <a:p>
            <a:pPr indent="0" lvl="0" marL="0" rtl="0" algn="ctr">
              <a:spcBef>
                <a:spcPts val="0"/>
              </a:spcBef>
              <a:spcAft>
                <a:spcPts val="0"/>
              </a:spcAft>
              <a:buNone/>
            </a:pPr>
            <a:r>
              <a:rPr lang="en" sz="1200">
                <a:solidFill>
                  <a:schemeClr val="lt1"/>
                </a:solidFill>
              </a:rPr>
              <a:t>November 27, 2018</a:t>
            </a:r>
            <a:endParaRPr sz="1200">
              <a:solidFill>
                <a:schemeClr val="lt1"/>
              </a:solidFill>
            </a:endParaRPr>
          </a:p>
          <a:p>
            <a:pPr indent="0" lvl="0" marL="0" rtl="0" algn="ctr">
              <a:spcBef>
                <a:spcPts val="0"/>
              </a:spcBef>
              <a:spcAft>
                <a:spcPts val="0"/>
              </a:spcAft>
              <a:buNone/>
            </a:pPr>
            <a:r>
              <a:rPr lang="en" sz="1200">
                <a:solidFill>
                  <a:schemeClr val="lt1"/>
                </a:solidFill>
              </a:rPr>
              <a:t>PAR 201 6:45</a:t>
            </a:r>
            <a:endParaRPr sz="12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b="1" lang="en">
                <a:solidFill>
                  <a:schemeClr val="lt1"/>
                </a:solidFill>
              </a:rPr>
              <a:t>Texashhpo.weebly.com</a:t>
            </a:r>
            <a:endParaRPr b="1">
              <a:solidFill>
                <a:schemeClr val="lt1"/>
              </a:solidFill>
            </a:endParaRPr>
          </a:p>
          <a:p>
            <a:pPr indent="0" lvl="0" marL="0" rtl="0" algn="ctr">
              <a:spcBef>
                <a:spcPts val="0"/>
              </a:spcBef>
              <a:spcAft>
                <a:spcPts val="0"/>
              </a:spcAft>
              <a:buNone/>
            </a:pPr>
            <a:r>
              <a:rPr lang="en" sz="1200">
                <a:solidFill>
                  <a:schemeClr val="lt1"/>
                </a:solidFill>
              </a:rPr>
              <a:t>texashhpo@gmail.com</a:t>
            </a:r>
            <a:endParaRPr sz="1200">
              <a:solidFill>
                <a:schemeClr val="lt1"/>
              </a:solidFill>
            </a:endParaRPr>
          </a:p>
        </p:txBody>
      </p:sp>
      <p:pic>
        <p:nvPicPr>
          <p:cNvPr id="459" name="Google Shape;459;p53"/>
          <p:cNvPicPr preferRelativeResize="0"/>
          <p:nvPr/>
        </p:nvPicPr>
        <p:blipFill>
          <a:blip r:embed="rId4">
            <a:alphaModFix/>
          </a:blip>
          <a:stretch>
            <a:fillRect/>
          </a:stretch>
        </p:blipFill>
        <p:spPr>
          <a:xfrm>
            <a:off x="3419050" y="3502772"/>
            <a:ext cx="487218" cy="487201"/>
          </a:xfrm>
          <a:prstGeom prst="rect">
            <a:avLst/>
          </a:prstGeom>
          <a:noFill/>
          <a:ln>
            <a:noFill/>
          </a:ln>
        </p:spPr>
      </p:pic>
      <p:pic>
        <p:nvPicPr>
          <p:cNvPr id="460" name="Google Shape;460;p53"/>
          <p:cNvPicPr preferRelativeResize="0"/>
          <p:nvPr/>
        </p:nvPicPr>
        <p:blipFill>
          <a:blip r:embed="rId5">
            <a:alphaModFix/>
          </a:blip>
          <a:stretch>
            <a:fillRect/>
          </a:stretch>
        </p:blipFill>
        <p:spPr>
          <a:xfrm>
            <a:off x="3609275" y="4210647"/>
            <a:ext cx="429250" cy="429250"/>
          </a:xfrm>
          <a:prstGeom prst="rect">
            <a:avLst/>
          </a:prstGeom>
          <a:noFill/>
          <a:ln>
            <a:noFill/>
          </a:ln>
        </p:spPr>
      </p:pic>
      <p:sp>
        <p:nvSpPr>
          <p:cNvPr id="461" name="Google Shape;461;p53"/>
          <p:cNvSpPr txBox="1"/>
          <p:nvPr/>
        </p:nvSpPr>
        <p:spPr>
          <a:xfrm>
            <a:off x="4040250" y="3502775"/>
            <a:ext cx="18492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rPr>
              <a:t>HHPO (Hispanic Health Professions Organization)</a:t>
            </a:r>
            <a:endParaRPr sz="1000">
              <a:solidFill>
                <a:schemeClr val="lt1"/>
              </a:solidFill>
            </a:endParaRPr>
          </a:p>
        </p:txBody>
      </p:sp>
      <p:sp>
        <p:nvSpPr>
          <p:cNvPr id="462" name="Google Shape;462;p53"/>
          <p:cNvSpPr txBox="1"/>
          <p:nvPr/>
        </p:nvSpPr>
        <p:spPr>
          <a:xfrm>
            <a:off x="4240950" y="4210650"/>
            <a:ext cx="1447800" cy="5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rPr>
              <a:t>@texashhpo</a:t>
            </a:r>
            <a:endParaRPr sz="12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7" name="Google Shape;97;p17"/>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98" name="Google Shape;98;p17"/>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txBox="1"/>
          <p:nvPr/>
        </p:nvSpPr>
        <p:spPr>
          <a:xfrm>
            <a:off x="1682400" y="724450"/>
            <a:ext cx="5997900" cy="6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How to Work in Healthcare without being a Doctor</a:t>
            </a:r>
            <a:endParaRPr sz="3500">
              <a:solidFill>
                <a:srgbClr val="FFFFFF"/>
              </a:solidFill>
              <a:latin typeface="Proxima Nova"/>
              <a:ea typeface="Proxima Nova"/>
              <a:cs typeface="Proxima Nova"/>
              <a:sym typeface="Proxima Nova"/>
            </a:endParaRPr>
          </a:p>
          <a:p>
            <a:pPr indent="0" lvl="0" marL="0" rtl="0" algn="ctr">
              <a:lnSpc>
                <a:spcPct val="130000"/>
              </a:lnSpc>
              <a:spcBef>
                <a:spcPts val="0"/>
              </a:spcBef>
              <a:spcAft>
                <a:spcPts val="0"/>
              </a:spcAft>
              <a:buNone/>
            </a:pPr>
            <a:r>
              <a:t/>
            </a:r>
            <a:endParaRPr sz="1500">
              <a:solidFill>
                <a:schemeClr val="lt2"/>
              </a:solidFill>
              <a:latin typeface="Proxima Nova"/>
              <a:ea typeface="Proxima Nova"/>
              <a:cs typeface="Proxima Nova"/>
              <a:sym typeface="Proxima Nova"/>
            </a:endParaRPr>
          </a:p>
          <a:p>
            <a:pPr indent="0" lvl="0" marL="0" rtl="0" algn="ctr">
              <a:spcBef>
                <a:spcPts val="0"/>
              </a:spcBef>
              <a:spcAft>
                <a:spcPts val="0"/>
              </a:spcAft>
              <a:buNone/>
            </a:pPr>
            <a:r>
              <a:t/>
            </a:r>
            <a:endParaRPr b="1" i="1" sz="2000">
              <a:solidFill>
                <a:schemeClr val="lt2"/>
              </a:solidFill>
              <a:latin typeface="Proxima Nova"/>
              <a:ea typeface="Proxima Nova"/>
              <a:cs typeface="Proxima Nova"/>
              <a:sym typeface="Proxima Nova"/>
            </a:endParaRPr>
          </a:p>
        </p:txBody>
      </p:sp>
      <p:sp>
        <p:nvSpPr>
          <p:cNvPr id="100" name="Google Shape;100;p17"/>
          <p:cNvSpPr txBox="1"/>
          <p:nvPr/>
        </p:nvSpPr>
        <p:spPr>
          <a:xfrm>
            <a:off x="1430850" y="1809575"/>
            <a:ext cx="7202700" cy="304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lt2"/>
                </a:solidFill>
              </a:rPr>
              <a:t>Wednesday, November 7</a:t>
            </a:r>
            <a:endParaRPr b="1" sz="2400">
              <a:solidFill>
                <a:schemeClr val="lt2"/>
              </a:solidFill>
            </a:endParaRPr>
          </a:p>
          <a:p>
            <a:pPr indent="0" lvl="0" marL="0" rtl="0" algn="l">
              <a:lnSpc>
                <a:spcPct val="115000"/>
              </a:lnSpc>
              <a:spcBef>
                <a:spcPts val="0"/>
              </a:spcBef>
              <a:spcAft>
                <a:spcPts val="0"/>
              </a:spcAft>
              <a:buNone/>
            </a:pPr>
            <a:r>
              <a:rPr b="1" lang="en" sz="2400">
                <a:solidFill>
                  <a:schemeClr val="lt2"/>
                </a:solidFill>
              </a:rPr>
              <a:t>5:30 - 6:30pm / Room: </a:t>
            </a:r>
            <a:r>
              <a:rPr b="1" i="1" lang="en" sz="2400" u="sng">
                <a:solidFill>
                  <a:schemeClr val="lt2"/>
                </a:solidFill>
              </a:rPr>
              <a:t>PAI 4.42</a:t>
            </a:r>
            <a:r>
              <a:rPr lang="en" sz="2000">
                <a:solidFill>
                  <a:srgbClr val="FFFFFF"/>
                </a:solidFill>
              </a:rPr>
              <a:t>		</a:t>
            </a:r>
            <a:r>
              <a:rPr lang="en" sz="1800">
                <a:solidFill>
                  <a:srgbClr val="FFFFFF"/>
                </a:solidFill>
              </a:rPr>
              <a:t>	 	 </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Panel discussion with </a:t>
            </a:r>
            <a:r>
              <a:rPr lang="en" sz="1800">
                <a:solidFill>
                  <a:srgbClr val="FFFFFF"/>
                </a:solidFill>
              </a:rPr>
              <a:t>current and former students who have careers in healthcare-related industries. These jobs are targeted for students without any graduate or professional degree after graduating UT. </a:t>
            </a:r>
            <a:endParaRPr sz="1800">
              <a:solidFill>
                <a:srgbClr val="FFFFFF"/>
              </a:solidFill>
            </a:endParaRPr>
          </a:p>
          <a:p>
            <a:pPr indent="0" lvl="0" marL="0" rtl="0" algn="l">
              <a:spcBef>
                <a:spcPts val="0"/>
              </a:spcBef>
              <a:spcAft>
                <a:spcPts val="0"/>
              </a:spcAft>
              <a:buNone/>
            </a:pPr>
            <a:r>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1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6" name="Google Shape;106;p18"/>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07" name="Google Shape;107;p18"/>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txBox="1"/>
          <p:nvPr/>
        </p:nvSpPr>
        <p:spPr>
          <a:xfrm>
            <a:off x="1682400" y="724450"/>
            <a:ext cx="5997900" cy="6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Medical Laboratory Science Info Session (Post Bach.) </a:t>
            </a:r>
            <a:endParaRPr sz="3500">
              <a:solidFill>
                <a:srgbClr val="FFFFFF"/>
              </a:solidFill>
              <a:latin typeface="Proxima Nova"/>
              <a:ea typeface="Proxima Nova"/>
              <a:cs typeface="Proxima Nova"/>
              <a:sym typeface="Proxima Nova"/>
            </a:endParaRPr>
          </a:p>
          <a:p>
            <a:pPr indent="0" lvl="0" marL="0" rtl="0" algn="ctr">
              <a:lnSpc>
                <a:spcPct val="130000"/>
              </a:lnSpc>
              <a:spcBef>
                <a:spcPts val="0"/>
              </a:spcBef>
              <a:spcAft>
                <a:spcPts val="0"/>
              </a:spcAft>
              <a:buNone/>
            </a:pPr>
            <a:r>
              <a:t/>
            </a:r>
            <a:endParaRPr sz="1500">
              <a:solidFill>
                <a:schemeClr val="lt2"/>
              </a:solidFill>
              <a:latin typeface="Proxima Nova"/>
              <a:ea typeface="Proxima Nova"/>
              <a:cs typeface="Proxima Nova"/>
              <a:sym typeface="Proxima Nova"/>
            </a:endParaRPr>
          </a:p>
          <a:p>
            <a:pPr indent="0" lvl="0" marL="0" rtl="0" algn="ctr">
              <a:spcBef>
                <a:spcPts val="0"/>
              </a:spcBef>
              <a:spcAft>
                <a:spcPts val="0"/>
              </a:spcAft>
              <a:buNone/>
            </a:pPr>
            <a:r>
              <a:t/>
            </a:r>
            <a:endParaRPr b="1" i="1" sz="2000">
              <a:solidFill>
                <a:schemeClr val="lt2"/>
              </a:solidFill>
              <a:latin typeface="Proxima Nova"/>
              <a:ea typeface="Proxima Nova"/>
              <a:cs typeface="Proxima Nova"/>
              <a:sym typeface="Proxima Nova"/>
            </a:endParaRPr>
          </a:p>
        </p:txBody>
      </p:sp>
      <p:sp>
        <p:nvSpPr>
          <p:cNvPr id="109" name="Google Shape;109;p18"/>
          <p:cNvSpPr txBox="1"/>
          <p:nvPr/>
        </p:nvSpPr>
        <p:spPr>
          <a:xfrm>
            <a:off x="1430850" y="1809575"/>
            <a:ext cx="7202700" cy="304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lt2"/>
                </a:solidFill>
              </a:rPr>
              <a:t>Wednesday, November 7</a:t>
            </a:r>
            <a:endParaRPr b="1" sz="2400">
              <a:solidFill>
                <a:schemeClr val="lt2"/>
              </a:solidFill>
            </a:endParaRPr>
          </a:p>
          <a:p>
            <a:pPr indent="0" lvl="0" marL="0" rtl="0" algn="l">
              <a:lnSpc>
                <a:spcPct val="115000"/>
              </a:lnSpc>
              <a:spcBef>
                <a:spcPts val="0"/>
              </a:spcBef>
              <a:spcAft>
                <a:spcPts val="0"/>
              </a:spcAft>
              <a:buNone/>
            </a:pPr>
            <a:r>
              <a:rPr b="1" lang="en" sz="2400">
                <a:solidFill>
                  <a:schemeClr val="lt2"/>
                </a:solidFill>
              </a:rPr>
              <a:t>3:30 - 5pm / Room: </a:t>
            </a:r>
            <a:r>
              <a:rPr b="1" i="1" lang="en" sz="2400" u="sng">
                <a:solidFill>
                  <a:schemeClr val="lt2"/>
                </a:solidFill>
              </a:rPr>
              <a:t>POB 2.302</a:t>
            </a:r>
            <a:r>
              <a:rPr b="1" i="1" lang="en" sz="2000" u="sng">
                <a:solidFill>
                  <a:srgbClr val="FFFFFF"/>
                </a:solidFill>
              </a:rPr>
              <a:t>	</a:t>
            </a:r>
            <a:r>
              <a:rPr lang="en" sz="1800">
                <a:solidFill>
                  <a:srgbClr val="FFFFFF"/>
                </a:solidFill>
              </a:rPr>
              <a:t>	 	 </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MLS is a great career-field to join with an expanding job market and an average starting pay of </a:t>
            </a:r>
            <a:r>
              <a:rPr b="1" i="1" lang="en" sz="1800" u="sng">
                <a:solidFill>
                  <a:srgbClr val="FFFFFF"/>
                </a:solidFill>
              </a:rPr>
              <a:t>$60K.</a:t>
            </a:r>
            <a:r>
              <a:rPr lang="en" sz="1800">
                <a:solidFill>
                  <a:srgbClr val="FFFFFF"/>
                </a:solidFill>
              </a:rPr>
              <a:t> There will be speakers from around the state of Texas talking about what an MLS career-field entails and how to get started.</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This is a great job opportunity for students considering a gap year. </a:t>
            </a:r>
            <a:endParaRPr sz="1800">
              <a:solidFill>
                <a:srgbClr val="FFFFFF"/>
              </a:solidFill>
            </a:endParaRPr>
          </a:p>
          <a:p>
            <a:pPr indent="0" lvl="0" marL="0" rtl="0" algn="l">
              <a:spcBef>
                <a:spcPts val="0"/>
              </a:spcBef>
              <a:spcAft>
                <a:spcPts val="0"/>
              </a:spcAft>
              <a:buNone/>
            </a:pPr>
            <a:r>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pic>
        <p:nvPicPr>
          <p:cNvPr id="114" name="Google Shape;114;p1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15" name="Google Shape;115;p19"/>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16" name="Google Shape;116;p19"/>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txBox="1"/>
          <p:nvPr/>
        </p:nvSpPr>
        <p:spPr>
          <a:xfrm>
            <a:off x="1682400" y="724450"/>
            <a:ext cx="5997900" cy="6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Improve Your Professional Literacy</a:t>
            </a:r>
            <a:endParaRPr sz="3500">
              <a:solidFill>
                <a:srgbClr val="FFFFFF"/>
              </a:solidFill>
              <a:latin typeface="Proxima Nova"/>
              <a:ea typeface="Proxima Nova"/>
              <a:cs typeface="Proxima Nova"/>
              <a:sym typeface="Proxima Nova"/>
            </a:endParaRPr>
          </a:p>
          <a:p>
            <a:pPr indent="0" lvl="0" marL="0" rtl="0" algn="ctr">
              <a:lnSpc>
                <a:spcPct val="130000"/>
              </a:lnSpc>
              <a:spcBef>
                <a:spcPts val="0"/>
              </a:spcBef>
              <a:spcAft>
                <a:spcPts val="0"/>
              </a:spcAft>
              <a:buNone/>
            </a:pPr>
            <a:r>
              <a:t/>
            </a:r>
            <a:endParaRPr sz="1500">
              <a:solidFill>
                <a:schemeClr val="lt2"/>
              </a:solidFill>
              <a:latin typeface="Proxima Nova"/>
              <a:ea typeface="Proxima Nova"/>
              <a:cs typeface="Proxima Nova"/>
              <a:sym typeface="Proxima Nova"/>
            </a:endParaRPr>
          </a:p>
          <a:p>
            <a:pPr indent="0" lvl="0" marL="0" rtl="0" algn="ctr">
              <a:spcBef>
                <a:spcPts val="0"/>
              </a:spcBef>
              <a:spcAft>
                <a:spcPts val="0"/>
              </a:spcAft>
              <a:buNone/>
            </a:pPr>
            <a:r>
              <a:t/>
            </a:r>
            <a:endParaRPr b="1" i="1" sz="2000">
              <a:solidFill>
                <a:schemeClr val="lt2"/>
              </a:solidFill>
              <a:latin typeface="Proxima Nova"/>
              <a:ea typeface="Proxima Nova"/>
              <a:cs typeface="Proxima Nova"/>
              <a:sym typeface="Proxima Nova"/>
            </a:endParaRPr>
          </a:p>
        </p:txBody>
      </p:sp>
      <p:sp>
        <p:nvSpPr>
          <p:cNvPr id="118" name="Google Shape;118;p19"/>
          <p:cNvSpPr txBox="1"/>
          <p:nvPr/>
        </p:nvSpPr>
        <p:spPr>
          <a:xfrm>
            <a:off x="1430850" y="1809575"/>
            <a:ext cx="7202700" cy="304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lt2"/>
                </a:solidFill>
              </a:rPr>
              <a:t>Wednesday</a:t>
            </a:r>
            <a:r>
              <a:rPr b="1" lang="en" sz="2400">
                <a:solidFill>
                  <a:schemeClr val="lt2"/>
                </a:solidFill>
              </a:rPr>
              <a:t>, November 14</a:t>
            </a:r>
            <a:endParaRPr b="1" sz="2400">
              <a:solidFill>
                <a:schemeClr val="lt2"/>
              </a:solidFill>
            </a:endParaRPr>
          </a:p>
          <a:p>
            <a:pPr indent="0" lvl="0" marL="0" rtl="0" algn="l">
              <a:lnSpc>
                <a:spcPct val="115000"/>
              </a:lnSpc>
              <a:spcBef>
                <a:spcPts val="0"/>
              </a:spcBef>
              <a:spcAft>
                <a:spcPts val="0"/>
              </a:spcAft>
              <a:buNone/>
            </a:pPr>
            <a:r>
              <a:rPr b="1" lang="en" sz="2400">
                <a:solidFill>
                  <a:schemeClr val="lt2"/>
                </a:solidFill>
              </a:rPr>
              <a:t>6 - 7pm / Room: TBA</a:t>
            </a:r>
            <a:r>
              <a:rPr lang="en" sz="2000">
                <a:solidFill>
                  <a:srgbClr val="FFFFFF"/>
                </a:solidFill>
              </a:rPr>
              <a:t>  		</a:t>
            </a:r>
            <a:r>
              <a:rPr lang="en" sz="1800">
                <a:solidFill>
                  <a:srgbClr val="FFFFFF"/>
                </a:solidFill>
              </a:rPr>
              <a:t>	 	 </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Email etiquette</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Email signature</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Resume formatting</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Social media behavior</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Etc.</a:t>
            </a:r>
            <a:endParaRPr sz="1800">
              <a:solidFill>
                <a:srgbClr val="FFFFFF"/>
              </a:solidFill>
            </a:endParaRPr>
          </a:p>
          <a:p>
            <a:pPr indent="0" lvl="0" marL="0" rtl="0" algn="l">
              <a:spcBef>
                <a:spcPts val="0"/>
              </a:spcBef>
              <a:spcAft>
                <a:spcPts val="0"/>
              </a:spcAft>
              <a:buNone/>
            </a:pPr>
            <a:r>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22" name="Shape 122"/>
        <p:cNvGrpSpPr/>
        <p:nvPr/>
      </p:nvGrpSpPr>
      <p:grpSpPr>
        <a:xfrm>
          <a:off x="0" y="0"/>
          <a:ext cx="0" cy="0"/>
          <a:chOff x="0" y="0"/>
          <a:chExt cx="0" cy="0"/>
        </a:xfrm>
      </p:grpSpPr>
      <p:pic>
        <p:nvPicPr>
          <p:cNvPr id="123" name="Google Shape;123;p20"/>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124" name="Google Shape;124;p20"/>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0"/>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26" name="Google Shape;126;p20"/>
          <p:cNvSpPr txBox="1"/>
          <p:nvPr>
            <p:ph type="title"/>
          </p:nvPr>
        </p:nvSpPr>
        <p:spPr>
          <a:xfrm>
            <a:off x="170150" y="1184575"/>
            <a:ext cx="4734300" cy="63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1"/>
                </a:solidFill>
              </a:rPr>
              <a:t>UTHSCSA Med-School Trip</a:t>
            </a:r>
            <a:endParaRPr sz="3000">
              <a:solidFill>
                <a:schemeClr val="lt1"/>
              </a:solidFill>
            </a:endParaRPr>
          </a:p>
        </p:txBody>
      </p:sp>
      <p:sp>
        <p:nvSpPr>
          <p:cNvPr id="127" name="Google Shape;127;p20"/>
          <p:cNvSpPr txBox="1"/>
          <p:nvPr/>
        </p:nvSpPr>
        <p:spPr>
          <a:xfrm>
            <a:off x="170150" y="1906700"/>
            <a:ext cx="4734300" cy="191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lt2"/>
                </a:solidFill>
              </a:rPr>
              <a:t>Saturday</a:t>
            </a:r>
            <a:r>
              <a:rPr b="1" lang="en" sz="1800">
                <a:solidFill>
                  <a:schemeClr val="lt2"/>
                </a:solidFill>
              </a:rPr>
              <a:t>, November 17</a:t>
            </a:r>
            <a:endParaRPr b="1" sz="1800">
              <a:solidFill>
                <a:schemeClr val="lt2"/>
              </a:solidFill>
            </a:endParaRPr>
          </a:p>
          <a:p>
            <a:pPr indent="0" lvl="0" marL="0" rtl="0" algn="l">
              <a:lnSpc>
                <a:spcPct val="115000"/>
              </a:lnSpc>
              <a:spcBef>
                <a:spcPts val="0"/>
              </a:spcBef>
              <a:spcAft>
                <a:spcPts val="0"/>
              </a:spcAft>
              <a:buNone/>
            </a:pPr>
            <a:r>
              <a:rPr b="1" lang="en" sz="1800">
                <a:solidFill>
                  <a:schemeClr val="lt2"/>
                </a:solidFill>
              </a:rPr>
              <a:t>Time TBA</a:t>
            </a:r>
            <a:endParaRPr b="1" sz="1800">
              <a:solidFill>
                <a:schemeClr val="lt2"/>
              </a:solidFill>
            </a:endParaRPr>
          </a:p>
          <a:p>
            <a:pPr indent="0" lvl="0" marL="0" rtl="0" algn="l">
              <a:lnSpc>
                <a:spcPct val="115000"/>
              </a:lnSpc>
              <a:spcBef>
                <a:spcPts val="0"/>
              </a:spcBef>
              <a:spcAft>
                <a:spcPts val="0"/>
              </a:spcAft>
              <a:buNone/>
            </a:pPr>
            <a:r>
              <a:t/>
            </a:r>
            <a:endParaRPr sz="1800">
              <a:solidFill>
                <a:srgbClr val="FFFFFF"/>
              </a:solidFill>
            </a:endParaRPr>
          </a:p>
          <a:p>
            <a:pPr indent="0" lvl="0" marL="0" rtl="0" algn="l">
              <a:lnSpc>
                <a:spcPct val="115000"/>
              </a:lnSpc>
              <a:spcBef>
                <a:spcPts val="0"/>
              </a:spcBef>
              <a:spcAft>
                <a:spcPts val="0"/>
              </a:spcAft>
              <a:buNone/>
            </a:pPr>
            <a:r>
              <a:rPr lang="en" sz="1500">
                <a:solidFill>
                  <a:srgbClr val="FFFFFF"/>
                </a:solidFill>
              </a:rPr>
              <a:t>Rides will be provided</a:t>
            </a:r>
            <a:endParaRPr sz="1500">
              <a:solidFill>
                <a:srgbClr val="FFFFFF"/>
              </a:solidFill>
            </a:endParaRPr>
          </a:p>
          <a:p>
            <a:pPr indent="0" lvl="0" marL="0" rtl="0" algn="l">
              <a:lnSpc>
                <a:spcPct val="115000"/>
              </a:lnSpc>
              <a:spcBef>
                <a:spcPts val="0"/>
              </a:spcBef>
              <a:spcAft>
                <a:spcPts val="0"/>
              </a:spcAft>
              <a:buNone/>
            </a:pPr>
            <a:r>
              <a:rPr lang="en" sz="1500">
                <a:solidFill>
                  <a:srgbClr val="FFFFFF"/>
                </a:solidFill>
              </a:rPr>
              <a:t>Sign up here: </a:t>
            </a:r>
            <a:endParaRPr sz="1500">
              <a:solidFill>
                <a:srgbClr val="FFFFFF"/>
              </a:solidFill>
            </a:endParaRPr>
          </a:p>
          <a:p>
            <a:pPr indent="0" lvl="0" marL="457200" rtl="0" algn="l">
              <a:lnSpc>
                <a:spcPct val="115000"/>
              </a:lnSpc>
              <a:spcBef>
                <a:spcPts val="0"/>
              </a:spcBef>
              <a:spcAft>
                <a:spcPts val="0"/>
              </a:spcAft>
              <a:buNone/>
            </a:pPr>
            <a:r>
              <a:t/>
            </a:r>
            <a:endParaRPr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p>
        </p:txBody>
      </p:sp>
      <p:pic>
        <p:nvPicPr>
          <p:cNvPr id="128" name="Google Shape;128;p20"/>
          <p:cNvPicPr preferRelativeResize="0"/>
          <p:nvPr/>
        </p:nvPicPr>
        <p:blipFill>
          <a:blip r:embed="rId5">
            <a:alphaModFix/>
          </a:blip>
          <a:stretch>
            <a:fillRect/>
          </a:stretch>
        </p:blipFill>
        <p:spPr>
          <a:xfrm>
            <a:off x="3013675" y="1906700"/>
            <a:ext cx="2128925" cy="2128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2" name="Shape 132"/>
        <p:cNvGrpSpPr/>
        <p:nvPr/>
      </p:nvGrpSpPr>
      <p:grpSpPr>
        <a:xfrm>
          <a:off x="0" y="0"/>
          <a:ext cx="0" cy="0"/>
          <a:chOff x="0" y="0"/>
          <a:chExt cx="0" cy="0"/>
        </a:xfrm>
      </p:grpSpPr>
      <p:pic>
        <p:nvPicPr>
          <p:cNvPr id="133" name="Google Shape;133;p21"/>
          <p:cNvPicPr preferRelativeResize="0"/>
          <p:nvPr/>
        </p:nvPicPr>
        <p:blipFill>
          <a:blip r:embed="rId4">
            <a:alphaModFix/>
          </a:blip>
          <a:stretch>
            <a:fillRect/>
          </a:stretch>
        </p:blipFill>
        <p:spPr>
          <a:xfrm>
            <a:off x="0" y="-23362"/>
            <a:ext cx="9143999" cy="5190229"/>
          </a:xfrm>
          <a:prstGeom prst="rect">
            <a:avLst/>
          </a:prstGeom>
          <a:noFill/>
          <a:ln>
            <a:noFill/>
          </a:ln>
        </p:spPr>
      </p:pic>
      <p:sp>
        <p:nvSpPr>
          <p:cNvPr id="134" name="Google Shape;134;p21"/>
          <p:cNvSpPr/>
          <p:nvPr/>
        </p:nvSpPr>
        <p:spPr>
          <a:xfrm>
            <a:off x="0" y="-23350"/>
            <a:ext cx="9144000" cy="5143500"/>
          </a:xfrm>
          <a:prstGeom prst="rect">
            <a:avLst/>
          </a:prstGeom>
          <a:solidFill>
            <a:srgbClr val="0145AC">
              <a:alpha val="6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1"/>
          <p:cNvSpPr txBox="1"/>
          <p:nvPr/>
        </p:nvSpPr>
        <p:spPr>
          <a:xfrm>
            <a:off x="4675638" y="2691705"/>
            <a:ext cx="3789900" cy="12387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15% discount - prep courses </a:t>
            </a:r>
            <a:endParaRPr sz="2400">
              <a:solidFill>
                <a:schemeClr val="lt1"/>
              </a:solidFill>
              <a:latin typeface="Proxima Nova"/>
              <a:ea typeface="Proxima Nova"/>
              <a:cs typeface="Proxima Nova"/>
              <a:sym typeface="Proxima Nova"/>
            </a:endParaRPr>
          </a:p>
          <a:p>
            <a:pPr indent="-381000" lvl="0" marL="457200" rtl="0" algn="l">
              <a:lnSpc>
                <a:spcPct val="115000"/>
              </a:lnSpc>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10% discount one on one tutoring</a:t>
            </a:r>
            <a:endParaRPr/>
          </a:p>
        </p:txBody>
      </p:sp>
      <p:pic>
        <p:nvPicPr>
          <p:cNvPr id="136" name="Google Shape;136;p21"/>
          <p:cNvPicPr preferRelativeResize="0"/>
          <p:nvPr/>
        </p:nvPicPr>
        <p:blipFill>
          <a:blip r:embed="rId5">
            <a:alphaModFix/>
          </a:blip>
          <a:stretch>
            <a:fillRect/>
          </a:stretch>
        </p:blipFill>
        <p:spPr>
          <a:xfrm>
            <a:off x="4812900" y="540250"/>
            <a:ext cx="3515375" cy="1876525"/>
          </a:xfrm>
          <a:prstGeom prst="rect">
            <a:avLst/>
          </a:prstGeom>
          <a:noFill/>
          <a:ln>
            <a:noFill/>
          </a:ln>
        </p:spPr>
      </p:pic>
      <p:sp>
        <p:nvSpPr>
          <p:cNvPr id="137" name="Google Shape;137;p21"/>
          <p:cNvSpPr txBox="1"/>
          <p:nvPr>
            <p:ph idx="4294967295" type="title"/>
          </p:nvPr>
        </p:nvSpPr>
        <p:spPr>
          <a:xfrm>
            <a:off x="303375" y="1037000"/>
            <a:ext cx="3549000" cy="255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rPr>
              <a:t>Entrance Exam Preparation</a:t>
            </a:r>
            <a:endParaRPr sz="5000">
              <a:solidFill>
                <a:srgbClr val="FFFFFF"/>
              </a:solidFill>
            </a:endParaRPr>
          </a:p>
        </p:txBody>
      </p:sp>
      <p:sp>
        <p:nvSpPr>
          <p:cNvPr id="138" name="Google Shape;138;p21"/>
          <p:cNvSpPr txBox="1"/>
          <p:nvPr/>
        </p:nvSpPr>
        <p:spPr>
          <a:xfrm>
            <a:off x="303375" y="3587600"/>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2"/>
                </a:solidFill>
              </a:rPr>
              <a:t>Our Partner</a:t>
            </a:r>
            <a:endParaRPr b="1" sz="2000">
              <a:solidFill>
                <a:schemeClr val="lt2"/>
              </a:solidFill>
            </a:endParaRPr>
          </a:p>
        </p:txBody>
      </p:sp>
      <p:pic>
        <p:nvPicPr>
          <p:cNvPr id="139" name="Google Shape;139;p21"/>
          <p:cNvPicPr preferRelativeResize="0"/>
          <p:nvPr/>
        </p:nvPicPr>
        <p:blipFill>
          <a:blip r:embed="rId6">
            <a:alphaModFix/>
          </a:blip>
          <a:stretch>
            <a:fillRect/>
          </a:stretch>
        </p:blipFill>
        <p:spPr>
          <a:xfrm>
            <a:off x="0" y="4326825"/>
            <a:ext cx="855474" cy="816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