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y="5143500" cx="9144000"/>
  <p:notesSz cx="6858000" cy="9144000"/>
  <p:embeddedFontLst>
    <p:embeddedFont>
      <p:font typeface="Proxima Nova"/>
      <p:regular r:id="rId51"/>
      <p:bold r:id="rId52"/>
      <p:italic r:id="rId53"/>
      <p:boldItalic r:id="rId54"/>
    </p:embeddedFont>
    <p:embeddedFont>
      <p:font typeface="Lato"/>
      <p:regular r:id="rId55"/>
      <p:bold r:id="rId56"/>
      <p:italic r:id="rId57"/>
      <p:boldItalic r:id="rId58"/>
    </p:embeddedFont>
    <p:embeddedFont>
      <p:font typeface="Oswald"/>
      <p:regular r:id="rId59"/>
      <p:bold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Oswald-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roximaNova-regular.fntdata"/><Relationship Id="rId50" Type="http://schemas.openxmlformats.org/officeDocument/2006/relationships/slide" Target="slides/slide45.xml"/><Relationship Id="rId53" Type="http://schemas.openxmlformats.org/officeDocument/2006/relationships/font" Target="fonts/ProximaNova-italic.fntdata"/><Relationship Id="rId52" Type="http://schemas.openxmlformats.org/officeDocument/2006/relationships/font" Target="fonts/ProximaNova-bold.fntdata"/><Relationship Id="rId11" Type="http://schemas.openxmlformats.org/officeDocument/2006/relationships/slide" Target="slides/slide6.xml"/><Relationship Id="rId55" Type="http://schemas.openxmlformats.org/officeDocument/2006/relationships/font" Target="fonts/Lato-regular.fntdata"/><Relationship Id="rId10" Type="http://schemas.openxmlformats.org/officeDocument/2006/relationships/slide" Target="slides/slide5.xml"/><Relationship Id="rId54" Type="http://schemas.openxmlformats.org/officeDocument/2006/relationships/font" Target="fonts/ProximaNova-boldItalic.fntdata"/><Relationship Id="rId13" Type="http://schemas.openxmlformats.org/officeDocument/2006/relationships/slide" Target="slides/slide8.xml"/><Relationship Id="rId57" Type="http://schemas.openxmlformats.org/officeDocument/2006/relationships/font" Target="fonts/Lato-italic.fntdata"/><Relationship Id="rId12" Type="http://schemas.openxmlformats.org/officeDocument/2006/relationships/slide" Target="slides/slide7.xml"/><Relationship Id="rId56" Type="http://schemas.openxmlformats.org/officeDocument/2006/relationships/font" Target="fonts/Lato-bold.fntdata"/><Relationship Id="rId15" Type="http://schemas.openxmlformats.org/officeDocument/2006/relationships/slide" Target="slides/slide10.xml"/><Relationship Id="rId59" Type="http://schemas.openxmlformats.org/officeDocument/2006/relationships/font" Target="fonts/Oswald-regular.fntdata"/><Relationship Id="rId14" Type="http://schemas.openxmlformats.org/officeDocument/2006/relationships/slide" Target="slides/slide9.xml"/><Relationship Id="rId58" Type="http://schemas.openxmlformats.org/officeDocument/2006/relationships/font" Target="fonts/Lato-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g452b2dc21e_0_10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452b2dc21e_0_10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44c39ba839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44c39ba839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452b2dc21e_0_1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452b2dc21e_0_1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44a1b37fd1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44a1b37fd1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44bb8d8871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44bb8d8871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44bb8d887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44bb8d887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44c39ba839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44c39ba839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44bb8d8871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44bb8d8871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44c39ba839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44c39ba839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44bb8d8871_2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44bb8d8871_2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452b2dc21e_0_1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452b2dc21e_0_1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44b88c412d_2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44b88c412d_2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452b2dc21e_1_1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452b2dc21e_1_1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44c39ba839_1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44c39ba839_1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44c39ba839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44c39ba839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452b2dc21e_0_1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452b2dc21e_0_1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44b7a7fc1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44b7a7fc1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44c39ba839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44c39ba839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7b4f44f26efae37f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7b4f44f26efae37f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44c39ba839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44c39ba839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g452b2dc21e_0_1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452b2dc21e_0_1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44b88c412d_2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44b88c412d_2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44ba6bbe7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44ba6bbe7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44ba6bbdf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44ba6bbdf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44ba6bbe72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44ba6bbe72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44ba6bbe72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44ba6bbe72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44ba6bbe72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44ba6bbe72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g452b2dc21e_0_1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452b2dc21e_0_1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g44bbf23c7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44bbf23c7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g44c39ba839_1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44c39ba839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44c39ba839_1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44c39ba839_1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452b2dc21e_0_1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452b2dc21e_0_1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452b2dc21e_0_1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452b2dc21e_0_1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g44c39ba839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44c39ba839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g44b88c412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44b88c412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g452b2dc21e_0_1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452b2dc21e_0_1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g452b2dc21e_0_1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452b2dc21e_0_1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g452b2dc21e_0_1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452b2dc21e_0_1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g452b2dc21e_0_1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452b2dc21e_0_1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44b88c412d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44b88c412d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rgbClr val="A3AAAE"/>
                </a:solidFill>
              </a:rPr>
              <a:t>https://bit.ly/2EPs4DM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44b88c412d_2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44b88c412d_2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44a1b37fd1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44a1b37fd1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44c39ba839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44c39ba839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44bbf23d26_3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44bbf23d26_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000000"/>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rgbClr val="1155CC"/>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000000"/>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rgbClr val="1155CC"/>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lstStyle>
            <a:lvl1pPr lvl="0">
              <a:spcBef>
                <a:spcPts val="0"/>
              </a:spcBef>
              <a:spcAft>
                <a:spcPts val="0"/>
              </a:spcAft>
              <a:buClr>
                <a:srgbClr val="FFFFFF"/>
              </a:buClr>
              <a:buSzPts val="3600"/>
              <a:buNone/>
              <a:defRPr sz="3600">
                <a:solidFill>
                  <a:srgbClr val="FFFFFF"/>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1155CC"/>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rgbClr val="1155CC"/>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pearmint">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SzPts val="2800"/>
              <a:buFont typeface="Proxima Nova"/>
              <a:buNone/>
              <a:defRPr sz="2800">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SzPts val="1800"/>
              <a:buFont typeface="Proxima Nova"/>
              <a:buChar char="●"/>
              <a:defRPr sz="1800">
                <a:latin typeface="Proxima Nova"/>
                <a:ea typeface="Proxima Nova"/>
                <a:cs typeface="Proxima Nova"/>
                <a:sym typeface="Proxima Nova"/>
              </a:defRPr>
            </a:lvl1pPr>
            <a:lvl2pPr indent="-317500" lvl="1" marL="914400">
              <a:lnSpc>
                <a:spcPct val="115000"/>
              </a:lnSpc>
              <a:spcBef>
                <a:spcPts val="1600"/>
              </a:spcBef>
              <a:spcAft>
                <a:spcPts val="0"/>
              </a:spcAft>
              <a:buSzPts val="1400"/>
              <a:buFont typeface="Proxima Nova"/>
              <a:buChar char="○"/>
              <a:defRPr>
                <a:latin typeface="Proxima Nova"/>
                <a:ea typeface="Proxima Nova"/>
                <a:cs typeface="Proxima Nova"/>
                <a:sym typeface="Proxima Nova"/>
              </a:defRPr>
            </a:lvl2pPr>
            <a:lvl3pPr indent="-317500" lvl="2" marL="1371600">
              <a:lnSpc>
                <a:spcPct val="115000"/>
              </a:lnSpc>
              <a:spcBef>
                <a:spcPts val="1600"/>
              </a:spcBef>
              <a:spcAft>
                <a:spcPts val="0"/>
              </a:spcAft>
              <a:buSzPts val="1400"/>
              <a:buFont typeface="Proxima Nova"/>
              <a:buChar char="■"/>
              <a:defRPr>
                <a:latin typeface="Proxima Nova"/>
                <a:ea typeface="Proxima Nova"/>
                <a:cs typeface="Proxima Nova"/>
                <a:sym typeface="Proxima Nova"/>
              </a:defRPr>
            </a:lvl3pPr>
            <a:lvl4pPr indent="-317500" lvl="3" marL="1828800">
              <a:lnSpc>
                <a:spcPct val="115000"/>
              </a:lnSpc>
              <a:spcBef>
                <a:spcPts val="1600"/>
              </a:spcBef>
              <a:spcAft>
                <a:spcPts val="0"/>
              </a:spcAft>
              <a:buSzPts val="1400"/>
              <a:buFont typeface="Proxima Nova"/>
              <a:buChar char="●"/>
              <a:defRPr>
                <a:latin typeface="Proxima Nova"/>
                <a:ea typeface="Proxima Nova"/>
                <a:cs typeface="Proxima Nova"/>
                <a:sym typeface="Proxima Nova"/>
              </a:defRPr>
            </a:lvl4pPr>
            <a:lvl5pPr indent="-317500" lvl="4" marL="2286000">
              <a:lnSpc>
                <a:spcPct val="115000"/>
              </a:lnSpc>
              <a:spcBef>
                <a:spcPts val="1600"/>
              </a:spcBef>
              <a:spcAft>
                <a:spcPts val="0"/>
              </a:spcAft>
              <a:buSzPts val="1400"/>
              <a:buFont typeface="Proxima Nova"/>
              <a:buChar char="○"/>
              <a:defRPr>
                <a:latin typeface="Proxima Nova"/>
                <a:ea typeface="Proxima Nova"/>
                <a:cs typeface="Proxima Nova"/>
                <a:sym typeface="Proxima Nova"/>
              </a:defRPr>
            </a:lvl5pPr>
            <a:lvl6pPr indent="-317500" lvl="5" marL="2743200">
              <a:lnSpc>
                <a:spcPct val="115000"/>
              </a:lnSpc>
              <a:spcBef>
                <a:spcPts val="1600"/>
              </a:spcBef>
              <a:spcAft>
                <a:spcPts val="0"/>
              </a:spcAft>
              <a:buSzPts val="1400"/>
              <a:buFont typeface="Proxima Nova"/>
              <a:buChar char="■"/>
              <a:defRPr>
                <a:latin typeface="Proxima Nova"/>
                <a:ea typeface="Proxima Nova"/>
                <a:cs typeface="Proxima Nova"/>
                <a:sym typeface="Proxima Nova"/>
              </a:defRPr>
            </a:lvl6pPr>
            <a:lvl7pPr indent="-317500" lvl="6" marL="3200400">
              <a:lnSpc>
                <a:spcPct val="115000"/>
              </a:lnSpc>
              <a:spcBef>
                <a:spcPts val="1600"/>
              </a:spcBef>
              <a:spcAft>
                <a:spcPts val="0"/>
              </a:spcAft>
              <a:buSzPts val="1400"/>
              <a:buFont typeface="Proxima Nova"/>
              <a:buChar char="●"/>
              <a:defRPr>
                <a:latin typeface="Proxima Nova"/>
                <a:ea typeface="Proxima Nova"/>
                <a:cs typeface="Proxima Nova"/>
                <a:sym typeface="Proxima Nova"/>
              </a:defRPr>
            </a:lvl7pPr>
            <a:lvl8pPr indent="-317500" lvl="7" marL="3657600">
              <a:lnSpc>
                <a:spcPct val="115000"/>
              </a:lnSpc>
              <a:spcBef>
                <a:spcPts val="1600"/>
              </a:spcBef>
              <a:spcAft>
                <a:spcPts val="0"/>
              </a:spcAft>
              <a:buSzPts val="1400"/>
              <a:buFont typeface="Proxima Nova"/>
              <a:buChar char="○"/>
              <a:defRPr>
                <a:latin typeface="Proxima Nova"/>
                <a:ea typeface="Proxima Nova"/>
                <a:cs typeface="Proxima Nova"/>
                <a:sym typeface="Proxima Nova"/>
              </a:defRPr>
            </a:lvl8pPr>
            <a:lvl9pPr indent="-317500" lvl="8" marL="4114800">
              <a:lnSpc>
                <a:spcPct val="115000"/>
              </a:lnSpc>
              <a:spcBef>
                <a:spcPts val="1600"/>
              </a:spcBef>
              <a:spcAft>
                <a:spcPts val="1600"/>
              </a:spcAft>
              <a:buSzPts val="1400"/>
              <a:buFont typeface="Proxima Nova"/>
              <a:buChar char="■"/>
              <a:defRPr>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40.png"/><Relationship Id="rId4" Type="http://schemas.openxmlformats.org/officeDocument/2006/relationships/image" Target="../media/image1.png"/><Relationship Id="rId5"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8.jpg"/><Relationship Id="rId4"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8.jpg"/><Relationship Id="rId4" Type="http://schemas.openxmlformats.org/officeDocument/2006/relationships/image" Target="../media/image20.png"/><Relationship Id="rId5" Type="http://schemas.openxmlformats.org/officeDocument/2006/relationships/image" Target="../media/image1.png"/><Relationship Id="rId6" Type="http://schemas.openxmlformats.org/officeDocument/2006/relationships/image" Target="../media/image9.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18.jpg"/><Relationship Id="rId6"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40.png"/><Relationship Id="rId4" Type="http://schemas.openxmlformats.org/officeDocument/2006/relationships/image" Target="../media/image1.png"/><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40.png"/><Relationship Id="rId4" Type="http://schemas.openxmlformats.org/officeDocument/2006/relationships/image" Target="../media/image1.png"/><Relationship Id="rId5"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3.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5.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40.png"/><Relationship Id="rId4" Type="http://schemas.openxmlformats.org/officeDocument/2006/relationships/image" Target="../media/image1.png"/><Relationship Id="rId5"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3.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9.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9.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9.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9.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9.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2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8.gif"/><Relationship Id="rId4" Type="http://schemas.openxmlformats.org/officeDocument/2006/relationships/image" Target="../media/image27.png"/><Relationship Id="rId5"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40.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1.jp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32.jpg"/><Relationship Id="rId5" Type="http://schemas.openxmlformats.org/officeDocument/2006/relationships/image" Target="../media/image3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33.png"/><Relationship Id="rId4" Type="http://schemas.openxmlformats.org/officeDocument/2006/relationships/hyperlink" Target="https://texashhpo.us5.list-manage.com/track/click?u=587a7428a7c3db8d5f50a704e&amp;id=ba62ab5445&amp;e=273b97d3c7" TargetMode="External"/><Relationship Id="rId5" Type="http://schemas.openxmlformats.org/officeDocument/2006/relationships/hyperlink" Target="https://texashhpo.us5.list-manage.com/track/click?u=587a7428a7c3db8d5f50a704e&amp;id=ba62ab5445&amp;e=273b97d3c7"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9.png"/><Relationship Id="rId4" Type="http://schemas.openxmlformats.org/officeDocument/2006/relationships/hyperlink" Target="https://texashhpo.us5.list-manage.com/track/click?u=587a7428a7c3db8d5f50a704e&amp;id=39d52ae9c0&amp;e=273b97d3c7" TargetMode="External"/><Relationship Id="rId5" Type="http://schemas.openxmlformats.org/officeDocument/2006/relationships/image" Target="../media/image1.png"/><Relationship Id="rId6" Type="http://schemas.openxmlformats.org/officeDocument/2006/relationships/hyperlink" Target="https://texashhpo.us5.list-manage.com/track/click?u=587a7428a7c3db8d5f50a704e&amp;id=39d52ae9c0&amp;e=273b97d3c7"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3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3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3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33.png"/><Relationship Id="rId4" Type="http://schemas.openxmlformats.org/officeDocument/2006/relationships/hyperlink" Target="https://tinyurl.com/y9gl53ar" TargetMode="External"/><Relationship Id="rId5" Type="http://schemas.openxmlformats.org/officeDocument/2006/relationships/image" Target="../media/image34.png"/><Relationship Id="rId6"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9.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3"/>
          <p:cNvPicPr preferRelativeResize="0"/>
          <p:nvPr/>
        </p:nvPicPr>
        <p:blipFill>
          <a:blip r:embed="rId3">
            <a:alphaModFix/>
          </a:blip>
          <a:stretch>
            <a:fillRect/>
          </a:stretch>
        </p:blipFill>
        <p:spPr>
          <a:xfrm>
            <a:off x="0" y="0"/>
            <a:ext cx="9143999" cy="5237012"/>
          </a:xfrm>
          <a:prstGeom prst="rect">
            <a:avLst/>
          </a:prstGeom>
          <a:noFill/>
          <a:ln>
            <a:noFill/>
          </a:ln>
        </p:spPr>
      </p:pic>
      <p:sp>
        <p:nvSpPr>
          <p:cNvPr id="60" name="Google Shape;60;p13"/>
          <p:cNvSpPr/>
          <p:nvPr/>
        </p:nvSpPr>
        <p:spPr>
          <a:xfrm>
            <a:off x="1530925" y="-50"/>
            <a:ext cx="5316600" cy="5237100"/>
          </a:xfrm>
          <a:prstGeom prst="rect">
            <a:avLst/>
          </a:prstGeom>
          <a:solidFill>
            <a:srgbClr val="0145AC">
              <a:alpha val="68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txBox="1"/>
          <p:nvPr/>
        </p:nvSpPr>
        <p:spPr>
          <a:xfrm>
            <a:off x="1863750" y="1270600"/>
            <a:ext cx="5416500" cy="26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Lato"/>
                <a:ea typeface="Lato"/>
                <a:cs typeface="Lato"/>
                <a:sym typeface="Lato"/>
              </a:rPr>
              <a:t>Hispanic Health Professions Organization</a:t>
            </a:r>
            <a:endParaRPr sz="4800">
              <a:solidFill>
                <a:srgbClr val="FFFFFF"/>
              </a:solidFill>
              <a:latin typeface="Lato"/>
              <a:ea typeface="Lato"/>
              <a:cs typeface="Lato"/>
              <a:sym typeface="Lato"/>
            </a:endParaRPr>
          </a:p>
        </p:txBody>
      </p:sp>
      <p:sp>
        <p:nvSpPr>
          <p:cNvPr id="62" name="Google Shape;62;p13"/>
          <p:cNvSpPr txBox="1"/>
          <p:nvPr/>
        </p:nvSpPr>
        <p:spPr>
          <a:xfrm>
            <a:off x="1920525" y="3574800"/>
            <a:ext cx="3602700" cy="12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2"/>
                </a:solidFill>
                <a:latin typeface="Lato"/>
                <a:ea typeface="Lato"/>
                <a:cs typeface="Lato"/>
                <a:sym typeface="Lato"/>
              </a:rPr>
              <a:t>3rd General Body Meeting</a:t>
            </a:r>
            <a:endParaRPr sz="1300">
              <a:solidFill>
                <a:schemeClr val="lt2"/>
              </a:solidFill>
              <a:latin typeface="Lato"/>
              <a:ea typeface="Lato"/>
              <a:cs typeface="Lato"/>
              <a:sym typeface="Lato"/>
            </a:endParaRPr>
          </a:p>
          <a:p>
            <a:pPr indent="0" lvl="0" marL="0" rtl="0" algn="l">
              <a:spcBef>
                <a:spcPts val="0"/>
              </a:spcBef>
              <a:spcAft>
                <a:spcPts val="0"/>
              </a:spcAft>
              <a:buNone/>
            </a:pPr>
            <a:r>
              <a:rPr lang="en" sz="1300">
                <a:solidFill>
                  <a:schemeClr val="lt2"/>
                </a:solidFill>
                <a:latin typeface="Lato"/>
                <a:ea typeface="Lato"/>
                <a:cs typeface="Lato"/>
                <a:sym typeface="Lato"/>
              </a:rPr>
              <a:t>October 23, 2018, 6:45 pm</a:t>
            </a:r>
            <a:endParaRPr sz="1300">
              <a:solidFill>
                <a:schemeClr val="lt2"/>
              </a:solidFill>
              <a:latin typeface="Lato"/>
              <a:ea typeface="Lato"/>
              <a:cs typeface="Lato"/>
              <a:sym typeface="Lato"/>
            </a:endParaRPr>
          </a:p>
          <a:p>
            <a:pPr indent="0" lvl="0" marL="0" rtl="0" algn="l">
              <a:spcBef>
                <a:spcPts val="0"/>
              </a:spcBef>
              <a:spcAft>
                <a:spcPts val="0"/>
              </a:spcAft>
              <a:buNone/>
            </a:pPr>
            <a:r>
              <a:rPr lang="en" sz="1300">
                <a:solidFill>
                  <a:schemeClr val="lt2"/>
                </a:solidFill>
                <a:latin typeface="Lato"/>
                <a:ea typeface="Lato"/>
                <a:cs typeface="Lato"/>
                <a:sym typeface="Lato"/>
              </a:rPr>
              <a:t>PAR 201</a:t>
            </a:r>
            <a:endParaRPr sz="1300">
              <a:solidFill>
                <a:schemeClr val="lt2"/>
              </a:solidFill>
              <a:latin typeface="Lato"/>
              <a:ea typeface="Lato"/>
              <a:cs typeface="Lato"/>
              <a:sym typeface="Lato"/>
            </a:endParaRPr>
          </a:p>
          <a:p>
            <a:pPr indent="0" lvl="0" marL="0" rtl="0" algn="l">
              <a:spcBef>
                <a:spcPts val="0"/>
              </a:spcBef>
              <a:spcAft>
                <a:spcPts val="0"/>
              </a:spcAft>
              <a:buNone/>
            </a:pPr>
            <a:r>
              <a:t/>
            </a:r>
            <a:endParaRPr sz="1300">
              <a:solidFill>
                <a:schemeClr val="lt2"/>
              </a:solidFill>
              <a:latin typeface="Lato"/>
              <a:ea typeface="Lato"/>
              <a:cs typeface="Lato"/>
              <a:sym typeface="Lato"/>
            </a:endParaRPr>
          </a:p>
          <a:p>
            <a:pPr indent="0" lvl="0" marL="0" rtl="0" algn="l">
              <a:spcBef>
                <a:spcPts val="0"/>
              </a:spcBef>
              <a:spcAft>
                <a:spcPts val="0"/>
              </a:spcAft>
              <a:buNone/>
            </a:pPr>
            <a:r>
              <a:rPr lang="en" sz="1300">
                <a:solidFill>
                  <a:schemeClr val="lt2"/>
                </a:solidFill>
                <a:latin typeface="Lato"/>
                <a:ea typeface="Lato"/>
                <a:cs typeface="Lato"/>
                <a:sym typeface="Lato"/>
              </a:rPr>
              <a:t>Sign In Here:</a:t>
            </a:r>
            <a:endParaRPr sz="1300">
              <a:solidFill>
                <a:schemeClr val="lt2"/>
              </a:solidFill>
              <a:latin typeface="Lato"/>
              <a:ea typeface="Lato"/>
              <a:cs typeface="Lato"/>
              <a:sym typeface="Lato"/>
            </a:endParaRPr>
          </a:p>
          <a:p>
            <a:pPr indent="0" lvl="0" marL="0" rtl="0" algn="l">
              <a:spcBef>
                <a:spcPts val="0"/>
              </a:spcBef>
              <a:spcAft>
                <a:spcPts val="0"/>
              </a:spcAft>
              <a:buNone/>
            </a:pPr>
            <a:r>
              <a:rPr lang="en" sz="1300">
                <a:solidFill>
                  <a:schemeClr val="lt2"/>
                </a:solidFill>
                <a:latin typeface="Lato"/>
                <a:ea typeface="Lato"/>
                <a:cs typeface="Lato"/>
                <a:sym typeface="Lato"/>
              </a:rPr>
              <a:t>https://tinyurl.com/y9gl53ar</a:t>
            </a:r>
            <a:endParaRPr sz="1300">
              <a:solidFill>
                <a:schemeClr val="lt2"/>
              </a:solidFill>
              <a:latin typeface="Lato"/>
              <a:ea typeface="Lato"/>
              <a:cs typeface="Lato"/>
              <a:sym typeface="Lato"/>
            </a:endParaRPr>
          </a:p>
        </p:txBody>
      </p:sp>
      <p:pic>
        <p:nvPicPr>
          <p:cNvPr id="63" name="Google Shape;63;p13"/>
          <p:cNvPicPr preferRelativeResize="0"/>
          <p:nvPr/>
        </p:nvPicPr>
        <p:blipFill>
          <a:blip r:embed="rId4">
            <a:alphaModFix/>
          </a:blip>
          <a:stretch>
            <a:fillRect/>
          </a:stretch>
        </p:blipFill>
        <p:spPr>
          <a:xfrm>
            <a:off x="0" y="4420375"/>
            <a:ext cx="855474" cy="816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37" name="Shape 137"/>
        <p:cNvGrpSpPr/>
        <p:nvPr/>
      </p:nvGrpSpPr>
      <p:grpSpPr>
        <a:xfrm>
          <a:off x="0" y="0"/>
          <a:ext cx="0" cy="0"/>
          <a:chOff x="0" y="0"/>
          <a:chExt cx="0" cy="0"/>
        </a:xfrm>
      </p:grpSpPr>
      <p:pic>
        <p:nvPicPr>
          <p:cNvPr id="138" name="Google Shape;138;p22"/>
          <p:cNvPicPr preferRelativeResize="0"/>
          <p:nvPr/>
        </p:nvPicPr>
        <p:blipFill>
          <a:blip r:embed="rId3">
            <a:alphaModFix/>
          </a:blip>
          <a:stretch>
            <a:fillRect/>
          </a:stretch>
        </p:blipFill>
        <p:spPr>
          <a:xfrm>
            <a:off x="4572000" y="0"/>
            <a:ext cx="4572000" cy="5143503"/>
          </a:xfrm>
          <a:prstGeom prst="rect">
            <a:avLst/>
          </a:prstGeom>
          <a:noFill/>
          <a:ln>
            <a:noFill/>
          </a:ln>
        </p:spPr>
      </p:pic>
      <p:sp>
        <p:nvSpPr>
          <p:cNvPr id="139" name="Google Shape;139;p22"/>
          <p:cNvSpPr/>
          <p:nvPr/>
        </p:nvSpPr>
        <p:spPr>
          <a:xfrm>
            <a:off x="0" y="936900"/>
            <a:ext cx="5541300" cy="32697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0" name="Google Shape;140;p22"/>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141" name="Google Shape;141;p22"/>
          <p:cNvSpPr txBox="1"/>
          <p:nvPr>
            <p:ph type="title"/>
          </p:nvPr>
        </p:nvSpPr>
        <p:spPr>
          <a:xfrm>
            <a:off x="170150" y="1184575"/>
            <a:ext cx="4734300" cy="63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chemeClr val="lt1"/>
                </a:solidFill>
              </a:rPr>
              <a:t>UTHSCSA Med-School Trip</a:t>
            </a:r>
            <a:endParaRPr sz="3000">
              <a:solidFill>
                <a:schemeClr val="lt1"/>
              </a:solidFill>
            </a:endParaRPr>
          </a:p>
        </p:txBody>
      </p:sp>
      <p:sp>
        <p:nvSpPr>
          <p:cNvPr id="142" name="Google Shape;142;p22"/>
          <p:cNvSpPr txBox="1"/>
          <p:nvPr/>
        </p:nvSpPr>
        <p:spPr>
          <a:xfrm>
            <a:off x="170150" y="1906700"/>
            <a:ext cx="4734300" cy="191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lt2"/>
                </a:solidFill>
              </a:rPr>
              <a:t>Friday, November 17</a:t>
            </a:r>
            <a:endParaRPr b="1" sz="1800">
              <a:solidFill>
                <a:schemeClr val="lt2"/>
              </a:solidFill>
            </a:endParaRPr>
          </a:p>
          <a:p>
            <a:pPr indent="0" lvl="0" marL="0" rtl="0" algn="l">
              <a:lnSpc>
                <a:spcPct val="115000"/>
              </a:lnSpc>
              <a:spcBef>
                <a:spcPts val="0"/>
              </a:spcBef>
              <a:spcAft>
                <a:spcPts val="0"/>
              </a:spcAft>
              <a:buNone/>
            </a:pPr>
            <a:r>
              <a:rPr b="1" lang="en" sz="1800">
                <a:solidFill>
                  <a:schemeClr val="lt2"/>
                </a:solidFill>
              </a:rPr>
              <a:t>Time TBA</a:t>
            </a:r>
            <a:endParaRPr b="1" sz="1800">
              <a:solidFill>
                <a:schemeClr val="lt2"/>
              </a:solidFill>
            </a:endParaRPr>
          </a:p>
          <a:p>
            <a:pPr indent="0" lvl="0" marL="0" rtl="0" algn="l">
              <a:lnSpc>
                <a:spcPct val="115000"/>
              </a:lnSpc>
              <a:spcBef>
                <a:spcPts val="0"/>
              </a:spcBef>
              <a:spcAft>
                <a:spcPts val="0"/>
              </a:spcAft>
              <a:buNone/>
            </a:pPr>
            <a:r>
              <a:t/>
            </a:r>
            <a:endParaRPr sz="1800">
              <a:solidFill>
                <a:srgbClr val="FFFFFF"/>
              </a:solidFill>
            </a:endParaRPr>
          </a:p>
          <a:p>
            <a:pPr indent="0" lvl="0" marL="0" rtl="0" algn="l">
              <a:lnSpc>
                <a:spcPct val="115000"/>
              </a:lnSpc>
              <a:spcBef>
                <a:spcPts val="0"/>
              </a:spcBef>
              <a:spcAft>
                <a:spcPts val="0"/>
              </a:spcAft>
              <a:buNone/>
            </a:pPr>
            <a:r>
              <a:rPr lang="en" sz="1500">
                <a:solidFill>
                  <a:srgbClr val="FFFFFF"/>
                </a:solidFill>
              </a:rPr>
              <a:t>Rides will be provided</a:t>
            </a:r>
            <a:endParaRPr sz="1500">
              <a:solidFill>
                <a:srgbClr val="FFFFFF"/>
              </a:solidFill>
            </a:endParaRPr>
          </a:p>
          <a:p>
            <a:pPr indent="0" lvl="0" marL="0" rtl="0" algn="l">
              <a:lnSpc>
                <a:spcPct val="115000"/>
              </a:lnSpc>
              <a:spcBef>
                <a:spcPts val="0"/>
              </a:spcBef>
              <a:spcAft>
                <a:spcPts val="0"/>
              </a:spcAft>
              <a:buNone/>
            </a:pPr>
            <a:r>
              <a:rPr lang="en" sz="1500">
                <a:solidFill>
                  <a:srgbClr val="FFFFFF"/>
                </a:solidFill>
              </a:rPr>
              <a:t>Sign up here: </a:t>
            </a:r>
            <a:endParaRPr sz="1500">
              <a:solidFill>
                <a:srgbClr val="FFFFFF"/>
              </a:solidFill>
            </a:endParaRPr>
          </a:p>
          <a:p>
            <a:pPr indent="0" lvl="0" marL="457200" rtl="0" algn="l">
              <a:lnSpc>
                <a:spcPct val="115000"/>
              </a:lnSpc>
              <a:spcBef>
                <a:spcPts val="0"/>
              </a:spcBef>
              <a:spcAft>
                <a:spcPts val="0"/>
              </a:spcAft>
              <a:buNone/>
            </a:pPr>
            <a:r>
              <a:t/>
            </a:r>
            <a:endParaRPr sz="24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sz="1800"/>
          </a:p>
        </p:txBody>
      </p:sp>
      <p:pic>
        <p:nvPicPr>
          <p:cNvPr id="143" name="Google Shape;143;p22"/>
          <p:cNvPicPr preferRelativeResize="0"/>
          <p:nvPr/>
        </p:nvPicPr>
        <p:blipFill>
          <a:blip r:embed="rId5">
            <a:alphaModFix/>
          </a:blip>
          <a:stretch>
            <a:fillRect/>
          </a:stretch>
        </p:blipFill>
        <p:spPr>
          <a:xfrm>
            <a:off x="3481450" y="2374475"/>
            <a:ext cx="1661150" cy="1661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47" name="Shape 147"/>
        <p:cNvGrpSpPr/>
        <p:nvPr/>
      </p:nvGrpSpPr>
      <p:grpSpPr>
        <a:xfrm>
          <a:off x="0" y="0"/>
          <a:ext cx="0" cy="0"/>
          <a:chOff x="0" y="0"/>
          <a:chExt cx="0" cy="0"/>
        </a:xfrm>
      </p:grpSpPr>
      <p:pic>
        <p:nvPicPr>
          <p:cNvPr id="148" name="Google Shape;148;p23"/>
          <p:cNvPicPr preferRelativeResize="0"/>
          <p:nvPr/>
        </p:nvPicPr>
        <p:blipFill>
          <a:blip r:embed="rId4">
            <a:alphaModFix/>
          </a:blip>
          <a:stretch>
            <a:fillRect/>
          </a:stretch>
        </p:blipFill>
        <p:spPr>
          <a:xfrm>
            <a:off x="0" y="-23362"/>
            <a:ext cx="9143999" cy="5190229"/>
          </a:xfrm>
          <a:prstGeom prst="rect">
            <a:avLst/>
          </a:prstGeom>
          <a:noFill/>
          <a:ln>
            <a:noFill/>
          </a:ln>
        </p:spPr>
      </p:pic>
      <p:sp>
        <p:nvSpPr>
          <p:cNvPr id="149" name="Google Shape;149;p23"/>
          <p:cNvSpPr/>
          <p:nvPr/>
        </p:nvSpPr>
        <p:spPr>
          <a:xfrm>
            <a:off x="0" y="-23350"/>
            <a:ext cx="9144000" cy="5143500"/>
          </a:xfrm>
          <a:prstGeom prst="rect">
            <a:avLst/>
          </a:prstGeom>
          <a:solidFill>
            <a:srgbClr val="0145AC">
              <a:alpha val="688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3"/>
          <p:cNvSpPr txBox="1"/>
          <p:nvPr/>
        </p:nvSpPr>
        <p:spPr>
          <a:xfrm>
            <a:off x="4675638" y="2691705"/>
            <a:ext cx="3789900" cy="12387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chemeClr val="lt1"/>
              </a:buClr>
              <a:buSzPts val="2400"/>
              <a:buFont typeface="Proxima Nova"/>
              <a:buChar char="●"/>
            </a:pPr>
            <a:r>
              <a:rPr lang="en" sz="2400">
                <a:solidFill>
                  <a:schemeClr val="lt1"/>
                </a:solidFill>
                <a:latin typeface="Proxima Nova"/>
                <a:ea typeface="Proxima Nova"/>
                <a:cs typeface="Proxima Nova"/>
                <a:sym typeface="Proxima Nova"/>
              </a:rPr>
              <a:t>15% discount - prep courses</a:t>
            </a:r>
            <a:endParaRPr sz="2400">
              <a:solidFill>
                <a:schemeClr val="lt1"/>
              </a:solidFill>
              <a:latin typeface="Proxima Nova"/>
              <a:ea typeface="Proxima Nova"/>
              <a:cs typeface="Proxima Nova"/>
              <a:sym typeface="Proxima Nova"/>
            </a:endParaRPr>
          </a:p>
          <a:p>
            <a:pPr indent="-381000" lvl="0" marL="457200" rtl="0" algn="l">
              <a:lnSpc>
                <a:spcPct val="115000"/>
              </a:lnSpc>
              <a:spcBef>
                <a:spcPts val="0"/>
              </a:spcBef>
              <a:spcAft>
                <a:spcPts val="0"/>
              </a:spcAft>
              <a:buClr>
                <a:schemeClr val="lt1"/>
              </a:buClr>
              <a:buSzPts val="2400"/>
              <a:buFont typeface="Proxima Nova"/>
              <a:buChar char="●"/>
            </a:pPr>
            <a:r>
              <a:rPr lang="en" sz="2400">
                <a:solidFill>
                  <a:schemeClr val="lt1"/>
                </a:solidFill>
                <a:latin typeface="Proxima Nova"/>
                <a:ea typeface="Proxima Nova"/>
                <a:cs typeface="Proxima Nova"/>
                <a:sym typeface="Proxima Nova"/>
              </a:rPr>
              <a:t>10% discount one on one tutoring</a:t>
            </a:r>
            <a:endParaRPr/>
          </a:p>
        </p:txBody>
      </p:sp>
      <p:pic>
        <p:nvPicPr>
          <p:cNvPr id="151" name="Google Shape;151;p23"/>
          <p:cNvPicPr preferRelativeResize="0"/>
          <p:nvPr/>
        </p:nvPicPr>
        <p:blipFill>
          <a:blip r:embed="rId5">
            <a:alphaModFix/>
          </a:blip>
          <a:stretch>
            <a:fillRect/>
          </a:stretch>
        </p:blipFill>
        <p:spPr>
          <a:xfrm>
            <a:off x="4812900" y="540250"/>
            <a:ext cx="3515375" cy="1876525"/>
          </a:xfrm>
          <a:prstGeom prst="rect">
            <a:avLst/>
          </a:prstGeom>
          <a:noFill/>
          <a:ln>
            <a:noFill/>
          </a:ln>
        </p:spPr>
      </p:pic>
      <p:sp>
        <p:nvSpPr>
          <p:cNvPr id="152" name="Google Shape;152;p23"/>
          <p:cNvSpPr txBox="1"/>
          <p:nvPr>
            <p:ph idx="4294967295" type="title"/>
          </p:nvPr>
        </p:nvSpPr>
        <p:spPr>
          <a:xfrm>
            <a:off x="303375" y="1037000"/>
            <a:ext cx="3549000" cy="255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FFFFFF"/>
                </a:solidFill>
              </a:rPr>
              <a:t>Entrance Exam Preparation</a:t>
            </a:r>
            <a:endParaRPr sz="5000">
              <a:solidFill>
                <a:srgbClr val="FFFFFF"/>
              </a:solidFill>
            </a:endParaRPr>
          </a:p>
        </p:txBody>
      </p:sp>
      <p:sp>
        <p:nvSpPr>
          <p:cNvPr id="153" name="Google Shape;153;p23"/>
          <p:cNvSpPr txBox="1"/>
          <p:nvPr/>
        </p:nvSpPr>
        <p:spPr>
          <a:xfrm>
            <a:off x="303375" y="3587600"/>
            <a:ext cx="4120500" cy="4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2"/>
                </a:solidFill>
              </a:rPr>
              <a:t>Our Partner</a:t>
            </a:r>
            <a:endParaRPr b="1" sz="2000">
              <a:solidFill>
                <a:schemeClr val="lt2"/>
              </a:solidFill>
            </a:endParaRPr>
          </a:p>
        </p:txBody>
      </p:sp>
      <p:pic>
        <p:nvPicPr>
          <p:cNvPr id="154" name="Google Shape;154;p23"/>
          <p:cNvPicPr preferRelativeResize="0"/>
          <p:nvPr/>
        </p:nvPicPr>
        <p:blipFill>
          <a:blip r:embed="rId6">
            <a:alphaModFix/>
          </a:blip>
          <a:stretch>
            <a:fillRect/>
          </a:stretch>
        </p:blipFill>
        <p:spPr>
          <a:xfrm>
            <a:off x="0" y="4326825"/>
            <a:ext cx="855474" cy="816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58" name="Shape 158"/>
        <p:cNvGrpSpPr/>
        <p:nvPr/>
      </p:nvGrpSpPr>
      <p:grpSpPr>
        <a:xfrm>
          <a:off x="0" y="0"/>
          <a:ext cx="0" cy="0"/>
          <a:chOff x="0" y="0"/>
          <a:chExt cx="0" cy="0"/>
        </a:xfrm>
      </p:grpSpPr>
      <p:sp>
        <p:nvSpPr>
          <p:cNvPr id="159" name="Google Shape;159;p24"/>
          <p:cNvSpPr txBox="1"/>
          <p:nvPr>
            <p:ph type="title"/>
          </p:nvPr>
        </p:nvSpPr>
        <p:spPr>
          <a:xfrm>
            <a:off x="311700" y="2952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Javier Flores</a:t>
            </a:r>
            <a:endParaRPr sz="6000">
              <a:solidFill>
                <a:srgbClr val="FFFFFF"/>
              </a:solidFill>
            </a:endParaRPr>
          </a:p>
        </p:txBody>
      </p:sp>
      <p:sp>
        <p:nvSpPr>
          <p:cNvPr id="160" name="Google Shape;160;p24"/>
          <p:cNvSpPr txBox="1"/>
          <p:nvPr>
            <p:ph idx="1" type="body"/>
          </p:nvPr>
        </p:nvSpPr>
        <p:spPr>
          <a:xfrm>
            <a:off x="311700" y="1797350"/>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Psychology Major, Pre-PA</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Eagle Pass,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Fun Fact: </a:t>
            </a:r>
            <a:endParaRPr sz="2000">
              <a:solidFill>
                <a:srgbClr val="FFFFFF"/>
              </a:solidFill>
            </a:endParaRPr>
          </a:p>
        </p:txBody>
      </p:sp>
      <p:sp>
        <p:nvSpPr>
          <p:cNvPr id="161" name="Google Shape;161;p24"/>
          <p:cNvSpPr txBox="1"/>
          <p:nvPr/>
        </p:nvSpPr>
        <p:spPr>
          <a:xfrm>
            <a:off x="311700" y="1215050"/>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VP of Community Development</a:t>
            </a:r>
            <a:endParaRPr b="1">
              <a:solidFill>
                <a:schemeClr val="lt2"/>
              </a:solidFill>
            </a:endParaRPr>
          </a:p>
        </p:txBody>
      </p:sp>
      <p:pic>
        <p:nvPicPr>
          <p:cNvPr id="162" name="Google Shape;162;p24"/>
          <p:cNvPicPr preferRelativeResize="0"/>
          <p:nvPr/>
        </p:nvPicPr>
        <p:blipFill>
          <a:blip r:embed="rId3">
            <a:alphaModFix/>
          </a:blip>
          <a:stretch>
            <a:fillRect/>
          </a:stretch>
        </p:blipFill>
        <p:spPr>
          <a:xfrm>
            <a:off x="4900750" y="1595975"/>
            <a:ext cx="3880200" cy="2588093"/>
          </a:xfrm>
          <a:prstGeom prst="rect">
            <a:avLst/>
          </a:prstGeom>
          <a:noFill/>
          <a:ln cap="flat" cmpd="sng" w="38100">
            <a:solidFill>
              <a:srgbClr val="1155CC"/>
            </a:solidFill>
            <a:prstDash val="solid"/>
            <a:round/>
            <a:headEnd len="sm" w="sm" type="none"/>
            <a:tailEnd len="sm" w="sm" type="none"/>
          </a:ln>
          <a:effectLst>
            <a:outerShdw blurRad="57150" rotWithShape="0" algn="bl" dir="2520000" dist="247650">
              <a:schemeClr val="dk1">
                <a:alpha val="50000"/>
              </a:schemeClr>
            </a:outerShdw>
          </a:effectLst>
        </p:spPr>
      </p:pic>
      <p:pic>
        <p:nvPicPr>
          <p:cNvPr id="163" name="Google Shape;163;p24"/>
          <p:cNvPicPr preferRelativeResize="0"/>
          <p:nvPr/>
        </p:nvPicPr>
        <p:blipFill>
          <a:blip r:embed="rId4">
            <a:alphaModFix/>
          </a:blip>
          <a:stretch>
            <a:fillRect/>
          </a:stretch>
        </p:blipFill>
        <p:spPr>
          <a:xfrm>
            <a:off x="0" y="4326825"/>
            <a:ext cx="855474" cy="816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67" name="Shape 167"/>
        <p:cNvGrpSpPr/>
        <p:nvPr/>
      </p:nvGrpSpPr>
      <p:grpSpPr>
        <a:xfrm>
          <a:off x="0" y="0"/>
          <a:ext cx="0" cy="0"/>
          <a:chOff x="0" y="0"/>
          <a:chExt cx="0" cy="0"/>
        </a:xfrm>
      </p:grpSpPr>
      <p:pic>
        <p:nvPicPr>
          <p:cNvPr id="168" name="Google Shape;168;p25"/>
          <p:cNvPicPr preferRelativeResize="0"/>
          <p:nvPr/>
        </p:nvPicPr>
        <p:blipFill>
          <a:blip r:embed="rId4">
            <a:alphaModFix/>
          </a:blip>
          <a:stretch>
            <a:fillRect/>
          </a:stretch>
        </p:blipFill>
        <p:spPr>
          <a:xfrm>
            <a:off x="0" y="-23362"/>
            <a:ext cx="9143999" cy="5190229"/>
          </a:xfrm>
          <a:prstGeom prst="rect">
            <a:avLst/>
          </a:prstGeom>
          <a:noFill/>
          <a:ln>
            <a:noFill/>
          </a:ln>
        </p:spPr>
      </p:pic>
      <p:sp>
        <p:nvSpPr>
          <p:cNvPr id="169" name="Google Shape;169;p25"/>
          <p:cNvSpPr/>
          <p:nvPr/>
        </p:nvSpPr>
        <p:spPr>
          <a:xfrm>
            <a:off x="0" y="-23350"/>
            <a:ext cx="9144000" cy="5143500"/>
          </a:xfrm>
          <a:prstGeom prst="rect">
            <a:avLst/>
          </a:prstGeom>
          <a:solidFill>
            <a:srgbClr val="0145AC">
              <a:alpha val="688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5"/>
          <p:cNvSpPr txBox="1"/>
          <p:nvPr/>
        </p:nvSpPr>
        <p:spPr>
          <a:xfrm>
            <a:off x="4644938" y="3382630"/>
            <a:ext cx="3789900" cy="12387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1600"/>
              </a:spcAft>
              <a:buNone/>
            </a:pPr>
            <a:r>
              <a:t/>
            </a:r>
            <a:endParaRPr/>
          </a:p>
        </p:txBody>
      </p:sp>
      <p:sp>
        <p:nvSpPr>
          <p:cNvPr id="171" name="Google Shape;171;p25"/>
          <p:cNvSpPr txBox="1"/>
          <p:nvPr>
            <p:ph idx="4294967295" type="title"/>
          </p:nvPr>
        </p:nvSpPr>
        <p:spPr>
          <a:xfrm>
            <a:off x="147603" y="1104467"/>
            <a:ext cx="4424400" cy="248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000">
                <a:solidFill>
                  <a:srgbClr val="FFFFFF"/>
                </a:solidFill>
              </a:rPr>
              <a:t>Let’s Talk Diabetes Awareness Week!!</a:t>
            </a:r>
            <a:endParaRPr sz="5000">
              <a:solidFill>
                <a:srgbClr val="FFFFFF"/>
              </a:solidFill>
            </a:endParaRPr>
          </a:p>
        </p:txBody>
      </p:sp>
      <p:pic>
        <p:nvPicPr>
          <p:cNvPr id="172" name="Google Shape;172;p25"/>
          <p:cNvPicPr preferRelativeResize="0"/>
          <p:nvPr/>
        </p:nvPicPr>
        <p:blipFill>
          <a:blip r:embed="rId5">
            <a:alphaModFix/>
          </a:blip>
          <a:stretch>
            <a:fillRect/>
          </a:stretch>
        </p:blipFill>
        <p:spPr>
          <a:xfrm>
            <a:off x="0" y="4326825"/>
            <a:ext cx="855474" cy="816675"/>
          </a:xfrm>
          <a:prstGeom prst="rect">
            <a:avLst/>
          </a:prstGeom>
          <a:noFill/>
          <a:ln>
            <a:noFill/>
          </a:ln>
        </p:spPr>
      </p:pic>
      <p:pic>
        <p:nvPicPr>
          <p:cNvPr id="173" name="Google Shape;173;p25"/>
          <p:cNvPicPr preferRelativeResize="0"/>
          <p:nvPr/>
        </p:nvPicPr>
        <p:blipFill>
          <a:blip r:embed="rId6">
            <a:alphaModFix/>
          </a:blip>
          <a:stretch>
            <a:fillRect/>
          </a:stretch>
        </p:blipFill>
        <p:spPr>
          <a:xfrm>
            <a:off x="4692175" y="1439750"/>
            <a:ext cx="3695450" cy="2887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pic>
        <p:nvPicPr>
          <p:cNvPr id="178" name="Google Shape;178;p2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79" name="Google Shape;179;p26"/>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180" name="Google Shape;180;p26"/>
          <p:cNvSpPr/>
          <p:nvPr/>
        </p:nvSpPr>
        <p:spPr>
          <a:xfrm>
            <a:off x="61980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6"/>
          <p:cNvSpPr txBox="1"/>
          <p:nvPr/>
        </p:nvSpPr>
        <p:spPr>
          <a:xfrm>
            <a:off x="1321500" y="647575"/>
            <a:ext cx="6501000" cy="3045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4000">
                <a:solidFill>
                  <a:schemeClr val="lt1"/>
                </a:solidFill>
                <a:latin typeface="Proxima Nova"/>
                <a:ea typeface="Proxima Nova"/>
                <a:cs typeface="Proxima Nova"/>
                <a:sym typeface="Proxima Nova"/>
              </a:rPr>
              <a:t>Monday, November 5th </a:t>
            </a:r>
            <a:endParaRPr sz="4000">
              <a:solidFill>
                <a:schemeClr val="lt1"/>
              </a:solidFill>
              <a:latin typeface="Proxima Nova"/>
              <a:ea typeface="Proxima Nova"/>
              <a:cs typeface="Proxima Nova"/>
              <a:sym typeface="Proxima Nova"/>
            </a:endParaRPr>
          </a:p>
          <a:p>
            <a:pPr indent="0" lvl="0" marL="0" rtl="0" algn="ctr">
              <a:lnSpc>
                <a:spcPct val="115000"/>
              </a:lnSpc>
              <a:spcBef>
                <a:spcPts val="0"/>
              </a:spcBef>
              <a:spcAft>
                <a:spcPts val="0"/>
              </a:spcAft>
              <a:buNone/>
            </a:pPr>
            <a:r>
              <a:rPr b="1" lang="en" sz="2400">
                <a:solidFill>
                  <a:schemeClr val="lt2"/>
                </a:solidFill>
              </a:rPr>
              <a:t>Interactive Tabling</a:t>
            </a:r>
            <a:endParaRPr b="1" sz="2400">
              <a:solidFill>
                <a:schemeClr val="lt2"/>
              </a:solidFill>
            </a:endParaRPr>
          </a:p>
          <a:p>
            <a:pPr indent="0" lvl="0" marL="0" rtl="0" algn="l">
              <a:lnSpc>
                <a:spcPct val="115000"/>
              </a:lnSpc>
              <a:spcBef>
                <a:spcPts val="0"/>
              </a:spcBef>
              <a:spcAft>
                <a:spcPts val="0"/>
              </a:spcAft>
              <a:buNone/>
            </a:pPr>
            <a:r>
              <a:t/>
            </a:r>
            <a:endParaRPr sz="800">
              <a:solidFill>
                <a:srgbClr val="FFFFFF"/>
              </a:solidFill>
            </a:endParaRPr>
          </a:p>
          <a:p>
            <a:pPr indent="0" lvl="0" marL="0" rtl="0" algn="l">
              <a:lnSpc>
                <a:spcPct val="115000"/>
              </a:lnSpc>
              <a:spcBef>
                <a:spcPts val="0"/>
              </a:spcBef>
              <a:spcAft>
                <a:spcPts val="0"/>
              </a:spcAft>
              <a:buNone/>
            </a:pPr>
            <a:r>
              <a:rPr lang="en" sz="2000">
                <a:solidFill>
                  <a:srgbClr val="FFFFFF"/>
                </a:solidFill>
              </a:rPr>
              <a:t>Where: Greg Plaza </a:t>
            </a:r>
            <a:endParaRPr sz="2000">
              <a:solidFill>
                <a:srgbClr val="FFFFFF"/>
              </a:solidFill>
            </a:endParaRPr>
          </a:p>
          <a:p>
            <a:pPr indent="0" lvl="0" marL="0" rtl="0" algn="l">
              <a:lnSpc>
                <a:spcPct val="115000"/>
              </a:lnSpc>
              <a:spcBef>
                <a:spcPts val="0"/>
              </a:spcBef>
              <a:spcAft>
                <a:spcPts val="0"/>
              </a:spcAft>
              <a:buNone/>
            </a:pPr>
            <a:r>
              <a:rPr lang="en" sz="2000">
                <a:solidFill>
                  <a:srgbClr val="FFFFFF"/>
                </a:solidFill>
              </a:rPr>
              <a:t>When: 6- 7 PM</a:t>
            </a:r>
            <a:endParaRPr sz="2000">
              <a:solidFill>
                <a:srgbClr val="FFFFFF"/>
              </a:solidFill>
            </a:endParaRPr>
          </a:p>
          <a:p>
            <a:pPr indent="0" lvl="0" marL="0" rtl="0" algn="l">
              <a:lnSpc>
                <a:spcPct val="115000"/>
              </a:lnSpc>
              <a:spcBef>
                <a:spcPts val="0"/>
              </a:spcBef>
              <a:spcAft>
                <a:spcPts val="0"/>
              </a:spcAft>
              <a:buNone/>
            </a:pPr>
            <a:r>
              <a:t/>
            </a:r>
            <a:endParaRPr sz="9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Snacks: Bars &amp; Waters</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Ribbons </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Pamphlets </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T-shirt giveaway!!</a:t>
            </a:r>
            <a:endParaRPr sz="1800">
              <a:solidFill>
                <a:srgbClr val="FFFFFF"/>
              </a:solidFill>
            </a:endParaRPr>
          </a:p>
          <a:p>
            <a:pPr indent="0" lvl="0" marL="0" rtl="0" algn="l">
              <a:spcBef>
                <a:spcPts val="0"/>
              </a:spcBef>
              <a:spcAft>
                <a:spcPts val="0"/>
              </a:spcAft>
              <a:buNone/>
            </a:pPr>
            <a:r>
              <a:t/>
            </a:r>
            <a:endParaRPr sz="1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pic>
        <p:nvPicPr>
          <p:cNvPr id="186" name="Google Shape;186;p27"/>
          <p:cNvPicPr preferRelativeResize="0"/>
          <p:nvPr/>
        </p:nvPicPr>
        <p:blipFill>
          <a:blip r:embed="rId3">
            <a:alphaModFix/>
          </a:blip>
          <a:stretch>
            <a:fillRect/>
          </a:stretch>
        </p:blipFill>
        <p:spPr>
          <a:xfrm>
            <a:off x="0" y="0"/>
            <a:ext cx="9144000" cy="5237001"/>
          </a:xfrm>
          <a:prstGeom prst="rect">
            <a:avLst/>
          </a:prstGeom>
          <a:noFill/>
          <a:ln>
            <a:noFill/>
          </a:ln>
        </p:spPr>
      </p:pic>
      <p:sp>
        <p:nvSpPr>
          <p:cNvPr id="187" name="Google Shape;187;p27"/>
          <p:cNvSpPr/>
          <p:nvPr/>
        </p:nvSpPr>
        <p:spPr>
          <a:xfrm>
            <a:off x="-150" y="1157100"/>
            <a:ext cx="9144000" cy="28293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7"/>
          <p:cNvSpPr txBox="1"/>
          <p:nvPr/>
        </p:nvSpPr>
        <p:spPr>
          <a:xfrm>
            <a:off x="1099725" y="1298071"/>
            <a:ext cx="67293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Proxima Nova"/>
                <a:ea typeface="Proxima Nova"/>
                <a:cs typeface="Proxima Nova"/>
                <a:sym typeface="Proxima Nova"/>
              </a:rPr>
              <a:t>Tuesday, November 6th</a:t>
            </a:r>
            <a:r>
              <a:rPr lang="en" sz="4000">
                <a:solidFill>
                  <a:srgbClr val="FFFFFF"/>
                </a:solidFill>
                <a:latin typeface="Proxima Nova"/>
                <a:ea typeface="Proxima Nova"/>
                <a:cs typeface="Proxima Nova"/>
                <a:sym typeface="Proxima Nova"/>
              </a:rPr>
              <a:t> </a:t>
            </a:r>
            <a:endParaRPr b="1" sz="1200">
              <a:solidFill>
                <a:srgbClr val="FFFFFF"/>
              </a:solidFill>
            </a:endParaRPr>
          </a:p>
          <a:p>
            <a:pPr indent="0" lvl="0" marL="0" rtl="0" algn="ctr">
              <a:lnSpc>
                <a:spcPct val="130000"/>
              </a:lnSpc>
              <a:spcBef>
                <a:spcPts val="0"/>
              </a:spcBef>
              <a:spcAft>
                <a:spcPts val="0"/>
              </a:spcAft>
              <a:buNone/>
            </a:pPr>
            <a:r>
              <a:rPr b="1" lang="en" sz="2500">
                <a:solidFill>
                  <a:schemeClr val="lt2"/>
                </a:solidFill>
              </a:rPr>
              <a:t>Type Texas</a:t>
            </a:r>
            <a:endParaRPr b="1" i="1" sz="2000">
              <a:solidFill>
                <a:schemeClr val="lt2"/>
              </a:solidFill>
            </a:endParaRPr>
          </a:p>
        </p:txBody>
      </p:sp>
      <p:sp>
        <p:nvSpPr>
          <p:cNvPr id="189" name="Google Shape;189;p27"/>
          <p:cNvSpPr txBox="1"/>
          <p:nvPr/>
        </p:nvSpPr>
        <p:spPr>
          <a:xfrm>
            <a:off x="512175" y="2480222"/>
            <a:ext cx="7904400" cy="105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200">
                <a:solidFill>
                  <a:schemeClr val="lt1"/>
                </a:solidFill>
                <a:latin typeface="Proxima Nova"/>
                <a:ea typeface="Proxima Nova"/>
                <a:cs typeface="Proxima Nova"/>
                <a:sym typeface="Proxima Nova"/>
              </a:rPr>
              <a:t>Tentative</a:t>
            </a:r>
            <a:r>
              <a:rPr lang="en" sz="2200">
                <a:solidFill>
                  <a:schemeClr val="lt1"/>
                </a:solidFill>
                <a:latin typeface="Proxima Nova"/>
                <a:ea typeface="Proxima Nova"/>
                <a:cs typeface="Proxima Nova"/>
                <a:sym typeface="Proxima Nova"/>
              </a:rPr>
              <a:t> </a:t>
            </a:r>
            <a:r>
              <a:rPr lang="en" sz="2200">
                <a:solidFill>
                  <a:schemeClr val="lt1"/>
                </a:solidFill>
                <a:latin typeface="Proxima Nova"/>
                <a:ea typeface="Proxima Nova"/>
                <a:cs typeface="Proxima Nova"/>
                <a:sym typeface="Proxima Nova"/>
              </a:rPr>
              <a:t>Informational Meeting With A Dietician</a:t>
            </a:r>
            <a:endParaRPr sz="2200">
              <a:solidFill>
                <a:schemeClr val="lt1"/>
              </a:solidFill>
              <a:latin typeface="Proxima Nova"/>
              <a:ea typeface="Proxima Nova"/>
              <a:cs typeface="Proxima Nova"/>
              <a:sym typeface="Proxima Nova"/>
            </a:endParaRPr>
          </a:p>
          <a:p>
            <a:pPr indent="0" lvl="0" marL="457200" rtl="0" algn="ctr">
              <a:lnSpc>
                <a:spcPct val="115000"/>
              </a:lnSpc>
              <a:spcBef>
                <a:spcPts val="0"/>
              </a:spcBef>
              <a:spcAft>
                <a:spcPts val="0"/>
              </a:spcAft>
              <a:buNone/>
            </a:pPr>
            <a:r>
              <a:rPr lang="en" sz="2200">
                <a:solidFill>
                  <a:schemeClr val="lt1"/>
                </a:solidFill>
                <a:latin typeface="Proxima Nova"/>
                <a:ea typeface="Proxima Nova"/>
                <a:cs typeface="Proxima Nova"/>
                <a:sym typeface="Proxima Nova"/>
              </a:rPr>
              <a:t>Where &amp; When: TBA</a:t>
            </a:r>
            <a:endParaRPr sz="2200">
              <a:solidFill>
                <a:schemeClr val="lt1"/>
              </a:solidFill>
              <a:latin typeface="Proxima Nova"/>
              <a:ea typeface="Proxima Nova"/>
              <a:cs typeface="Proxima Nova"/>
              <a:sym typeface="Proxima Nova"/>
            </a:endParaRPr>
          </a:p>
        </p:txBody>
      </p:sp>
      <p:pic>
        <p:nvPicPr>
          <p:cNvPr id="190" name="Google Shape;190;p27"/>
          <p:cNvPicPr preferRelativeResize="0"/>
          <p:nvPr/>
        </p:nvPicPr>
        <p:blipFill>
          <a:blip r:embed="rId4">
            <a:alphaModFix/>
          </a:blip>
          <a:stretch>
            <a:fillRect/>
          </a:stretch>
        </p:blipFill>
        <p:spPr>
          <a:xfrm>
            <a:off x="0" y="4420375"/>
            <a:ext cx="855474" cy="816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94" name="Shape 194"/>
        <p:cNvGrpSpPr/>
        <p:nvPr/>
      </p:nvGrpSpPr>
      <p:grpSpPr>
        <a:xfrm>
          <a:off x="0" y="0"/>
          <a:ext cx="0" cy="0"/>
          <a:chOff x="0" y="0"/>
          <a:chExt cx="0" cy="0"/>
        </a:xfrm>
      </p:grpSpPr>
      <p:pic>
        <p:nvPicPr>
          <p:cNvPr id="195" name="Google Shape;195;p28"/>
          <p:cNvPicPr preferRelativeResize="0"/>
          <p:nvPr/>
        </p:nvPicPr>
        <p:blipFill>
          <a:blip r:embed="rId3">
            <a:alphaModFix/>
          </a:blip>
          <a:stretch>
            <a:fillRect/>
          </a:stretch>
        </p:blipFill>
        <p:spPr>
          <a:xfrm>
            <a:off x="4572000" y="0"/>
            <a:ext cx="4572001" cy="5143501"/>
          </a:xfrm>
          <a:prstGeom prst="rect">
            <a:avLst/>
          </a:prstGeom>
          <a:noFill/>
          <a:ln>
            <a:noFill/>
          </a:ln>
        </p:spPr>
      </p:pic>
      <p:pic>
        <p:nvPicPr>
          <p:cNvPr id="196" name="Google Shape;196;p28"/>
          <p:cNvPicPr preferRelativeResize="0"/>
          <p:nvPr/>
        </p:nvPicPr>
        <p:blipFill>
          <a:blip r:embed="rId4">
            <a:alphaModFix/>
          </a:blip>
          <a:stretch>
            <a:fillRect/>
          </a:stretch>
        </p:blipFill>
        <p:spPr>
          <a:xfrm>
            <a:off x="0" y="4285075"/>
            <a:ext cx="855474" cy="816675"/>
          </a:xfrm>
          <a:prstGeom prst="rect">
            <a:avLst/>
          </a:prstGeom>
          <a:noFill/>
          <a:ln>
            <a:noFill/>
          </a:ln>
        </p:spPr>
      </p:pic>
      <p:sp>
        <p:nvSpPr>
          <p:cNvPr id="197" name="Google Shape;197;p28"/>
          <p:cNvSpPr/>
          <p:nvPr/>
        </p:nvSpPr>
        <p:spPr>
          <a:xfrm>
            <a:off x="4582800" y="0"/>
            <a:ext cx="4550400" cy="5143500"/>
          </a:xfrm>
          <a:prstGeom prst="rect">
            <a:avLst/>
          </a:prstGeom>
          <a:solidFill>
            <a:srgbClr val="0145AC">
              <a:alpha val="68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8"/>
          <p:cNvSpPr txBox="1"/>
          <p:nvPr/>
        </p:nvSpPr>
        <p:spPr>
          <a:xfrm>
            <a:off x="372575" y="203775"/>
            <a:ext cx="3800100" cy="41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lt1"/>
                </a:solidFill>
                <a:latin typeface="Proxima Nova"/>
                <a:ea typeface="Proxima Nova"/>
                <a:cs typeface="Proxima Nova"/>
                <a:sym typeface="Proxima Nova"/>
              </a:rPr>
              <a:t>Wednesday, November 7th</a:t>
            </a:r>
            <a:r>
              <a:rPr lang="en" sz="3000">
                <a:solidFill>
                  <a:schemeClr val="lt1"/>
                </a:solidFill>
                <a:latin typeface="Proxima Nova"/>
                <a:ea typeface="Proxima Nova"/>
                <a:cs typeface="Proxima Nova"/>
                <a:sym typeface="Proxima Nova"/>
              </a:rPr>
              <a:t> </a:t>
            </a:r>
            <a:endParaRPr sz="3000">
              <a:solidFill>
                <a:schemeClr val="lt1"/>
              </a:solidFill>
              <a:latin typeface="Proxima Nova"/>
              <a:ea typeface="Proxima Nova"/>
              <a:cs typeface="Proxima Nova"/>
              <a:sym typeface="Proxima Nova"/>
            </a:endParaRPr>
          </a:p>
          <a:p>
            <a:pPr indent="0" lvl="0" marL="0" rtl="0" algn="l">
              <a:spcBef>
                <a:spcPts val="0"/>
              </a:spcBef>
              <a:spcAft>
                <a:spcPts val="0"/>
              </a:spcAft>
              <a:buNone/>
            </a:pPr>
            <a:r>
              <a:rPr b="1" lang="en" sz="1700">
                <a:solidFill>
                  <a:schemeClr val="lt2"/>
                </a:solidFill>
              </a:rPr>
              <a:t>Dodgeball Tournament</a:t>
            </a:r>
            <a:endParaRPr b="1" sz="1700">
              <a:solidFill>
                <a:schemeClr val="lt2"/>
              </a:solidFill>
            </a:endParaRPr>
          </a:p>
          <a:p>
            <a:pPr indent="0" lvl="0" marL="0" rtl="0" algn="l">
              <a:spcBef>
                <a:spcPts val="0"/>
              </a:spcBef>
              <a:spcAft>
                <a:spcPts val="0"/>
              </a:spcAft>
              <a:buNone/>
            </a:pPr>
            <a:r>
              <a:t/>
            </a:r>
            <a:endParaRPr b="1" sz="1700">
              <a:solidFill>
                <a:schemeClr val="lt2"/>
              </a:solidFill>
            </a:endParaRPr>
          </a:p>
          <a:p>
            <a:pPr indent="0" lvl="0" marL="0" rtl="0" algn="l">
              <a:spcBef>
                <a:spcPts val="0"/>
              </a:spcBef>
              <a:spcAft>
                <a:spcPts val="0"/>
              </a:spcAft>
              <a:buNone/>
            </a:pPr>
            <a:r>
              <a:rPr lang="en" sz="1700">
                <a:solidFill>
                  <a:schemeClr val="lt1"/>
                </a:solidFill>
              </a:rPr>
              <a:t>Where: Whitaker Courts</a:t>
            </a:r>
            <a:endParaRPr sz="1700">
              <a:solidFill>
                <a:schemeClr val="lt1"/>
              </a:solidFill>
            </a:endParaRPr>
          </a:p>
          <a:p>
            <a:pPr indent="0" lvl="0" marL="0" rtl="0" algn="l">
              <a:spcBef>
                <a:spcPts val="0"/>
              </a:spcBef>
              <a:spcAft>
                <a:spcPts val="0"/>
              </a:spcAft>
              <a:buNone/>
            </a:pPr>
            <a:r>
              <a:rPr lang="en" sz="1700">
                <a:solidFill>
                  <a:schemeClr val="lt1"/>
                </a:solidFill>
              </a:rPr>
              <a:t>Time: TBA</a:t>
            </a:r>
            <a:endParaRPr sz="1700">
              <a:solidFill>
                <a:schemeClr val="lt1"/>
              </a:solidFill>
            </a:endParaRPr>
          </a:p>
          <a:p>
            <a:pPr indent="0" lvl="0" marL="0" rtl="0" algn="l">
              <a:spcBef>
                <a:spcPts val="0"/>
              </a:spcBef>
              <a:spcAft>
                <a:spcPts val="0"/>
              </a:spcAft>
              <a:buNone/>
            </a:pPr>
            <a:r>
              <a:t/>
            </a:r>
            <a:endParaRPr sz="1700">
              <a:solidFill>
                <a:schemeClr val="lt1"/>
              </a:solidFill>
            </a:endParaRPr>
          </a:p>
          <a:p>
            <a:pPr indent="0" lvl="0" marL="0" rtl="0" algn="l">
              <a:spcBef>
                <a:spcPts val="0"/>
              </a:spcBef>
              <a:spcAft>
                <a:spcPts val="0"/>
              </a:spcAft>
              <a:buNone/>
            </a:pPr>
            <a:r>
              <a:rPr lang="en" sz="1700">
                <a:solidFill>
                  <a:schemeClr val="lt1"/>
                </a:solidFill>
              </a:rPr>
              <a:t>$25 total</a:t>
            </a:r>
            <a:endParaRPr sz="1700">
              <a:solidFill>
                <a:schemeClr val="lt1"/>
              </a:solidFill>
            </a:endParaRPr>
          </a:p>
          <a:p>
            <a:pPr indent="0" lvl="0" marL="0" rtl="0" algn="l">
              <a:spcBef>
                <a:spcPts val="0"/>
              </a:spcBef>
              <a:spcAft>
                <a:spcPts val="0"/>
              </a:spcAft>
              <a:buNone/>
            </a:pPr>
            <a:r>
              <a:rPr lang="en" sz="1700">
                <a:solidFill>
                  <a:schemeClr val="lt1"/>
                </a:solidFill>
              </a:rPr>
              <a:t>5 players per team</a:t>
            </a:r>
            <a:endParaRPr sz="1700">
              <a:solidFill>
                <a:schemeClr val="lt1"/>
              </a:solidFill>
            </a:endParaRPr>
          </a:p>
          <a:p>
            <a:pPr indent="0" lvl="0" marL="0" rtl="0" algn="l">
              <a:spcBef>
                <a:spcPts val="0"/>
              </a:spcBef>
              <a:spcAft>
                <a:spcPts val="0"/>
              </a:spcAft>
              <a:buNone/>
            </a:pPr>
            <a:r>
              <a:t/>
            </a:r>
            <a:endParaRPr sz="1700">
              <a:solidFill>
                <a:schemeClr val="lt1"/>
              </a:solidFill>
            </a:endParaRPr>
          </a:p>
          <a:p>
            <a:pPr indent="0" lvl="0" marL="0" rtl="0" algn="l">
              <a:spcBef>
                <a:spcPts val="0"/>
              </a:spcBef>
              <a:spcAft>
                <a:spcPts val="0"/>
              </a:spcAft>
              <a:buNone/>
            </a:pPr>
            <a:r>
              <a:rPr lang="en" sz="1500">
                <a:solidFill>
                  <a:schemeClr val="lt1"/>
                </a:solidFill>
              </a:rPr>
              <a:t>Collaboration with BHPO, Pre-PA Society, Texas Infinites, Texas Bluebonnets, Texas Latin Dance, Type Texas, Texas Fuego</a:t>
            </a:r>
            <a:endParaRPr sz="1500">
              <a:solidFill>
                <a:schemeClr val="lt1"/>
              </a:solidFill>
            </a:endParaRPr>
          </a:p>
        </p:txBody>
      </p:sp>
      <p:pic>
        <p:nvPicPr>
          <p:cNvPr id="199" name="Google Shape;199;p28"/>
          <p:cNvPicPr preferRelativeResize="0"/>
          <p:nvPr/>
        </p:nvPicPr>
        <p:blipFill>
          <a:blip r:embed="rId5">
            <a:alphaModFix/>
          </a:blip>
          <a:stretch>
            <a:fillRect/>
          </a:stretch>
        </p:blipFill>
        <p:spPr>
          <a:xfrm>
            <a:off x="6836725" y="1603201"/>
            <a:ext cx="2052900" cy="2291049"/>
          </a:xfrm>
          <a:prstGeom prst="rect">
            <a:avLst/>
          </a:prstGeom>
          <a:noFill/>
          <a:ln cap="flat" cmpd="sng" w="38100">
            <a:solidFill>
              <a:schemeClr val="lt2"/>
            </a:solidFill>
            <a:prstDash val="solid"/>
            <a:round/>
            <a:headEnd len="sm" w="sm" type="none"/>
            <a:tailEnd len="sm" w="sm" type="none"/>
          </a:ln>
        </p:spPr>
      </p:pic>
      <p:pic>
        <p:nvPicPr>
          <p:cNvPr id="200" name="Google Shape;200;p28"/>
          <p:cNvPicPr preferRelativeResize="0"/>
          <p:nvPr/>
        </p:nvPicPr>
        <p:blipFill>
          <a:blip r:embed="rId6">
            <a:alphaModFix/>
          </a:blip>
          <a:stretch>
            <a:fillRect/>
          </a:stretch>
        </p:blipFill>
        <p:spPr>
          <a:xfrm>
            <a:off x="4838688" y="1603200"/>
            <a:ext cx="1847087" cy="2291049"/>
          </a:xfrm>
          <a:prstGeom prst="rect">
            <a:avLst/>
          </a:prstGeom>
          <a:noFill/>
          <a:ln cap="flat" cmpd="sng" w="38100">
            <a:solidFill>
              <a:schemeClr val="lt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04" name="Shape 204"/>
        <p:cNvGrpSpPr/>
        <p:nvPr/>
      </p:nvGrpSpPr>
      <p:grpSpPr>
        <a:xfrm>
          <a:off x="0" y="0"/>
          <a:ext cx="0" cy="0"/>
          <a:chOff x="0" y="0"/>
          <a:chExt cx="0" cy="0"/>
        </a:xfrm>
      </p:grpSpPr>
      <p:pic>
        <p:nvPicPr>
          <p:cNvPr id="205" name="Google Shape;205;p29"/>
          <p:cNvPicPr preferRelativeResize="0"/>
          <p:nvPr/>
        </p:nvPicPr>
        <p:blipFill>
          <a:blip r:embed="rId3">
            <a:alphaModFix/>
          </a:blip>
          <a:stretch>
            <a:fillRect/>
          </a:stretch>
        </p:blipFill>
        <p:spPr>
          <a:xfrm>
            <a:off x="0" y="0"/>
            <a:ext cx="9144003" cy="5143499"/>
          </a:xfrm>
          <a:prstGeom prst="rect">
            <a:avLst/>
          </a:prstGeom>
          <a:noFill/>
          <a:ln>
            <a:noFill/>
          </a:ln>
        </p:spPr>
      </p:pic>
      <p:sp>
        <p:nvSpPr>
          <p:cNvPr id="206" name="Google Shape;206;p29"/>
          <p:cNvSpPr/>
          <p:nvPr/>
        </p:nvSpPr>
        <p:spPr>
          <a:xfrm>
            <a:off x="2054400" y="55800"/>
            <a:ext cx="5035200" cy="5031900"/>
          </a:xfrm>
          <a:prstGeom prst="ellipse">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9"/>
          <p:cNvSpPr txBox="1"/>
          <p:nvPr/>
        </p:nvSpPr>
        <p:spPr>
          <a:xfrm>
            <a:off x="2431800" y="444350"/>
            <a:ext cx="4280400" cy="59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500">
                <a:solidFill>
                  <a:schemeClr val="lt1"/>
                </a:solidFill>
                <a:latin typeface="Proxima Nova"/>
                <a:ea typeface="Proxima Nova"/>
                <a:cs typeface="Proxima Nova"/>
                <a:sym typeface="Proxima Nova"/>
              </a:rPr>
              <a:t>Thursday,  November 8th</a:t>
            </a:r>
            <a:endParaRPr b="1" sz="3500">
              <a:solidFill>
                <a:schemeClr val="lt1"/>
              </a:solidFill>
              <a:latin typeface="Proxima Nova"/>
              <a:ea typeface="Proxima Nova"/>
              <a:cs typeface="Proxima Nova"/>
              <a:sym typeface="Proxima Nova"/>
            </a:endParaRPr>
          </a:p>
        </p:txBody>
      </p:sp>
      <p:sp>
        <p:nvSpPr>
          <p:cNvPr id="208" name="Google Shape;208;p29"/>
          <p:cNvSpPr txBox="1"/>
          <p:nvPr/>
        </p:nvSpPr>
        <p:spPr>
          <a:xfrm>
            <a:off x="2460750" y="1633775"/>
            <a:ext cx="4222500" cy="1973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700">
                <a:solidFill>
                  <a:schemeClr val="lt2"/>
                </a:solidFill>
              </a:rPr>
              <a:t>Texas Latin Dance Collaboration</a:t>
            </a:r>
            <a:endParaRPr b="1" sz="1700">
              <a:solidFill>
                <a:schemeClr val="lt2"/>
              </a:solidFill>
            </a:endParaRPr>
          </a:p>
          <a:p>
            <a:pPr indent="0" lvl="0" marL="0" rtl="0" algn="ctr">
              <a:lnSpc>
                <a:spcPct val="115000"/>
              </a:lnSpc>
              <a:spcBef>
                <a:spcPts val="0"/>
              </a:spcBef>
              <a:spcAft>
                <a:spcPts val="0"/>
              </a:spcAft>
              <a:buNone/>
            </a:pPr>
            <a:r>
              <a:rPr b="1" lang="en" sz="1700">
                <a:solidFill>
                  <a:schemeClr val="lt2"/>
                </a:solidFill>
              </a:rPr>
              <a:t> </a:t>
            </a:r>
            <a:r>
              <a:rPr b="1" lang="en" sz="2000">
                <a:solidFill>
                  <a:schemeClr val="lt2"/>
                </a:solidFill>
              </a:rPr>
              <a:t>	</a:t>
            </a:r>
            <a:endParaRPr sz="7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700">
                <a:solidFill>
                  <a:schemeClr val="lt1"/>
                </a:solidFill>
              </a:rPr>
              <a:t>Where: UNB 3.312 T-house Suite</a:t>
            </a:r>
            <a:endParaRPr sz="1700">
              <a:solidFill>
                <a:schemeClr val="lt1"/>
              </a:solidFill>
            </a:endParaRPr>
          </a:p>
          <a:p>
            <a:pPr indent="0" lvl="0" marL="0" rtl="0" algn="l">
              <a:lnSpc>
                <a:spcPct val="115000"/>
              </a:lnSpc>
              <a:spcBef>
                <a:spcPts val="0"/>
              </a:spcBef>
              <a:spcAft>
                <a:spcPts val="0"/>
              </a:spcAft>
              <a:buNone/>
            </a:pPr>
            <a:r>
              <a:rPr lang="en" sz="1700">
                <a:solidFill>
                  <a:schemeClr val="lt1"/>
                </a:solidFill>
              </a:rPr>
              <a:t>When: 7-9 pm</a:t>
            </a:r>
            <a:endParaRPr sz="1700">
              <a:solidFill>
                <a:schemeClr val="lt1"/>
              </a:solidFill>
            </a:endParaRPr>
          </a:p>
          <a:p>
            <a:pPr indent="0" lvl="0" marL="0" rtl="0" algn="ctr">
              <a:lnSpc>
                <a:spcPct val="115000"/>
              </a:lnSpc>
              <a:spcBef>
                <a:spcPts val="0"/>
              </a:spcBef>
              <a:spcAft>
                <a:spcPts val="0"/>
              </a:spcAft>
              <a:buNone/>
            </a:pPr>
            <a:r>
              <a:t/>
            </a:r>
            <a:endParaRPr sz="1700">
              <a:solidFill>
                <a:schemeClr val="lt1"/>
              </a:solidFill>
            </a:endParaRPr>
          </a:p>
          <a:p>
            <a:pPr indent="0" lvl="0" marL="0" rtl="0" algn="l">
              <a:lnSpc>
                <a:spcPct val="115000"/>
              </a:lnSpc>
              <a:spcBef>
                <a:spcPts val="0"/>
              </a:spcBef>
              <a:spcAft>
                <a:spcPts val="0"/>
              </a:spcAft>
              <a:buNone/>
            </a:pPr>
            <a:r>
              <a:rPr lang="en" sz="1700">
                <a:solidFill>
                  <a:schemeClr val="lt1"/>
                </a:solidFill>
              </a:rPr>
              <a:t>Dance Merengue, Bachata, Salsa etc.</a:t>
            </a:r>
            <a:endParaRPr b="1" sz="1800" u="sng">
              <a:solidFill>
                <a:schemeClr val="lt2"/>
              </a:solidFill>
            </a:endParaRPr>
          </a:p>
        </p:txBody>
      </p:sp>
      <p:pic>
        <p:nvPicPr>
          <p:cNvPr id="209" name="Google Shape;209;p29"/>
          <p:cNvPicPr preferRelativeResize="0"/>
          <p:nvPr/>
        </p:nvPicPr>
        <p:blipFill>
          <a:blip r:embed="rId4">
            <a:alphaModFix/>
          </a:blip>
          <a:stretch>
            <a:fillRect/>
          </a:stretch>
        </p:blipFill>
        <p:spPr>
          <a:xfrm>
            <a:off x="4043588" y="3567550"/>
            <a:ext cx="1056825" cy="1381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pic>
        <p:nvPicPr>
          <p:cNvPr id="214" name="Google Shape;214;p30"/>
          <p:cNvPicPr preferRelativeResize="0"/>
          <p:nvPr/>
        </p:nvPicPr>
        <p:blipFill>
          <a:blip r:embed="rId3">
            <a:alphaModFix/>
          </a:blip>
          <a:stretch>
            <a:fillRect/>
          </a:stretch>
        </p:blipFill>
        <p:spPr>
          <a:xfrm>
            <a:off x="0" y="13925"/>
            <a:ext cx="9144000" cy="5115649"/>
          </a:xfrm>
          <a:prstGeom prst="rect">
            <a:avLst/>
          </a:prstGeom>
          <a:noFill/>
          <a:ln>
            <a:noFill/>
          </a:ln>
        </p:spPr>
      </p:pic>
      <p:sp>
        <p:nvSpPr>
          <p:cNvPr id="215" name="Google Shape;215;p30"/>
          <p:cNvSpPr/>
          <p:nvPr/>
        </p:nvSpPr>
        <p:spPr>
          <a:xfrm>
            <a:off x="0" y="13950"/>
            <a:ext cx="9144000" cy="5115600"/>
          </a:xfrm>
          <a:prstGeom prst="rect">
            <a:avLst/>
          </a:prstGeom>
          <a:solidFill>
            <a:srgbClr val="0145AC">
              <a:alpha val="807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6" name="Google Shape;216;p30"/>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217" name="Google Shape;217;p30"/>
          <p:cNvSpPr txBox="1"/>
          <p:nvPr/>
        </p:nvSpPr>
        <p:spPr>
          <a:xfrm>
            <a:off x="522000" y="737975"/>
            <a:ext cx="6946200" cy="361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4000">
                <a:solidFill>
                  <a:srgbClr val="FFFFFF"/>
                </a:solidFill>
                <a:latin typeface="Proxima Nova"/>
                <a:ea typeface="Proxima Nova"/>
                <a:cs typeface="Proxima Nova"/>
                <a:sym typeface="Proxima Nova"/>
              </a:rPr>
              <a:t>Friday, November 9th </a:t>
            </a:r>
            <a:endParaRPr sz="4000">
              <a:solidFill>
                <a:srgbClr val="FFFFFF"/>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2000">
                <a:solidFill>
                  <a:schemeClr val="lt2"/>
                </a:solidFill>
              </a:rPr>
              <a:t>DAW Dinner with Guest Speaker Dr. Solis M.D. </a:t>
            </a:r>
            <a:r>
              <a:rPr lang="en" sz="2000">
                <a:solidFill>
                  <a:srgbClr val="FFFFFF"/>
                </a:solidFill>
              </a:rPr>
              <a:t> </a:t>
            </a:r>
            <a:endParaRPr sz="2000">
              <a:solidFill>
                <a:srgbClr val="FFFFFF"/>
              </a:solidFill>
            </a:endParaRPr>
          </a:p>
          <a:p>
            <a:pPr indent="457200" lvl="0" marL="0" rtl="0" algn="l">
              <a:lnSpc>
                <a:spcPct val="115000"/>
              </a:lnSpc>
              <a:spcBef>
                <a:spcPts val="0"/>
              </a:spcBef>
              <a:spcAft>
                <a:spcPts val="0"/>
              </a:spcAft>
              <a:buNone/>
            </a:pPr>
            <a:r>
              <a:t/>
            </a:r>
            <a:endParaRPr sz="2000">
              <a:solidFill>
                <a:srgbClr val="FFFFFF"/>
              </a:solidFill>
            </a:endParaRPr>
          </a:p>
          <a:p>
            <a:pPr indent="0" lvl="0" marL="0" rtl="0" algn="l">
              <a:lnSpc>
                <a:spcPct val="115000"/>
              </a:lnSpc>
              <a:spcBef>
                <a:spcPts val="0"/>
              </a:spcBef>
              <a:spcAft>
                <a:spcPts val="0"/>
              </a:spcAft>
              <a:buNone/>
            </a:pPr>
            <a:r>
              <a:rPr lang="en" sz="1700">
                <a:solidFill>
                  <a:srgbClr val="FFFFFF"/>
                </a:solidFill>
              </a:rPr>
              <a:t>Where: SAC 2.302 Legislative Assembly Room</a:t>
            </a:r>
            <a:endParaRPr sz="1700">
              <a:solidFill>
                <a:srgbClr val="FFFFFF"/>
              </a:solidFill>
            </a:endParaRPr>
          </a:p>
          <a:p>
            <a:pPr indent="0" lvl="0" marL="0" rtl="0" algn="l">
              <a:lnSpc>
                <a:spcPct val="115000"/>
              </a:lnSpc>
              <a:spcBef>
                <a:spcPts val="0"/>
              </a:spcBef>
              <a:spcAft>
                <a:spcPts val="0"/>
              </a:spcAft>
              <a:buNone/>
            </a:pPr>
            <a:r>
              <a:rPr lang="en" sz="1700">
                <a:solidFill>
                  <a:srgbClr val="FFFFFF"/>
                </a:solidFill>
              </a:rPr>
              <a:t>When: 6-8 pm</a:t>
            </a:r>
            <a:endParaRPr sz="1700">
              <a:solidFill>
                <a:srgbClr val="FFFFFF"/>
              </a:solidFill>
            </a:endParaRPr>
          </a:p>
          <a:p>
            <a:pPr indent="0" lvl="0" marL="0" rtl="0" algn="l">
              <a:lnSpc>
                <a:spcPct val="115000"/>
              </a:lnSpc>
              <a:spcBef>
                <a:spcPts val="0"/>
              </a:spcBef>
              <a:spcAft>
                <a:spcPts val="0"/>
              </a:spcAft>
              <a:buNone/>
            </a:pPr>
            <a:r>
              <a:t/>
            </a:r>
            <a:endParaRPr sz="1700">
              <a:solidFill>
                <a:srgbClr val="FFFFFF"/>
              </a:solidFill>
            </a:endParaRPr>
          </a:p>
          <a:p>
            <a:pPr indent="0" lvl="0" marL="0" rtl="0" algn="l">
              <a:lnSpc>
                <a:spcPct val="115000"/>
              </a:lnSpc>
              <a:spcBef>
                <a:spcPts val="0"/>
              </a:spcBef>
              <a:spcAft>
                <a:spcPts val="0"/>
              </a:spcAft>
              <a:buNone/>
            </a:pPr>
            <a:r>
              <a:rPr lang="en" sz="1700">
                <a:solidFill>
                  <a:srgbClr val="FFFFFF"/>
                </a:solidFill>
              </a:rPr>
              <a:t>Attending Physician: Valerie Chavez M.D.  </a:t>
            </a:r>
            <a:endParaRPr sz="1700">
              <a:solidFill>
                <a:srgbClr val="FFFFFF"/>
              </a:solidFill>
            </a:endParaRPr>
          </a:p>
          <a:p>
            <a:pPr indent="0" lvl="0" marL="0" rtl="0" algn="l">
              <a:lnSpc>
                <a:spcPct val="115000"/>
              </a:lnSpc>
              <a:spcBef>
                <a:spcPts val="0"/>
              </a:spcBef>
              <a:spcAft>
                <a:spcPts val="0"/>
              </a:spcAft>
              <a:buNone/>
            </a:pPr>
            <a:r>
              <a:rPr lang="en" sz="1700">
                <a:solidFill>
                  <a:srgbClr val="FFFFFF"/>
                </a:solidFill>
              </a:rPr>
              <a:t>Physician &amp; Functional Medicine Practitioner</a:t>
            </a:r>
            <a:endParaRPr sz="1700">
              <a:solidFill>
                <a:srgbClr val="FFFFFF"/>
              </a:solidFill>
            </a:endParaRPr>
          </a:p>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21" name="Shape 221"/>
        <p:cNvGrpSpPr/>
        <p:nvPr/>
      </p:nvGrpSpPr>
      <p:grpSpPr>
        <a:xfrm>
          <a:off x="0" y="0"/>
          <a:ext cx="0" cy="0"/>
          <a:chOff x="0" y="0"/>
          <a:chExt cx="0" cy="0"/>
        </a:xfrm>
      </p:grpSpPr>
      <p:sp>
        <p:nvSpPr>
          <p:cNvPr id="222" name="Google Shape;222;p31"/>
          <p:cNvSpPr txBox="1"/>
          <p:nvPr>
            <p:ph type="title"/>
          </p:nvPr>
        </p:nvSpPr>
        <p:spPr>
          <a:xfrm>
            <a:off x="380125" y="359175"/>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Bianca Garcia</a:t>
            </a:r>
            <a:endParaRPr sz="6000">
              <a:solidFill>
                <a:srgbClr val="FFFFFF"/>
              </a:solidFill>
            </a:endParaRPr>
          </a:p>
        </p:txBody>
      </p:sp>
      <p:sp>
        <p:nvSpPr>
          <p:cNvPr id="223" name="Google Shape;223;p31"/>
          <p:cNvSpPr txBox="1"/>
          <p:nvPr>
            <p:ph idx="1" type="body"/>
          </p:nvPr>
        </p:nvSpPr>
        <p:spPr>
          <a:xfrm>
            <a:off x="421700" y="1703175"/>
            <a:ext cx="3661500" cy="2911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a:solidFill>
                  <a:srgbClr val="FFFFFF"/>
                </a:solidFill>
              </a:rPr>
              <a:t>Kinesiology </a:t>
            </a:r>
            <a:r>
              <a:rPr lang="en">
                <a:solidFill>
                  <a:srgbClr val="FFFFFF"/>
                </a:solidFill>
              </a:rPr>
              <a:t>Major</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3rd Year</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Houston, TX</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Fun Fact: I am going to Spain this Winter for a shadowing internship!! Message me if you’re interested in learning about it!</a:t>
            </a:r>
            <a:endParaRPr>
              <a:solidFill>
                <a:srgbClr val="FFFFFF"/>
              </a:solidFill>
            </a:endParaRPr>
          </a:p>
        </p:txBody>
      </p:sp>
      <p:sp>
        <p:nvSpPr>
          <p:cNvPr id="224" name="Google Shape;224;p31"/>
          <p:cNvSpPr txBox="1"/>
          <p:nvPr/>
        </p:nvSpPr>
        <p:spPr>
          <a:xfrm>
            <a:off x="421700" y="127327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Secretary</a:t>
            </a:r>
            <a:endParaRPr b="1">
              <a:solidFill>
                <a:schemeClr val="lt2"/>
              </a:solidFill>
            </a:endParaRPr>
          </a:p>
        </p:txBody>
      </p:sp>
      <p:pic>
        <p:nvPicPr>
          <p:cNvPr id="225" name="Google Shape;225;p31"/>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226" name="Google Shape;226;p31"/>
          <p:cNvPicPr preferRelativeResize="0"/>
          <p:nvPr/>
        </p:nvPicPr>
        <p:blipFill>
          <a:blip r:embed="rId4">
            <a:alphaModFix/>
          </a:blip>
          <a:stretch>
            <a:fillRect/>
          </a:stretch>
        </p:blipFill>
        <p:spPr>
          <a:xfrm>
            <a:off x="4244950" y="1541225"/>
            <a:ext cx="3881325" cy="2588844"/>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67" name="Shape 67"/>
        <p:cNvGrpSpPr/>
        <p:nvPr/>
      </p:nvGrpSpPr>
      <p:grpSpPr>
        <a:xfrm>
          <a:off x="0" y="0"/>
          <a:ext cx="0" cy="0"/>
          <a:chOff x="0" y="0"/>
          <a:chExt cx="0" cy="0"/>
        </a:xfrm>
      </p:grpSpPr>
      <p:pic>
        <p:nvPicPr>
          <p:cNvPr id="68" name="Google Shape;68;p14"/>
          <p:cNvPicPr preferRelativeResize="0"/>
          <p:nvPr/>
        </p:nvPicPr>
        <p:blipFill>
          <a:blip r:embed="rId3">
            <a:alphaModFix/>
          </a:blip>
          <a:stretch>
            <a:fillRect/>
          </a:stretch>
        </p:blipFill>
        <p:spPr>
          <a:xfrm>
            <a:off x="4572000" y="0"/>
            <a:ext cx="4572000" cy="5143503"/>
          </a:xfrm>
          <a:prstGeom prst="rect">
            <a:avLst/>
          </a:prstGeom>
          <a:noFill/>
          <a:ln>
            <a:noFill/>
          </a:ln>
        </p:spPr>
      </p:pic>
      <p:sp>
        <p:nvSpPr>
          <p:cNvPr id="69" name="Google Shape;69;p14"/>
          <p:cNvSpPr/>
          <p:nvPr/>
        </p:nvSpPr>
        <p:spPr>
          <a:xfrm>
            <a:off x="0" y="936900"/>
            <a:ext cx="5541300" cy="32697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 name="Google Shape;70;p14"/>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71" name="Google Shape;71;p14"/>
          <p:cNvSpPr txBox="1"/>
          <p:nvPr>
            <p:ph type="title"/>
          </p:nvPr>
        </p:nvSpPr>
        <p:spPr>
          <a:xfrm>
            <a:off x="222950" y="1026150"/>
            <a:ext cx="4734300" cy="63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chemeClr val="lt1"/>
                </a:solidFill>
              </a:rPr>
              <a:t>  Mid-Semester Survey</a:t>
            </a:r>
            <a:endParaRPr sz="3000">
              <a:solidFill>
                <a:schemeClr val="lt1"/>
              </a:solidFill>
            </a:endParaRPr>
          </a:p>
        </p:txBody>
      </p:sp>
      <p:sp>
        <p:nvSpPr>
          <p:cNvPr id="72" name="Google Shape;72;p14"/>
          <p:cNvSpPr txBox="1"/>
          <p:nvPr/>
        </p:nvSpPr>
        <p:spPr>
          <a:xfrm>
            <a:off x="170150" y="1906700"/>
            <a:ext cx="4734300" cy="191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500">
              <a:solidFill>
                <a:srgbClr val="FFFFFF"/>
              </a:solidFill>
            </a:endParaRPr>
          </a:p>
          <a:p>
            <a:pPr indent="0" lvl="0" marL="457200" rtl="0" algn="l">
              <a:lnSpc>
                <a:spcPct val="115000"/>
              </a:lnSpc>
              <a:spcBef>
                <a:spcPts val="0"/>
              </a:spcBef>
              <a:spcAft>
                <a:spcPts val="0"/>
              </a:spcAft>
              <a:buNone/>
            </a:pPr>
            <a:r>
              <a:t/>
            </a:r>
            <a:endParaRPr sz="24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sz="1800"/>
          </a:p>
        </p:txBody>
      </p:sp>
      <p:pic>
        <p:nvPicPr>
          <p:cNvPr id="73" name="Google Shape;73;p14"/>
          <p:cNvPicPr preferRelativeResize="0"/>
          <p:nvPr/>
        </p:nvPicPr>
        <p:blipFill rotWithShape="1">
          <a:blip r:embed="rId5">
            <a:alphaModFix/>
          </a:blip>
          <a:srcRect b="9965" l="10707" r="12036" t="9343"/>
          <a:stretch/>
        </p:blipFill>
        <p:spPr>
          <a:xfrm>
            <a:off x="1666963" y="1821700"/>
            <a:ext cx="2207375" cy="2305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32"/>
          <p:cNvSpPr txBox="1"/>
          <p:nvPr>
            <p:ph type="ctrTitle"/>
          </p:nvPr>
        </p:nvSpPr>
        <p:spPr>
          <a:xfrm>
            <a:off x="510450" y="1257300"/>
            <a:ext cx="8123100" cy="158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2"/>
          <p:cNvSpPr txBox="1"/>
          <p:nvPr>
            <p:ph idx="1" type="subTitle"/>
          </p:nvPr>
        </p:nvSpPr>
        <p:spPr>
          <a:xfrm>
            <a:off x="510450" y="3182313"/>
            <a:ext cx="8123100" cy="63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33" name="Google Shape;233;p32"/>
          <p:cNvPicPr preferRelativeResize="0"/>
          <p:nvPr/>
        </p:nvPicPr>
        <p:blipFill>
          <a:blip r:embed="rId3">
            <a:alphaModFix/>
          </a:blip>
          <a:stretch>
            <a:fillRect/>
          </a:stretch>
        </p:blipFill>
        <p:spPr>
          <a:xfrm>
            <a:off x="0" y="0"/>
            <a:ext cx="9143999" cy="5237012"/>
          </a:xfrm>
          <a:prstGeom prst="rect">
            <a:avLst/>
          </a:prstGeom>
          <a:noFill/>
          <a:ln>
            <a:noFill/>
          </a:ln>
        </p:spPr>
      </p:pic>
      <p:pic>
        <p:nvPicPr>
          <p:cNvPr id="234" name="Google Shape;234;p32"/>
          <p:cNvPicPr preferRelativeResize="0"/>
          <p:nvPr/>
        </p:nvPicPr>
        <p:blipFill>
          <a:blip r:embed="rId4">
            <a:alphaModFix/>
          </a:blip>
          <a:stretch>
            <a:fillRect/>
          </a:stretch>
        </p:blipFill>
        <p:spPr>
          <a:xfrm>
            <a:off x="0" y="4420375"/>
            <a:ext cx="855474" cy="816675"/>
          </a:xfrm>
          <a:prstGeom prst="rect">
            <a:avLst/>
          </a:prstGeom>
          <a:noFill/>
          <a:ln>
            <a:noFill/>
          </a:ln>
        </p:spPr>
      </p:pic>
      <p:sp>
        <p:nvSpPr>
          <p:cNvPr id="235" name="Google Shape;235;p32"/>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2"/>
          <p:cNvSpPr txBox="1"/>
          <p:nvPr/>
        </p:nvSpPr>
        <p:spPr>
          <a:xfrm>
            <a:off x="1566000" y="847450"/>
            <a:ext cx="6230700" cy="253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300">
                <a:solidFill>
                  <a:srgbClr val="FFFFFF"/>
                </a:solidFill>
                <a:latin typeface="Proxima Nova"/>
                <a:ea typeface="Proxima Nova"/>
                <a:cs typeface="Proxima Nova"/>
                <a:sym typeface="Proxima Nova"/>
              </a:rPr>
              <a:t>ACTIVE MEMBER POINTS</a:t>
            </a:r>
            <a:endParaRPr sz="3300">
              <a:solidFill>
                <a:srgbClr val="FFFFFF"/>
              </a:solidFill>
              <a:latin typeface="Proxima Nova"/>
              <a:ea typeface="Proxima Nova"/>
              <a:cs typeface="Proxima Nova"/>
              <a:sym typeface="Proxima Nova"/>
            </a:endParaRPr>
          </a:p>
          <a:p>
            <a:pPr indent="0" lvl="0" marL="0" rtl="0" algn="l">
              <a:spcBef>
                <a:spcPts val="0"/>
              </a:spcBef>
              <a:spcAft>
                <a:spcPts val="0"/>
              </a:spcAft>
              <a:buNone/>
            </a:pPr>
            <a:r>
              <a:t/>
            </a:r>
            <a:endParaRPr b="1" sz="600">
              <a:solidFill>
                <a:srgbClr val="FFFFFF"/>
              </a:solidFill>
              <a:latin typeface="Lato"/>
              <a:ea typeface="Lato"/>
              <a:cs typeface="Lato"/>
              <a:sym typeface="Lato"/>
            </a:endParaRPr>
          </a:p>
          <a:p>
            <a:pPr indent="0" lvl="0" marL="0" rtl="0" algn="l">
              <a:spcBef>
                <a:spcPts val="0"/>
              </a:spcBef>
              <a:spcAft>
                <a:spcPts val="0"/>
              </a:spcAft>
              <a:buNone/>
            </a:pPr>
            <a:r>
              <a:t/>
            </a:r>
            <a:endParaRPr b="1" sz="600">
              <a:solidFill>
                <a:srgbClr val="FFFFFF"/>
              </a:solidFill>
              <a:latin typeface="Lato"/>
              <a:ea typeface="Lato"/>
              <a:cs typeface="Lato"/>
              <a:sym typeface="Lato"/>
            </a:endParaRPr>
          </a:p>
          <a:p>
            <a:pPr indent="0" lvl="0" marL="0" rtl="0" algn="ctr">
              <a:spcBef>
                <a:spcPts val="0"/>
              </a:spcBef>
              <a:spcAft>
                <a:spcPts val="0"/>
              </a:spcAft>
              <a:buNone/>
            </a:pPr>
            <a:r>
              <a:rPr b="1" i="1" lang="en" sz="2000">
                <a:solidFill>
                  <a:schemeClr val="lt2"/>
                </a:solidFill>
              </a:rPr>
              <a:t>FIVE </a:t>
            </a:r>
            <a:r>
              <a:rPr lang="en" sz="2000">
                <a:solidFill>
                  <a:srgbClr val="FFFFFF"/>
                </a:solidFill>
              </a:rPr>
              <a:t>Volunteer</a:t>
            </a:r>
            <a:endParaRPr sz="2000">
              <a:solidFill>
                <a:srgbClr val="FFFFFF"/>
              </a:solidFill>
            </a:endParaRPr>
          </a:p>
          <a:p>
            <a:pPr indent="0" lvl="0" marL="0" rtl="0" algn="ctr">
              <a:spcBef>
                <a:spcPts val="0"/>
              </a:spcBef>
              <a:spcAft>
                <a:spcPts val="0"/>
              </a:spcAft>
              <a:buNone/>
            </a:pPr>
            <a:r>
              <a:rPr b="1" i="1" lang="en" sz="2000">
                <a:solidFill>
                  <a:schemeClr val="lt2"/>
                </a:solidFill>
              </a:rPr>
              <a:t>THREE </a:t>
            </a:r>
            <a:r>
              <a:rPr lang="en" sz="2000">
                <a:solidFill>
                  <a:srgbClr val="FFFFFF"/>
                </a:solidFill>
              </a:rPr>
              <a:t>Social</a:t>
            </a:r>
            <a:endParaRPr sz="2000">
              <a:solidFill>
                <a:srgbClr val="FFFFFF"/>
              </a:solidFill>
            </a:endParaRPr>
          </a:p>
          <a:p>
            <a:pPr indent="0" lvl="0" marL="0" rtl="0" algn="ctr">
              <a:spcBef>
                <a:spcPts val="0"/>
              </a:spcBef>
              <a:spcAft>
                <a:spcPts val="0"/>
              </a:spcAft>
              <a:buNone/>
            </a:pPr>
            <a:r>
              <a:rPr b="1" i="1" lang="en" sz="2000">
                <a:solidFill>
                  <a:schemeClr val="lt2"/>
                </a:solidFill>
              </a:rPr>
              <a:t>FIVE </a:t>
            </a:r>
            <a:r>
              <a:rPr lang="en" sz="2000">
                <a:solidFill>
                  <a:srgbClr val="FFFFFF"/>
                </a:solidFill>
              </a:rPr>
              <a:t>Professional</a:t>
            </a:r>
            <a:endParaRPr sz="2000">
              <a:solidFill>
                <a:srgbClr val="FFFFFF"/>
              </a:solidFill>
            </a:endParaRPr>
          </a:p>
          <a:p>
            <a:pPr indent="0" lvl="0" marL="0" rtl="0" algn="ctr">
              <a:spcBef>
                <a:spcPts val="0"/>
              </a:spcBef>
              <a:spcAft>
                <a:spcPts val="0"/>
              </a:spcAft>
              <a:buNone/>
            </a:pPr>
            <a:r>
              <a:rPr b="1" i="1" lang="en" sz="2000">
                <a:solidFill>
                  <a:schemeClr val="lt2"/>
                </a:solidFill>
              </a:rPr>
              <a:t>FOUR </a:t>
            </a:r>
            <a:r>
              <a:rPr lang="en" sz="2000">
                <a:solidFill>
                  <a:srgbClr val="FFFFFF"/>
                </a:solidFill>
              </a:rPr>
              <a:t>Fundraising</a:t>
            </a:r>
            <a:endParaRPr sz="2000">
              <a:solidFill>
                <a:srgbClr val="FFFFFF"/>
              </a:solidFill>
            </a:endParaRPr>
          </a:p>
          <a:p>
            <a:pPr indent="0" lvl="0" marL="0" rtl="0" algn="ctr">
              <a:spcBef>
                <a:spcPts val="0"/>
              </a:spcBef>
              <a:spcAft>
                <a:spcPts val="0"/>
              </a:spcAft>
              <a:buNone/>
            </a:pPr>
            <a:r>
              <a:rPr b="1" i="1" lang="en" sz="2000">
                <a:solidFill>
                  <a:schemeClr val="lt2"/>
                </a:solidFill>
              </a:rPr>
              <a:t>THREE </a:t>
            </a:r>
            <a:r>
              <a:rPr lang="en" sz="2000">
                <a:solidFill>
                  <a:srgbClr val="FFFFFF"/>
                </a:solidFill>
              </a:rPr>
              <a:t>General Body Meetings</a:t>
            </a:r>
            <a:endParaRPr sz="2000">
              <a:solidFill>
                <a:srgbClr val="FFFFFF"/>
              </a:solidFill>
            </a:endParaRPr>
          </a:p>
        </p:txBody>
      </p:sp>
      <p:sp>
        <p:nvSpPr>
          <p:cNvPr id="237" name="Google Shape;237;p32"/>
          <p:cNvSpPr txBox="1"/>
          <p:nvPr/>
        </p:nvSpPr>
        <p:spPr>
          <a:xfrm>
            <a:off x="2497200" y="3419850"/>
            <a:ext cx="4368300" cy="1225200"/>
          </a:xfrm>
          <a:prstGeom prst="rect">
            <a:avLst/>
          </a:prstGeom>
          <a:noFill/>
          <a:ln>
            <a:noFill/>
          </a:ln>
        </p:spPr>
        <p:txBody>
          <a:bodyPr anchorCtr="0" anchor="t" bIns="91425" lIns="91425" spcFirstLastPara="1" rIns="91425" wrap="square" tIns="91425">
            <a:noAutofit/>
          </a:bodyPr>
          <a:lstStyle/>
          <a:p>
            <a:pPr indent="0" lvl="0" marL="0" rtl="0" algn="ctr">
              <a:lnSpc>
                <a:spcPct val="140000"/>
              </a:lnSpc>
              <a:spcBef>
                <a:spcPts val="0"/>
              </a:spcBef>
              <a:spcAft>
                <a:spcPts val="0"/>
              </a:spcAft>
              <a:buNone/>
            </a:pPr>
            <a:r>
              <a:rPr lang="en" sz="1300">
                <a:solidFill>
                  <a:srgbClr val="F3F3F3"/>
                </a:solidFill>
              </a:rPr>
              <a:t>The point sheet is up to date: https://tinyurl.com/yc85l9aq</a:t>
            </a:r>
            <a:endParaRPr sz="1300">
              <a:solidFill>
                <a:srgbClr val="F3F3F3"/>
              </a:solidFill>
            </a:endParaRPr>
          </a:p>
          <a:p>
            <a:pPr indent="0" lvl="0" marL="0" rtl="0" algn="ctr">
              <a:lnSpc>
                <a:spcPct val="140000"/>
              </a:lnSpc>
              <a:spcBef>
                <a:spcPts val="0"/>
              </a:spcBef>
              <a:spcAft>
                <a:spcPts val="0"/>
              </a:spcAft>
              <a:buNone/>
            </a:pPr>
            <a:r>
              <a:rPr lang="en" sz="1300">
                <a:solidFill>
                  <a:srgbClr val="F3F3F3"/>
                </a:solidFill>
              </a:rPr>
              <a:t>Let me know if you have any questions!!</a:t>
            </a:r>
            <a:endParaRPr sz="1300">
              <a:solidFill>
                <a:srgbClr val="F3F3F3"/>
              </a:solidFill>
            </a:endParaRPr>
          </a:p>
          <a:p>
            <a:pPr indent="0" lvl="0" marL="0" rtl="0" algn="ctr">
              <a:lnSpc>
                <a:spcPct val="140000"/>
              </a:lnSpc>
              <a:spcBef>
                <a:spcPts val="0"/>
              </a:spcBef>
              <a:spcAft>
                <a:spcPts val="0"/>
              </a:spcAft>
              <a:buNone/>
            </a:pPr>
            <a:r>
              <a:rPr lang="en" sz="1300">
                <a:solidFill>
                  <a:srgbClr val="F3F3F3"/>
                </a:solidFill>
              </a:rPr>
              <a:t>biancagarcia207@utexas.edu</a:t>
            </a:r>
            <a:endParaRPr sz="1300">
              <a:solidFill>
                <a:srgbClr val="F3F3F3"/>
              </a:solidFill>
            </a:endParaRPr>
          </a:p>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41" name="Shape 241"/>
        <p:cNvGrpSpPr/>
        <p:nvPr/>
      </p:nvGrpSpPr>
      <p:grpSpPr>
        <a:xfrm>
          <a:off x="0" y="0"/>
          <a:ext cx="0" cy="0"/>
          <a:chOff x="0" y="0"/>
          <a:chExt cx="0" cy="0"/>
        </a:xfrm>
      </p:grpSpPr>
      <p:pic>
        <p:nvPicPr>
          <p:cNvPr id="242" name="Google Shape;242;p33"/>
          <p:cNvPicPr preferRelativeResize="0"/>
          <p:nvPr/>
        </p:nvPicPr>
        <p:blipFill>
          <a:blip r:embed="rId3">
            <a:alphaModFix/>
          </a:blip>
          <a:stretch>
            <a:fillRect/>
          </a:stretch>
        </p:blipFill>
        <p:spPr>
          <a:xfrm>
            <a:off x="4572000" y="0"/>
            <a:ext cx="4572000" cy="5143503"/>
          </a:xfrm>
          <a:prstGeom prst="rect">
            <a:avLst/>
          </a:prstGeom>
          <a:noFill/>
          <a:ln>
            <a:noFill/>
          </a:ln>
        </p:spPr>
      </p:pic>
      <p:sp>
        <p:nvSpPr>
          <p:cNvPr id="243" name="Google Shape;243;p33"/>
          <p:cNvSpPr/>
          <p:nvPr/>
        </p:nvSpPr>
        <p:spPr>
          <a:xfrm>
            <a:off x="0" y="936900"/>
            <a:ext cx="5541300" cy="32697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4" name="Google Shape;244;p33"/>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245" name="Google Shape;245;p33"/>
          <p:cNvSpPr txBox="1"/>
          <p:nvPr>
            <p:ph type="title"/>
          </p:nvPr>
        </p:nvSpPr>
        <p:spPr>
          <a:xfrm>
            <a:off x="577500" y="1148650"/>
            <a:ext cx="3994500" cy="70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solidFill>
                  <a:schemeClr val="lt1"/>
                </a:solidFill>
              </a:rPr>
              <a:t>Join the GroupMe!</a:t>
            </a:r>
            <a:endParaRPr sz="3500">
              <a:solidFill>
                <a:schemeClr val="lt1"/>
              </a:solidFill>
            </a:endParaRPr>
          </a:p>
        </p:txBody>
      </p:sp>
      <p:pic>
        <p:nvPicPr>
          <p:cNvPr id="246" name="Google Shape;246;p33"/>
          <p:cNvPicPr preferRelativeResize="0"/>
          <p:nvPr/>
        </p:nvPicPr>
        <p:blipFill>
          <a:blip r:embed="rId5">
            <a:alphaModFix/>
          </a:blip>
          <a:stretch>
            <a:fillRect/>
          </a:stretch>
        </p:blipFill>
        <p:spPr>
          <a:xfrm>
            <a:off x="1670675" y="2058000"/>
            <a:ext cx="1679775" cy="16797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pic>
        <p:nvPicPr>
          <p:cNvPr id="251" name="Google Shape;251;p34"/>
          <p:cNvPicPr preferRelativeResize="0"/>
          <p:nvPr/>
        </p:nvPicPr>
        <p:blipFill>
          <a:blip r:embed="rId3">
            <a:alphaModFix/>
          </a:blip>
          <a:stretch>
            <a:fillRect/>
          </a:stretch>
        </p:blipFill>
        <p:spPr>
          <a:xfrm>
            <a:off x="0" y="0"/>
            <a:ext cx="9144000" cy="5237001"/>
          </a:xfrm>
          <a:prstGeom prst="rect">
            <a:avLst/>
          </a:prstGeom>
          <a:noFill/>
          <a:ln>
            <a:noFill/>
          </a:ln>
        </p:spPr>
      </p:pic>
      <p:sp>
        <p:nvSpPr>
          <p:cNvPr id="252" name="Google Shape;252;p34"/>
          <p:cNvSpPr/>
          <p:nvPr/>
        </p:nvSpPr>
        <p:spPr>
          <a:xfrm>
            <a:off x="-150" y="1157100"/>
            <a:ext cx="9144000" cy="28293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4"/>
          <p:cNvSpPr txBox="1"/>
          <p:nvPr/>
        </p:nvSpPr>
        <p:spPr>
          <a:xfrm>
            <a:off x="1099725" y="1068371"/>
            <a:ext cx="67293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Proxima Nova"/>
                <a:ea typeface="Proxima Nova"/>
                <a:cs typeface="Proxima Nova"/>
                <a:sym typeface="Proxima Nova"/>
              </a:rPr>
              <a:t>Important Announcement</a:t>
            </a:r>
            <a:r>
              <a:rPr lang="en" sz="3500">
                <a:solidFill>
                  <a:srgbClr val="FFFFFF"/>
                </a:solidFill>
                <a:latin typeface="Proxima Nova"/>
                <a:ea typeface="Proxima Nova"/>
                <a:cs typeface="Proxima Nova"/>
                <a:sym typeface="Proxima Nova"/>
              </a:rPr>
              <a:t> </a:t>
            </a:r>
            <a:endParaRPr b="1" sz="3500">
              <a:solidFill>
                <a:srgbClr val="FFFFFF"/>
              </a:solidFill>
            </a:endParaRPr>
          </a:p>
          <a:p>
            <a:pPr indent="0" lvl="0" marL="0" rtl="0" algn="ctr">
              <a:lnSpc>
                <a:spcPct val="130000"/>
              </a:lnSpc>
              <a:spcBef>
                <a:spcPts val="0"/>
              </a:spcBef>
              <a:spcAft>
                <a:spcPts val="0"/>
              </a:spcAft>
              <a:buNone/>
            </a:pPr>
            <a:r>
              <a:rPr b="1" lang="en" sz="2000">
                <a:solidFill>
                  <a:schemeClr val="lt2"/>
                </a:solidFill>
              </a:rPr>
              <a:t>Point system</a:t>
            </a:r>
            <a:endParaRPr b="1" i="1" sz="2000">
              <a:solidFill>
                <a:schemeClr val="lt2"/>
              </a:solidFill>
            </a:endParaRPr>
          </a:p>
        </p:txBody>
      </p:sp>
      <p:sp>
        <p:nvSpPr>
          <p:cNvPr id="254" name="Google Shape;254;p34"/>
          <p:cNvSpPr txBox="1"/>
          <p:nvPr/>
        </p:nvSpPr>
        <p:spPr>
          <a:xfrm>
            <a:off x="512175" y="2092297"/>
            <a:ext cx="7904400" cy="1052400"/>
          </a:xfrm>
          <a:prstGeom prst="rect">
            <a:avLst/>
          </a:prstGeom>
          <a:noFill/>
          <a:ln>
            <a:noFill/>
          </a:ln>
        </p:spPr>
        <p:txBody>
          <a:bodyPr anchorCtr="0" anchor="t" bIns="91425" lIns="91425" spcFirstLastPara="1" rIns="91425" wrap="square" tIns="91425">
            <a:noAutofit/>
          </a:bodyPr>
          <a:lstStyle/>
          <a:p>
            <a:pPr indent="0" lvl="0" marL="457200" rtl="0" algn="ctr">
              <a:lnSpc>
                <a:spcPct val="115000"/>
              </a:lnSpc>
              <a:spcBef>
                <a:spcPts val="0"/>
              </a:spcBef>
              <a:spcAft>
                <a:spcPts val="0"/>
              </a:spcAft>
              <a:buNone/>
            </a:pPr>
            <a:r>
              <a:rPr lang="en" sz="1800">
                <a:solidFill>
                  <a:schemeClr val="lt1"/>
                </a:solidFill>
                <a:latin typeface="Proxima Nova"/>
                <a:ea typeface="Proxima Nova"/>
                <a:cs typeface="Proxima Nova"/>
                <a:sym typeface="Proxima Nova"/>
              </a:rPr>
              <a:t>For </a:t>
            </a:r>
            <a:r>
              <a:rPr b="1" lang="en" sz="1800" u="sng">
                <a:solidFill>
                  <a:schemeClr val="lt1"/>
                </a:solidFill>
                <a:latin typeface="Proxima Nova"/>
                <a:ea typeface="Proxima Nova"/>
                <a:cs typeface="Proxima Nova"/>
                <a:sym typeface="Proxima Nova"/>
              </a:rPr>
              <a:t>ALL</a:t>
            </a:r>
            <a:r>
              <a:rPr lang="en" sz="1800">
                <a:solidFill>
                  <a:schemeClr val="lt1"/>
                </a:solidFill>
                <a:latin typeface="Proxima Nova"/>
                <a:ea typeface="Proxima Nova"/>
                <a:cs typeface="Proxima Nova"/>
                <a:sym typeface="Proxima Nova"/>
              </a:rPr>
              <a:t> future events, cancellation notice needs to be given 48 hours in advance with valid reasoning to officer hosting event. </a:t>
            </a:r>
            <a:endParaRPr sz="1800">
              <a:solidFill>
                <a:schemeClr val="lt1"/>
              </a:solidFill>
              <a:latin typeface="Proxima Nova"/>
              <a:ea typeface="Proxima Nova"/>
              <a:cs typeface="Proxima Nova"/>
              <a:sym typeface="Proxima Nova"/>
            </a:endParaRPr>
          </a:p>
          <a:p>
            <a:pPr indent="0" lvl="0" marL="457200" rtl="0" algn="ctr">
              <a:lnSpc>
                <a:spcPct val="115000"/>
              </a:lnSpc>
              <a:spcBef>
                <a:spcPts val="0"/>
              </a:spcBef>
              <a:spcAft>
                <a:spcPts val="0"/>
              </a:spcAft>
              <a:buNone/>
            </a:pPr>
            <a:r>
              <a:rPr lang="en" sz="1800">
                <a:solidFill>
                  <a:schemeClr val="lt1"/>
                </a:solidFill>
                <a:latin typeface="Proxima Nova"/>
                <a:ea typeface="Proxima Nova"/>
                <a:cs typeface="Proxima Nova"/>
                <a:sym typeface="Proxima Nova"/>
              </a:rPr>
              <a:t>** If no notification is received &amp; you are not present at the event, points that would have been earned will be deducted from that respective category of points (volunteering, fundraising, etc.)**</a:t>
            </a:r>
            <a:endParaRPr sz="1800">
              <a:solidFill>
                <a:schemeClr val="lt1"/>
              </a:solidFill>
              <a:latin typeface="Proxima Nova"/>
              <a:ea typeface="Proxima Nova"/>
              <a:cs typeface="Proxima Nova"/>
              <a:sym typeface="Proxima Nova"/>
            </a:endParaRPr>
          </a:p>
          <a:p>
            <a:pPr indent="0" lvl="0" marL="457200" rtl="0" algn="ctr">
              <a:lnSpc>
                <a:spcPct val="115000"/>
              </a:lnSpc>
              <a:spcBef>
                <a:spcPts val="0"/>
              </a:spcBef>
              <a:spcAft>
                <a:spcPts val="0"/>
              </a:spcAft>
              <a:buNone/>
            </a:pPr>
            <a:r>
              <a:t/>
            </a:r>
            <a:endParaRPr sz="1800">
              <a:solidFill>
                <a:schemeClr val="lt1"/>
              </a:solidFill>
              <a:latin typeface="Proxima Nova"/>
              <a:ea typeface="Proxima Nova"/>
              <a:cs typeface="Proxima Nova"/>
              <a:sym typeface="Proxima Nova"/>
            </a:endParaRPr>
          </a:p>
        </p:txBody>
      </p:sp>
      <p:pic>
        <p:nvPicPr>
          <p:cNvPr id="255" name="Google Shape;255;p34"/>
          <p:cNvPicPr preferRelativeResize="0"/>
          <p:nvPr/>
        </p:nvPicPr>
        <p:blipFill>
          <a:blip r:embed="rId4">
            <a:alphaModFix/>
          </a:blip>
          <a:stretch>
            <a:fillRect/>
          </a:stretch>
        </p:blipFill>
        <p:spPr>
          <a:xfrm>
            <a:off x="0" y="4420375"/>
            <a:ext cx="855474" cy="816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59" name="Shape 259"/>
        <p:cNvGrpSpPr/>
        <p:nvPr/>
      </p:nvGrpSpPr>
      <p:grpSpPr>
        <a:xfrm>
          <a:off x="0" y="0"/>
          <a:ext cx="0" cy="0"/>
          <a:chOff x="0" y="0"/>
          <a:chExt cx="0" cy="0"/>
        </a:xfrm>
      </p:grpSpPr>
      <p:sp>
        <p:nvSpPr>
          <p:cNvPr id="260" name="Google Shape;260;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Suzett Fernandez</a:t>
            </a:r>
            <a:endParaRPr sz="6000">
              <a:solidFill>
                <a:srgbClr val="FFFFFF"/>
              </a:solidFill>
            </a:endParaRPr>
          </a:p>
        </p:txBody>
      </p:sp>
      <p:sp>
        <p:nvSpPr>
          <p:cNvPr id="261" name="Google Shape;261;p35"/>
          <p:cNvSpPr txBox="1"/>
          <p:nvPr>
            <p:ph idx="1" type="body"/>
          </p:nvPr>
        </p:nvSpPr>
        <p:spPr>
          <a:xfrm>
            <a:off x="357150" y="1855575"/>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Human Development and Family Sciences </a:t>
            </a:r>
            <a:r>
              <a:rPr lang="en" sz="2000">
                <a:solidFill>
                  <a:srgbClr val="FFFFFF"/>
                </a:solidFill>
              </a:rPr>
              <a:t>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Eagle Pass,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I am going to PERU in the winter! </a:t>
            </a:r>
            <a:endParaRPr sz="2000">
              <a:solidFill>
                <a:srgbClr val="FFFFFF"/>
              </a:solidFill>
            </a:endParaRPr>
          </a:p>
        </p:txBody>
      </p:sp>
      <p:sp>
        <p:nvSpPr>
          <p:cNvPr id="262" name="Google Shape;262;p35"/>
          <p:cNvSpPr txBox="1"/>
          <p:nvPr/>
        </p:nvSpPr>
        <p:spPr>
          <a:xfrm>
            <a:off x="357150" y="133152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Financial Director</a:t>
            </a:r>
            <a:endParaRPr b="1">
              <a:solidFill>
                <a:schemeClr val="lt2"/>
              </a:solidFill>
            </a:endParaRPr>
          </a:p>
        </p:txBody>
      </p:sp>
      <p:pic>
        <p:nvPicPr>
          <p:cNvPr id="263" name="Google Shape;263;p35"/>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264" name="Google Shape;264;p35"/>
          <p:cNvPicPr preferRelativeResize="0"/>
          <p:nvPr/>
        </p:nvPicPr>
        <p:blipFill>
          <a:blip r:embed="rId4">
            <a:alphaModFix/>
          </a:blip>
          <a:stretch>
            <a:fillRect/>
          </a:stretch>
        </p:blipFill>
        <p:spPr>
          <a:xfrm>
            <a:off x="4760825" y="1729575"/>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68" name="Shape 268"/>
        <p:cNvGrpSpPr/>
        <p:nvPr/>
      </p:nvGrpSpPr>
      <p:grpSpPr>
        <a:xfrm>
          <a:off x="0" y="0"/>
          <a:ext cx="0" cy="0"/>
          <a:chOff x="0" y="0"/>
          <a:chExt cx="0" cy="0"/>
        </a:xfrm>
      </p:grpSpPr>
      <p:pic>
        <p:nvPicPr>
          <p:cNvPr id="269" name="Google Shape;269;p36"/>
          <p:cNvPicPr preferRelativeResize="0"/>
          <p:nvPr/>
        </p:nvPicPr>
        <p:blipFill>
          <a:blip r:embed="rId3">
            <a:alphaModFix/>
          </a:blip>
          <a:stretch>
            <a:fillRect/>
          </a:stretch>
        </p:blipFill>
        <p:spPr>
          <a:xfrm>
            <a:off x="0" y="0"/>
            <a:ext cx="9144003" cy="5143499"/>
          </a:xfrm>
          <a:prstGeom prst="rect">
            <a:avLst/>
          </a:prstGeom>
          <a:noFill/>
          <a:ln>
            <a:noFill/>
          </a:ln>
        </p:spPr>
      </p:pic>
      <p:sp>
        <p:nvSpPr>
          <p:cNvPr id="270" name="Google Shape;270;p36"/>
          <p:cNvSpPr/>
          <p:nvPr/>
        </p:nvSpPr>
        <p:spPr>
          <a:xfrm>
            <a:off x="2054400" y="55800"/>
            <a:ext cx="5035200" cy="5031900"/>
          </a:xfrm>
          <a:prstGeom prst="ellipse">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6"/>
          <p:cNvSpPr txBox="1"/>
          <p:nvPr/>
        </p:nvSpPr>
        <p:spPr>
          <a:xfrm>
            <a:off x="2431800" y="520625"/>
            <a:ext cx="4280400" cy="59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Lato"/>
                <a:ea typeface="Lato"/>
                <a:cs typeface="Lato"/>
                <a:sym typeface="Lato"/>
              </a:rPr>
              <a:t>DUES</a:t>
            </a:r>
            <a:endParaRPr b="1" sz="2400">
              <a:solidFill>
                <a:schemeClr val="lt1"/>
              </a:solidFill>
              <a:latin typeface="Lato"/>
              <a:ea typeface="Lato"/>
              <a:cs typeface="Lato"/>
              <a:sym typeface="Lato"/>
            </a:endParaRPr>
          </a:p>
        </p:txBody>
      </p:sp>
      <p:sp>
        <p:nvSpPr>
          <p:cNvPr id="272" name="Google Shape;272;p36"/>
          <p:cNvSpPr txBox="1"/>
          <p:nvPr/>
        </p:nvSpPr>
        <p:spPr>
          <a:xfrm>
            <a:off x="2897700" y="1218950"/>
            <a:ext cx="3348600" cy="1973400"/>
          </a:xfrm>
          <a:prstGeom prst="rect">
            <a:avLst/>
          </a:prstGeom>
          <a:noFill/>
          <a:ln>
            <a:noFill/>
          </a:ln>
        </p:spPr>
        <p:txBody>
          <a:bodyPr anchorCtr="0" anchor="t" bIns="91425" lIns="91425" spcFirstLastPara="1" rIns="91425" wrap="square" tIns="91425">
            <a:noAutofit/>
          </a:bodyPr>
          <a:lstStyle/>
          <a:p>
            <a:pPr indent="0" lvl="0" marL="0" rtl="0" algn="ctr">
              <a:lnSpc>
                <a:spcPct val="130000"/>
              </a:lnSpc>
              <a:spcBef>
                <a:spcPts val="0"/>
              </a:spcBef>
              <a:spcAft>
                <a:spcPts val="0"/>
              </a:spcAft>
              <a:buNone/>
            </a:pPr>
            <a:r>
              <a:rPr b="1" lang="en" sz="1200">
                <a:solidFill>
                  <a:schemeClr val="lt1"/>
                </a:solidFill>
              </a:rPr>
              <a:t>$45 Returning Members</a:t>
            </a:r>
            <a:endParaRPr b="1" sz="1200">
              <a:solidFill>
                <a:schemeClr val="lt1"/>
              </a:solidFill>
            </a:endParaRPr>
          </a:p>
          <a:p>
            <a:pPr indent="0" lvl="0" marL="0" rtl="0" algn="ctr">
              <a:lnSpc>
                <a:spcPct val="130000"/>
              </a:lnSpc>
              <a:spcBef>
                <a:spcPts val="0"/>
              </a:spcBef>
              <a:spcAft>
                <a:spcPts val="0"/>
              </a:spcAft>
              <a:buNone/>
            </a:pPr>
            <a:r>
              <a:rPr b="1" lang="en" sz="1200">
                <a:solidFill>
                  <a:schemeClr val="lt1"/>
                </a:solidFill>
              </a:rPr>
              <a:t>$55 New Members</a:t>
            </a:r>
            <a:endParaRPr b="1" sz="1200">
              <a:solidFill>
                <a:schemeClr val="lt1"/>
              </a:solidFill>
            </a:endParaRPr>
          </a:p>
          <a:p>
            <a:pPr indent="0" lvl="0" marL="0" rtl="0" algn="ctr">
              <a:lnSpc>
                <a:spcPct val="130000"/>
              </a:lnSpc>
              <a:spcBef>
                <a:spcPts val="0"/>
              </a:spcBef>
              <a:spcAft>
                <a:spcPts val="0"/>
              </a:spcAft>
              <a:buNone/>
            </a:pPr>
            <a:r>
              <a:rPr b="1" lang="en" sz="1200">
                <a:solidFill>
                  <a:schemeClr val="lt1"/>
                </a:solidFill>
              </a:rPr>
              <a:t>Includes a Tshirt!</a:t>
            </a:r>
            <a:endParaRPr b="1" sz="1200">
              <a:solidFill>
                <a:schemeClr val="lt1"/>
              </a:solidFill>
            </a:endParaRPr>
          </a:p>
          <a:p>
            <a:pPr indent="0" lvl="0" marL="0" rtl="0" algn="ctr">
              <a:lnSpc>
                <a:spcPct val="130000"/>
              </a:lnSpc>
              <a:spcBef>
                <a:spcPts val="0"/>
              </a:spcBef>
              <a:spcAft>
                <a:spcPts val="0"/>
              </a:spcAft>
              <a:buNone/>
            </a:pPr>
            <a:r>
              <a:t/>
            </a:r>
            <a:endParaRPr b="1" sz="1200">
              <a:solidFill>
                <a:schemeClr val="lt1"/>
              </a:solidFill>
            </a:endParaRPr>
          </a:p>
          <a:p>
            <a:pPr indent="0" lvl="0" marL="0" rtl="0" algn="ctr">
              <a:lnSpc>
                <a:spcPct val="130000"/>
              </a:lnSpc>
              <a:spcBef>
                <a:spcPts val="0"/>
              </a:spcBef>
              <a:spcAft>
                <a:spcPts val="0"/>
              </a:spcAft>
              <a:buNone/>
            </a:pPr>
            <a:r>
              <a:rPr lang="en" sz="1200">
                <a:solidFill>
                  <a:schemeClr val="lt1"/>
                </a:solidFill>
              </a:rPr>
              <a:t>Venmo: @Texas-HHPO</a:t>
            </a:r>
            <a:endParaRPr sz="1200">
              <a:solidFill>
                <a:schemeClr val="lt1"/>
              </a:solidFill>
            </a:endParaRPr>
          </a:p>
          <a:p>
            <a:pPr indent="0" lvl="0" marL="0" rtl="0" algn="ctr">
              <a:lnSpc>
                <a:spcPct val="130000"/>
              </a:lnSpc>
              <a:spcBef>
                <a:spcPts val="0"/>
              </a:spcBef>
              <a:spcAft>
                <a:spcPts val="0"/>
              </a:spcAft>
              <a:buNone/>
            </a:pPr>
            <a:r>
              <a:rPr b="1" lang="en" sz="1200">
                <a:solidFill>
                  <a:schemeClr val="lt1"/>
                </a:solidFill>
              </a:rPr>
              <a:t>(Please state New/Returner)</a:t>
            </a:r>
            <a:endParaRPr b="1" sz="1200">
              <a:solidFill>
                <a:schemeClr val="lt1"/>
              </a:solidFill>
            </a:endParaRPr>
          </a:p>
          <a:p>
            <a:pPr indent="0" lvl="0" marL="0" rtl="0" algn="ctr">
              <a:lnSpc>
                <a:spcPct val="130000"/>
              </a:lnSpc>
              <a:spcBef>
                <a:spcPts val="0"/>
              </a:spcBef>
              <a:spcAft>
                <a:spcPts val="0"/>
              </a:spcAft>
              <a:buNone/>
            </a:pPr>
            <a:r>
              <a:rPr lang="en" sz="1200">
                <a:solidFill>
                  <a:schemeClr val="lt1"/>
                </a:solidFill>
              </a:rPr>
              <a:t>Paypal: texashhpo@gmail.com ($2 fee)</a:t>
            </a:r>
            <a:endParaRPr sz="1200">
              <a:solidFill>
                <a:schemeClr val="lt1"/>
              </a:solidFill>
            </a:endParaRPr>
          </a:p>
          <a:p>
            <a:pPr indent="0" lvl="0" marL="0" rtl="0" algn="ctr">
              <a:lnSpc>
                <a:spcPct val="130000"/>
              </a:lnSpc>
              <a:spcBef>
                <a:spcPts val="0"/>
              </a:spcBef>
              <a:spcAft>
                <a:spcPts val="0"/>
              </a:spcAft>
              <a:buNone/>
            </a:pPr>
            <a:r>
              <a:rPr lang="en" sz="1200">
                <a:solidFill>
                  <a:schemeClr val="lt1"/>
                </a:solidFill>
              </a:rPr>
              <a:t>Cash or Card</a:t>
            </a:r>
            <a:endParaRPr sz="1200">
              <a:solidFill>
                <a:schemeClr val="lt1"/>
              </a:solidFill>
            </a:endParaRPr>
          </a:p>
          <a:p>
            <a:pPr indent="0" lvl="0" marL="0" rtl="0" algn="ctr">
              <a:lnSpc>
                <a:spcPct val="130000"/>
              </a:lnSpc>
              <a:spcBef>
                <a:spcPts val="0"/>
              </a:spcBef>
              <a:spcAft>
                <a:spcPts val="0"/>
              </a:spcAft>
              <a:buNone/>
            </a:pPr>
            <a:r>
              <a:rPr b="1" lang="en" sz="1200">
                <a:solidFill>
                  <a:schemeClr val="lt1"/>
                </a:solidFill>
              </a:rPr>
              <a:t>**Email: sfdzz97@gmail.com</a:t>
            </a:r>
            <a:endParaRPr b="1" sz="1200">
              <a:solidFill>
                <a:schemeClr val="lt1"/>
              </a:solidFill>
            </a:endParaRPr>
          </a:p>
          <a:p>
            <a:pPr indent="0" lvl="0" marL="0" rtl="0" algn="ctr">
              <a:lnSpc>
                <a:spcPct val="130000"/>
              </a:lnSpc>
              <a:spcBef>
                <a:spcPts val="0"/>
              </a:spcBef>
              <a:spcAft>
                <a:spcPts val="0"/>
              </a:spcAft>
              <a:buNone/>
            </a:pPr>
            <a:r>
              <a:rPr b="1" lang="en" sz="1200">
                <a:solidFill>
                  <a:schemeClr val="lt1"/>
                </a:solidFill>
              </a:rPr>
              <a:t>- include your name, EID, phone number</a:t>
            </a:r>
            <a:endParaRPr b="1" sz="1200">
              <a:solidFill>
                <a:schemeClr val="lt1"/>
              </a:solidFill>
            </a:endParaRPr>
          </a:p>
          <a:p>
            <a:pPr indent="0" lvl="0" marL="0" rtl="0" algn="ctr">
              <a:lnSpc>
                <a:spcPct val="130000"/>
              </a:lnSpc>
              <a:spcBef>
                <a:spcPts val="0"/>
              </a:spcBef>
              <a:spcAft>
                <a:spcPts val="0"/>
              </a:spcAft>
              <a:buNone/>
            </a:pPr>
            <a:r>
              <a:t/>
            </a:r>
            <a:endParaRPr b="1" sz="1200">
              <a:solidFill>
                <a:schemeClr val="lt1"/>
              </a:solidFill>
            </a:endParaRPr>
          </a:p>
          <a:p>
            <a:pPr indent="0" lvl="0" marL="0" rtl="0" algn="ctr">
              <a:lnSpc>
                <a:spcPct val="130000"/>
              </a:lnSpc>
              <a:spcBef>
                <a:spcPts val="0"/>
              </a:spcBef>
              <a:spcAft>
                <a:spcPts val="0"/>
              </a:spcAft>
              <a:buNone/>
            </a:pPr>
            <a:r>
              <a:rPr lang="en" sz="1200">
                <a:solidFill>
                  <a:schemeClr val="lt1"/>
                </a:solidFill>
              </a:rPr>
              <a:t>** Increases by $10 after 3rd GBM**</a:t>
            </a:r>
            <a:endParaRPr sz="1200">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pic>
        <p:nvPicPr>
          <p:cNvPr id="277" name="Google Shape;277;p37"/>
          <p:cNvPicPr preferRelativeResize="0"/>
          <p:nvPr/>
        </p:nvPicPr>
        <p:blipFill>
          <a:blip r:embed="rId3">
            <a:alphaModFix/>
          </a:blip>
          <a:stretch>
            <a:fillRect/>
          </a:stretch>
        </p:blipFill>
        <p:spPr>
          <a:xfrm>
            <a:off x="0" y="13925"/>
            <a:ext cx="9144000" cy="5115649"/>
          </a:xfrm>
          <a:prstGeom prst="rect">
            <a:avLst/>
          </a:prstGeom>
          <a:noFill/>
          <a:ln>
            <a:noFill/>
          </a:ln>
        </p:spPr>
      </p:pic>
      <p:sp>
        <p:nvSpPr>
          <p:cNvPr id="278" name="Google Shape;278;p37"/>
          <p:cNvSpPr/>
          <p:nvPr/>
        </p:nvSpPr>
        <p:spPr>
          <a:xfrm>
            <a:off x="0" y="13950"/>
            <a:ext cx="9144000" cy="5115600"/>
          </a:xfrm>
          <a:prstGeom prst="rect">
            <a:avLst/>
          </a:prstGeom>
          <a:solidFill>
            <a:srgbClr val="0145AC">
              <a:alpha val="807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9" name="Google Shape;279;p37"/>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280" name="Google Shape;280;p37"/>
          <p:cNvSpPr txBox="1"/>
          <p:nvPr/>
        </p:nvSpPr>
        <p:spPr>
          <a:xfrm>
            <a:off x="765600" y="417825"/>
            <a:ext cx="6946200" cy="361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chemeClr val="lt1"/>
                </a:solidFill>
                <a:latin typeface="Proxima Nova"/>
                <a:ea typeface="Proxima Nova"/>
                <a:cs typeface="Proxima Nova"/>
                <a:sym typeface="Proxima Nova"/>
              </a:rPr>
              <a:t>Halloween Bake Sale</a:t>
            </a:r>
            <a:endParaRPr sz="4000">
              <a:solidFill>
                <a:srgbClr val="FFFFFF"/>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600">
                <a:solidFill>
                  <a:schemeClr val="lt2"/>
                </a:solidFill>
              </a:rPr>
              <a:t>Do you want to earn both a fundraising and social point?</a:t>
            </a:r>
            <a:r>
              <a:rPr lang="en" sz="1600">
                <a:solidFill>
                  <a:srgbClr val="FFFFFF"/>
                </a:solidFill>
              </a:rPr>
              <a:t> </a:t>
            </a:r>
            <a:endParaRPr sz="1600">
              <a:solidFill>
                <a:srgbClr val="FFFFFF"/>
              </a:solidFill>
            </a:endParaRPr>
          </a:p>
          <a:p>
            <a:pPr indent="0" lvl="0" marL="0" rtl="0" algn="l">
              <a:lnSpc>
                <a:spcPct val="115000"/>
              </a:lnSpc>
              <a:spcBef>
                <a:spcPts val="0"/>
              </a:spcBef>
              <a:spcAft>
                <a:spcPts val="0"/>
              </a:spcAft>
              <a:buNone/>
            </a:pPr>
            <a:r>
              <a:t/>
            </a:r>
            <a:endParaRPr sz="2000">
              <a:solidFill>
                <a:srgbClr val="FFFFFF"/>
              </a:solidFill>
            </a:endParaRPr>
          </a:p>
          <a:p>
            <a:pPr indent="0" lvl="0" marL="0" rtl="0" algn="l">
              <a:lnSpc>
                <a:spcPct val="140000"/>
              </a:lnSpc>
              <a:spcBef>
                <a:spcPts val="0"/>
              </a:spcBef>
              <a:spcAft>
                <a:spcPts val="0"/>
              </a:spcAft>
              <a:buNone/>
            </a:pPr>
            <a:r>
              <a:rPr b="1" lang="en" sz="1500">
                <a:solidFill>
                  <a:schemeClr val="lt2"/>
                </a:solidFill>
              </a:rPr>
              <a:t>Baking Day *Social Point*</a:t>
            </a:r>
            <a:endParaRPr b="1" sz="1500">
              <a:solidFill>
                <a:schemeClr val="lt2"/>
              </a:solidFill>
            </a:endParaRPr>
          </a:p>
          <a:p>
            <a:pPr indent="0" lvl="0" marL="0" rtl="0" algn="l">
              <a:lnSpc>
                <a:spcPct val="140000"/>
              </a:lnSpc>
              <a:spcBef>
                <a:spcPts val="0"/>
              </a:spcBef>
              <a:spcAft>
                <a:spcPts val="0"/>
              </a:spcAft>
              <a:buNone/>
            </a:pPr>
            <a:r>
              <a:rPr b="1" lang="en" sz="1500">
                <a:solidFill>
                  <a:schemeClr val="lt1"/>
                </a:solidFill>
              </a:rPr>
              <a:t>When: </a:t>
            </a:r>
            <a:r>
              <a:rPr lang="en" sz="1500">
                <a:solidFill>
                  <a:schemeClr val="lt1"/>
                </a:solidFill>
              </a:rPr>
              <a:t>Thursday, October 25th</a:t>
            </a:r>
            <a:endParaRPr sz="1500">
              <a:solidFill>
                <a:schemeClr val="lt1"/>
              </a:solidFill>
            </a:endParaRPr>
          </a:p>
          <a:p>
            <a:pPr indent="0" lvl="0" marL="0" rtl="0" algn="l">
              <a:lnSpc>
                <a:spcPct val="140000"/>
              </a:lnSpc>
              <a:spcBef>
                <a:spcPts val="0"/>
              </a:spcBef>
              <a:spcAft>
                <a:spcPts val="0"/>
              </a:spcAft>
              <a:buNone/>
            </a:pPr>
            <a:r>
              <a:rPr b="1" lang="en" sz="1500">
                <a:solidFill>
                  <a:schemeClr val="lt1"/>
                </a:solidFill>
              </a:rPr>
              <a:t>Tme: </a:t>
            </a:r>
            <a:r>
              <a:rPr lang="en" sz="1500">
                <a:solidFill>
                  <a:schemeClr val="lt1"/>
                </a:solidFill>
              </a:rPr>
              <a:t>7pm-9pm</a:t>
            </a:r>
            <a:endParaRPr sz="1500">
              <a:solidFill>
                <a:schemeClr val="lt1"/>
              </a:solidFill>
            </a:endParaRPr>
          </a:p>
          <a:p>
            <a:pPr indent="0" lvl="0" marL="0" rtl="0" algn="l">
              <a:lnSpc>
                <a:spcPct val="140000"/>
              </a:lnSpc>
              <a:spcBef>
                <a:spcPts val="0"/>
              </a:spcBef>
              <a:spcAft>
                <a:spcPts val="0"/>
              </a:spcAft>
              <a:buNone/>
            </a:pPr>
            <a:r>
              <a:rPr b="1" lang="en" sz="1500">
                <a:solidFill>
                  <a:schemeClr val="lt1"/>
                </a:solidFill>
              </a:rPr>
              <a:t>Where: </a:t>
            </a:r>
            <a:r>
              <a:rPr lang="en" sz="1500">
                <a:solidFill>
                  <a:schemeClr val="lt1"/>
                </a:solidFill>
              </a:rPr>
              <a:t>4510 W. Guadalupe St. Apt C223</a:t>
            </a:r>
            <a:endParaRPr sz="1500">
              <a:solidFill>
                <a:schemeClr val="lt1"/>
              </a:solidFill>
            </a:endParaRPr>
          </a:p>
          <a:p>
            <a:pPr indent="0" lvl="0" marL="0" rtl="0" algn="l">
              <a:lnSpc>
                <a:spcPct val="140000"/>
              </a:lnSpc>
              <a:spcBef>
                <a:spcPts val="0"/>
              </a:spcBef>
              <a:spcAft>
                <a:spcPts val="0"/>
              </a:spcAft>
              <a:buNone/>
            </a:pPr>
            <a:r>
              <a:t/>
            </a:r>
            <a:endParaRPr sz="1500">
              <a:solidFill>
                <a:schemeClr val="lt1"/>
              </a:solidFill>
            </a:endParaRPr>
          </a:p>
          <a:p>
            <a:pPr indent="0" lvl="0" marL="0" rtl="0" algn="l">
              <a:lnSpc>
                <a:spcPct val="140000"/>
              </a:lnSpc>
              <a:spcBef>
                <a:spcPts val="0"/>
              </a:spcBef>
              <a:spcAft>
                <a:spcPts val="0"/>
              </a:spcAft>
              <a:buNone/>
            </a:pPr>
            <a:r>
              <a:rPr b="1" lang="en" sz="1500">
                <a:solidFill>
                  <a:schemeClr val="lt2"/>
                </a:solidFill>
              </a:rPr>
              <a:t>Bake Sale *Fundraising Point for Buying or Selling*</a:t>
            </a:r>
            <a:endParaRPr sz="1500">
              <a:solidFill>
                <a:schemeClr val="lt1"/>
              </a:solidFill>
            </a:endParaRPr>
          </a:p>
          <a:p>
            <a:pPr indent="0" lvl="0" marL="0" rtl="0" algn="l">
              <a:lnSpc>
                <a:spcPct val="140000"/>
              </a:lnSpc>
              <a:spcBef>
                <a:spcPts val="0"/>
              </a:spcBef>
              <a:spcAft>
                <a:spcPts val="0"/>
              </a:spcAft>
              <a:buNone/>
            </a:pPr>
            <a:r>
              <a:rPr b="1" lang="en" sz="1500">
                <a:solidFill>
                  <a:schemeClr val="lt1"/>
                </a:solidFill>
              </a:rPr>
              <a:t>When: </a:t>
            </a:r>
            <a:r>
              <a:rPr lang="en" sz="1500">
                <a:solidFill>
                  <a:schemeClr val="lt1"/>
                </a:solidFill>
              </a:rPr>
              <a:t>Friday, October 26th</a:t>
            </a:r>
            <a:endParaRPr sz="1500">
              <a:solidFill>
                <a:schemeClr val="lt1"/>
              </a:solidFill>
            </a:endParaRPr>
          </a:p>
          <a:p>
            <a:pPr indent="0" lvl="0" marL="0" rtl="0" algn="l">
              <a:lnSpc>
                <a:spcPct val="140000"/>
              </a:lnSpc>
              <a:spcBef>
                <a:spcPts val="0"/>
              </a:spcBef>
              <a:spcAft>
                <a:spcPts val="0"/>
              </a:spcAft>
              <a:buNone/>
            </a:pPr>
            <a:r>
              <a:rPr b="1" lang="en" sz="1500">
                <a:solidFill>
                  <a:schemeClr val="lt1"/>
                </a:solidFill>
              </a:rPr>
              <a:t>Time:</a:t>
            </a:r>
            <a:r>
              <a:rPr lang="en" sz="1500">
                <a:solidFill>
                  <a:schemeClr val="lt1"/>
                </a:solidFill>
              </a:rPr>
              <a:t> 11am-2pm</a:t>
            </a:r>
            <a:endParaRPr sz="1500">
              <a:solidFill>
                <a:schemeClr val="lt1"/>
              </a:solidFill>
            </a:endParaRPr>
          </a:p>
          <a:p>
            <a:pPr indent="0" lvl="0" marL="0" rtl="0" algn="l">
              <a:lnSpc>
                <a:spcPct val="140000"/>
              </a:lnSpc>
              <a:spcBef>
                <a:spcPts val="0"/>
              </a:spcBef>
              <a:spcAft>
                <a:spcPts val="0"/>
              </a:spcAft>
              <a:buNone/>
            </a:pPr>
            <a:r>
              <a:rPr b="1" lang="en" sz="1500">
                <a:solidFill>
                  <a:schemeClr val="lt1"/>
                </a:solidFill>
              </a:rPr>
              <a:t>Where:</a:t>
            </a:r>
            <a:r>
              <a:rPr lang="en" sz="1500">
                <a:solidFill>
                  <a:schemeClr val="lt1"/>
                </a:solidFill>
              </a:rPr>
              <a:t> Jester</a:t>
            </a:r>
            <a:endParaRPr sz="1500">
              <a:solidFill>
                <a:schemeClr val="lt1"/>
              </a:solidFill>
            </a:endParaRPr>
          </a:p>
          <a:p>
            <a:pPr indent="0" lvl="0" marL="0" rtl="0" algn="l">
              <a:lnSpc>
                <a:spcPct val="115000"/>
              </a:lnSpc>
              <a:spcBef>
                <a:spcPts val="0"/>
              </a:spcBef>
              <a:spcAft>
                <a:spcPts val="0"/>
              </a:spcAft>
              <a:buNone/>
            </a:pPr>
            <a:r>
              <a:t/>
            </a:r>
            <a:endParaRPr sz="2000">
              <a:solidFill>
                <a:srgbClr val="FFFFFF"/>
              </a:solidFill>
            </a:endParaRPr>
          </a:p>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pic>
        <p:nvPicPr>
          <p:cNvPr id="285" name="Google Shape;285;p38"/>
          <p:cNvPicPr preferRelativeResize="0"/>
          <p:nvPr/>
        </p:nvPicPr>
        <p:blipFill>
          <a:blip r:embed="rId3">
            <a:alphaModFix/>
          </a:blip>
          <a:stretch>
            <a:fillRect/>
          </a:stretch>
        </p:blipFill>
        <p:spPr>
          <a:xfrm>
            <a:off x="0" y="0"/>
            <a:ext cx="9144000" cy="5237001"/>
          </a:xfrm>
          <a:prstGeom prst="rect">
            <a:avLst/>
          </a:prstGeom>
          <a:noFill/>
          <a:ln>
            <a:noFill/>
          </a:ln>
        </p:spPr>
      </p:pic>
      <p:sp>
        <p:nvSpPr>
          <p:cNvPr id="286" name="Google Shape;286;p38"/>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8"/>
          <p:cNvSpPr txBox="1"/>
          <p:nvPr/>
        </p:nvSpPr>
        <p:spPr>
          <a:xfrm>
            <a:off x="1341000" y="607471"/>
            <a:ext cx="67293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Proxima Nova"/>
                <a:ea typeface="Proxima Nova"/>
                <a:cs typeface="Proxima Nova"/>
                <a:sym typeface="Proxima Nova"/>
              </a:rPr>
              <a:t>Texas Athletics Sustainability </a:t>
            </a:r>
            <a:endParaRPr b="1" sz="1200">
              <a:solidFill>
                <a:srgbClr val="FFFFFF"/>
              </a:solidFill>
            </a:endParaRPr>
          </a:p>
          <a:p>
            <a:pPr indent="0" lvl="0" marL="0" rtl="0" algn="ctr">
              <a:lnSpc>
                <a:spcPct val="130000"/>
              </a:lnSpc>
              <a:spcBef>
                <a:spcPts val="0"/>
              </a:spcBef>
              <a:spcAft>
                <a:spcPts val="0"/>
              </a:spcAft>
              <a:buNone/>
            </a:pPr>
            <a:r>
              <a:rPr lang="en" sz="1500">
                <a:solidFill>
                  <a:schemeClr val="lt2"/>
                </a:solidFill>
              </a:rPr>
              <a:t>Do you want to earn both a fundraising and volunteer point?</a:t>
            </a:r>
            <a:endParaRPr sz="1500">
              <a:solidFill>
                <a:schemeClr val="lt2"/>
              </a:solidFill>
            </a:endParaRPr>
          </a:p>
          <a:p>
            <a:pPr indent="0" lvl="0" marL="0" rtl="0" algn="ctr">
              <a:spcBef>
                <a:spcPts val="0"/>
              </a:spcBef>
              <a:spcAft>
                <a:spcPts val="0"/>
              </a:spcAft>
              <a:buNone/>
            </a:pPr>
            <a:r>
              <a:t/>
            </a:r>
            <a:endParaRPr b="1" i="1" sz="2000">
              <a:solidFill>
                <a:schemeClr val="lt2"/>
              </a:solidFill>
            </a:endParaRPr>
          </a:p>
        </p:txBody>
      </p:sp>
      <p:sp>
        <p:nvSpPr>
          <p:cNvPr id="288" name="Google Shape;288;p38"/>
          <p:cNvSpPr txBox="1"/>
          <p:nvPr/>
        </p:nvSpPr>
        <p:spPr>
          <a:xfrm>
            <a:off x="729150" y="1522693"/>
            <a:ext cx="7904400" cy="1850700"/>
          </a:xfrm>
          <a:prstGeom prst="rect">
            <a:avLst/>
          </a:prstGeom>
          <a:noFill/>
          <a:ln>
            <a:noFill/>
          </a:ln>
        </p:spPr>
        <p:txBody>
          <a:bodyPr anchorCtr="0" anchor="t" bIns="91425" lIns="91425" spcFirstLastPara="1" rIns="91425" wrap="square" tIns="91425">
            <a:noAutofit/>
          </a:bodyPr>
          <a:lstStyle/>
          <a:p>
            <a:pPr indent="0" lvl="0" marL="0" rtl="0" algn="ctr">
              <a:lnSpc>
                <a:spcPct val="140000"/>
              </a:lnSpc>
              <a:spcBef>
                <a:spcPts val="0"/>
              </a:spcBef>
              <a:spcAft>
                <a:spcPts val="0"/>
              </a:spcAft>
              <a:buNone/>
            </a:pPr>
            <a:r>
              <a:t/>
            </a:r>
            <a:endParaRPr sz="600">
              <a:solidFill>
                <a:srgbClr val="FFFFFF"/>
              </a:solidFill>
            </a:endParaRPr>
          </a:p>
          <a:p>
            <a:pPr indent="0" lvl="0" marL="0" rtl="0" algn="ctr">
              <a:lnSpc>
                <a:spcPct val="140000"/>
              </a:lnSpc>
              <a:spcBef>
                <a:spcPts val="0"/>
              </a:spcBef>
              <a:spcAft>
                <a:spcPts val="0"/>
              </a:spcAft>
              <a:buNone/>
            </a:pPr>
            <a:r>
              <a:rPr b="1" lang="en" sz="1500">
                <a:solidFill>
                  <a:schemeClr val="lt2"/>
                </a:solidFill>
              </a:rPr>
              <a:t>WHAT</a:t>
            </a:r>
            <a:r>
              <a:rPr b="1" lang="en" sz="1500">
                <a:solidFill>
                  <a:srgbClr val="FFFFFF"/>
                </a:solidFill>
              </a:rPr>
              <a:t>: </a:t>
            </a:r>
            <a:r>
              <a:rPr lang="en" sz="1500">
                <a:solidFill>
                  <a:srgbClr val="FFFFFF"/>
                </a:solidFill>
              </a:rPr>
              <a:t>We will be sorting waste produced during the game into proper streams. </a:t>
            </a:r>
            <a:endParaRPr sz="1500">
              <a:solidFill>
                <a:srgbClr val="FFFFFF"/>
              </a:solidFill>
            </a:endParaRPr>
          </a:p>
          <a:p>
            <a:pPr indent="0" lvl="0" marL="0" rtl="0" algn="ctr">
              <a:lnSpc>
                <a:spcPct val="140000"/>
              </a:lnSpc>
              <a:spcBef>
                <a:spcPts val="0"/>
              </a:spcBef>
              <a:spcAft>
                <a:spcPts val="0"/>
              </a:spcAft>
              <a:buNone/>
            </a:pPr>
            <a:r>
              <a:rPr lang="en" sz="1500">
                <a:solidFill>
                  <a:srgbClr val="FFFFFF"/>
                </a:solidFill>
              </a:rPr>
              <a:t>PLEASE wear comfortable clothes and closed-toed shoes and be prepared to get dirty. </a:t>
            </a:r>
            <a:endParaRPr sz="1500">
              <a:solidFill>
                <a:srgbClr val="FFFFFF"/>
              </a:solidFill>
            </a:endParaRPr>
          </a:p>
          <a:p>
            <a:pPr indent="0" lvl="0" marL="0" rtl="0" algn="ctr">
              <a:lnSpc>
                <a:spcPct val="140000"/>
              </a:lnSpc>
              <a:spcBef>
                <a:spcPts val="0"/>
              </a:spcBef>
              <a:spcAft>
                <a:spcPts val="0"/>
              </a:spcAft>
              <a:buNone/>
            </a:pPr>
            <a:r>
              <a:rPr b="1" lang="en" sz="1500">
                <a:solidFill>
                  <a:schemeClr val="lt2"/>
                </a:solidFill>
              </a:rPr>
              <a:t>WHEN</a:t>
            </a:r>
            <a:r>
              <a:rPr b="1" lang="en" sz="1500">
                <a:solidFill>
                  <a:srgbClr val="FFFFFF"/>
                </a:solidFill>
              </a:rPr>
              <a:t>: </a:t>
            </a:r>
            <a:r>
              <a:rPr lang="en" sz="1500">
                <a:solidFill>
                  <a:srgbClr val="FFFFFF"/>
                </a:solidFill>
              </a:rPr>
              <a:t>November 4th</a:t>
            </a:r>
            <a:endParaRPr sz="1500">
              <a:solidFill>
                <a:srgbClr val="FFFFFF"/>
              </a:solidFill>
            </a:endParaRPr>
          </a:p>
          <a:p>
            <a:pPr indent="0" lvl="0" marL="0" rtl="0" algn="ctr">
              <a:lnSpc>
                <a:spcPct val="140000"/>
              </a:lnSpc>
              <a:spcBef>
                <a:spcPts val="0"/>
              </a:spcBef>
              <a:spcAft>
                <a:spcPts val="0"/>
              </a:spcAft>
              <a:buNone/>
            </a:pPr>
            <a:r>
              <a:rPr b="1" lang="en" sz="1500">
                <a:solidFill>
                  <a:schemeClr val="lt2"/>
                </a:solidFill>
              </a:rPr>
              <a:t>TIME</a:t>
            </a:r>
            <a:r>
              <a:rPr b="1" lang="en" sz="1500">
                <a:solidFill>
                  <a:srgbClr val="FFFFFF"/>
                </a:solidFill>
              </a:rPr>
              <a:t>:</a:t>
            </a:r>
            <a:r>
              <a:rPr lang="en" sz="1500">
                <a:solidFill>
                  <a:srgbClr val="FFFFFF"/>
                </a:solidFill>
              </a:rPr>
              <a:t> 10:15-1:30pm</a:t>
            </a:r>
            <a:endParaRPr sz="1500">
              <a:solidFill>
                <a:srgbClr val="FFFFFF"/>
              </a:solidFill>
            </a:endParaRPr>
          </a:p>
          <a:p>
            <a:pPr indent="0" lvl="0" marL="0" rtl="0" algn="ctr">
              <a:lnSpc>
                <a:spcPct val="140000"/>
              </a:lnSpc>
              <a:spcBef>
                <a:spcPts val="0"/>
              </a:spcBef>
              <a:spcAft>
                <a:spcPts val="0"/>
              </a:spcAft>
              <a:buNone/>
            </a:pPr>
            <a:r>
              <a:rPr b="1" lang="en" sz="1500">
                <a:solidFill>
                  <a:schemeClr val="lt2"/>
                </a:solidFill>
              </a:rPr>
              <a:t>WHERE</a:t>
            </a:r>
            <a:r>
              <a:rPr b="1" lang="en" sz="1500">
                <a:solidFill>
                  <a:srgbClr val="FFFFFF"/>
                </a:solidFill>
              </a:rPr>
              <a:t>:</a:t>
            </a:r>
            <a:r>
              <a:rPr lang="en" sz="1500">
                <a:solidFill>
                  <a:srgbClr val="FFFFFF"/>
                </a:solidFill>
              </a:rPr>
              <a:t> LOT 53 (2699 Speedway, Austin, TX 78712)</a:t>
            </a:r>
            <a:endParaRPr sz="1500">
              <a:solidFill>
                <a:srgbClr val="FFFFFF"/>
              </a:solidFill>
            </a:endParaRPr>
          </a:p>
          <a:p>
            <a:pPr indent="0" lvl="0" marL="0" rtl="0" algn="ctr">
              <a:lnSpc>
                <a:spcPct val="140000"/>
              </a:lnSpc>
              <a:spcBef>
                <a:spcPts val="0"/>
              </a:spcBef>
              <a:spcAft>
                <a:spcPts val="0"/>
              </a:spcAft>
              <a:buNone/>
            </a:pPr>
            <a:r>
              <a:rPr b="1" lang="en" sz="1500">
                <a:solidFill>
                  <a:schemeClr val="lt2"/>
                </a:solidFill>
              </a:rPr>
              <a:t>LINK TO SIGN UP</a:t>
            </a:r>
            <a:r>
              <a:rPr lang="en" sz="1500">
                <a:solidFill>
                  <a:srgbClr val="FFFFFF"/>
                </a:solidFill>
              </a:rPr>
              <a:t>: https://docs.google.com/forms/d/1RY8EfDG1Wekdja92hjuXkVsI3AlE5xVqzwkQkn-Vaus</a:t>
            </a:r>
            <a:endParaRPr sz="1500">
              <a:solidFill>
                <a:srgbClr val="FFFFFF"/>
              </a:solidFill>
            </a:endParaRPr>
          </a:p>
          <a:p>
            <a:pPr indent="0" lvl="0" marL="0" rtl="0" algn="ctr">
              <a:lnSpc>
                <a:spcPct val="140000"/>
              </a:lnSpc>
              <a:spcBef>
                <a:spcPts val="0"/>
              </a:spcBef>
              <a:spcAft>
                <a:spcPts val="0"/>
              </a:spcAft>
              <a:buNone/>
            </a:pPr>
            <a:r>
              <a:t/>
            </a:r>
            <a:endParaRPr sz="1500">
              <a:solidFill>
                <a:srgbClr val="FFFFFF"/>
              </a:solidFill>
            </a:endParaRPr>
          </a:p>
        </p:txBody>
      </p:sp>
      <p:pic>
        <p:nvPicPr>
          <p:cNvPr id="289" name="Google Shape;289;p38"/>
          <p:cNvPicPr preferRelativeResize="0"/>
          <p:nvPr/>
        </p:nvPicPr>
        <p:blipFill>
          <a:blip r:embed="rId4">
            <a:alphaModFix/>
          </a:blip>
          <a:stretch>
            <a:fillRect/>
          </a:stretch>
        </p:blipFill>
        <p:spPr>
          <a:xfrm>
            <a:off x="0" y="4420375"/>
            <a:ext cx="855474" cy="816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93" name="Shape 293"/>
        <p:cNvGrpSpPr/>
        <p:nvPr/>
      </p:nvGrpSpPr>
      <p:grpSpPr>
        <a:xfrm>
          <a:off x="0" y="0"/>
          <a:ext cx="0" cy="0"/>
          <a:chOff x="0" y="0"/>
          <a:chExt cx="0" cy="0"/>
        </a:xfrm>
      </p:grpSpPr>
      <p:pic>
        <p:nvPicPr>
          <p:cNvPr id="294" name="Google Shape;294;p39"/>
          <p:cNvPicPr preferRelativeResize="0"/>
          <p:nvPr/>
        </p:nvPicPr>
        <p:blipFill>
          <a:blip r:embed="rId3">
            <a:alphaModFix/>
          </a:blip>
          <a:stretch>
            <a:fillRect/>
          </a:stretch>
        </p:blipFill>
        <p:spPr>
          <a:xfrm>
            <a:off x="4572000" y="0"/>
            <a:ext cx="4572000" cy="5143503"/>
          </a:xfrm>
          <a:prstGeom prst="rect">
            <a:avLst/>
          </a:prstGeom>
          <a:noFill/>
          <a:ln>
            <a:noFill/>
          </a:ln>
        </p:spPr>
      </p:pic>
      <p:sp>
        <p:nvSpPr>
          <p:cNvPr id="295" name="Google Shape;295;p39"/>
          <p:cNvSpPr/>
          <p:nvPr/>
        </p:nvSpPr>
        <p:spPr>
          <a:xfrm>
            <a:off x="0" y="936900"/>
            <a:ext cx="5541300" cy="32697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6" name="Google Shape;296;p39"/>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297" name="Google Shape;297;p39"/>
          <p:cNvSpPr txBox="1"/>
          <p:nvPr>
            <p:ph type="title"/>
          </p:nvPr>
        </p:nvSpPr>
        <p:spPr>
          <a:xfrm>
            <a:off x="681500" y="851775"/>
            <a:ext cx="3994500" cy="1509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500">
                <a:solidFill>
                  <a:schemeClr val="lt1"/>
                </a:solidFill>
              </a:rPr>
              <a:t>How should you be rewarded?</a:t>
            </a:r>
            <a:endParaRPr sz="3500">
              <a:solidFill>
                <a:schemeClr val="lt1"/>
              </a:solidFill>
            </a:endParaRPr>
          </a:p>
        </p:txBody>
      </p:sp>
      <p:pic>
        <p:nvPicPr>
          <p:cNvPr id="298" name="Google Shape;298;p39"/>
          <p:cNvPicPr preferRelativeResize="0"/>
          <p:nvPr/>
        </p:nvPicPr>
        <p:blipFill>
          <a:blip r:embed="rId5">
            <a:alphaModFix/>
          </a:blip>
          <a:stretch>
            <a:fillRect/>
          </a:stretch>
        </p:blipFill>
        <p:spPr>
          <a:xfrm>
            <a:off x="1725379" y="2361375"/>
            <a:ext cx="1623850" cy="14514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pic>
        <p:nvPicPr>
          <p:cNvPr id="303" name="Google Shape;303;p40"/>
          <p:cNvPicPr preferRelativeResize="0"/>
          <p:nvPr/>
        </p:nvPicPr>
        <p:blipFill>
          <a:blip r:embed="rId3">
            <a:alphaModFix/>
          </a:blip>
          <a:stretch>
            <a:fillRect/>
          </a:stretch>
        </p:blipFill>
        <p:spPr>
          <a:xfrm>
            <a:off x="0" y="13925"/>
            <a:ext cx="9144000" cy="5115649"/>
          </a:xfrm>
          <a:prstGeom prst="rect">
            <a:avLst/>
          </a:prstGeom>
          <a:noFill/>
          <a:ln>
            <a:noFill/>
          </a:ln>
        </p:spPr>
      </p:pic>
      <p:sp>
        <p:nvSpPr>
          <p:cNvPr id="304" name="Google Shape;304;p40"/>
          <p:cNvSpPr/>
          <p:nvPr/>
        </p:nvSpPr>
        <p:spPr>
          <a:xfrm>
            <a:off x="0" y="13950"/>
            <a:ext cx="9144000" cy="5115600"/>
          </a:xfrm>
          <a:prstGeom prst="rect">
            <a:avLst/>
          </a:prstGeom>
          <a:solidFill>
            <a:srgbClr val="0145AC">
              <a:alpha val="807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5" name="Google Shape;305;p40"/>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306" name="Google Shape;306;p40"/>
          <p:cNvSpPr txBox="1"/>
          <p:nvPr/>
        </p:nvSpPr>
        <p:spPr>
          <a:xfrm>
            <a:off x="522000" y="501350"/>
            <a:ext cx="8338200" cy="299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4000">
                <a:solidFill>
                  <a:srgbClr val="FFFFFF"/>
                </a:solidFill>
                <a:latin typeface="Proxima Nova"/>
                <a:ea typeface="Proxima Nova"/>
                <a:cs typeface="Proxima Nova"/>
                <a:sym typeface="Proxima Nova"/>
              </a:rPr>
              <a:t>Leadership Opportunity</a:t>
            </a:r>
            <a:endParaRPr sz="4000">
              <a:solidFill>
                <a:srgbClr val="FFFFFF"/>
              </a:solidFill>
              <a:latin typeface="Proxima Nova"/>
              <a:ea typeface="Proxima Nova"/>
              <a:cs typeface="Proxima Nova"/>
              <a:sym typeface="Proxima Nova"/>
            </a:endParaRPr>
          </a:p>
          <a:p>
            <a:pPr indent="0" lvl="0" marL="0" rtl="0" algn="l">
              <a:lnSpc>
                <a:spcPct val="140000"/>
              </a:lnSpc>
              <a:spcBef>
                <a:spcPts val="0"/>
              </a:spcBef>
              <a:spcAft>
                <a:spcPts val="0"/>
              </a:spcAft>
              <a:buNone/>
            </a:pPr>
            <a:r>
              <a:rPr b="1" lang="en" sz="2000">
                <a:solidFill>
                  <a:schemeClr val="lt2"/>
                </a:solidFill>
              </a:rPr>
              <a:t>The Leadership and Ethics Institute</a:t>
            </a:r>
            <a:r>
              <a:rPr lang="en" sz="2000">
                <a:solidFill>
                  <a:schemeClr val="lt1"/>
                </a:solidFill>
              </a:rPr>
              <a:t> </a:t>
            </a:r>
            <a:endParaRPr sz="2000">
              <a:solidFill>
                <a:schemeClr val="lt1"/>
              </a:solidFill>
            </a:endParaRPr>
          </a:p>
          <a:p>
            <a:pPr indent="0" lvl="0" marL="0" rtl="0" algn="l">
              <a:lnSpc>
                <a:spcPct val="140000"/>
              </a:lnSpc>
              <a:spcBef>
                <a:spcPts val="0"/>
              </a:spcBef>
              <a:spcAft>
                <a:spcPts val="0"/>
              </a:spcAft>
              <a:buNone/>
            </a:pPr>
            <a:r>
              <a:t/>
            </a:r>
            <a:endParaRPr sz="700">
              <a:solidFill>
                <a:schemeClr val="lt1"/>
              </a:solidFill>
            </a:endParaRPr>
          </a:p>
          <a:p>
            <a:pPr indent="0" lvl="0" marL="0" rtl="0" algn="l">
              <a:lnSpc>
                <a:spcPct val="140000"/>
              </a:lnSpc>
              <a:spcBef>
                <a:spcPts val="0"/>
              </a:spcBef>
              <a:spcAft>
                <a:spcPts val="0"/>
              </a:spcAft>
              <a:buNone/>
            </a:pPr>
            <a:r>
              <a:rPr lang="en" sz="1700">
                <a:solidFill>
                  <a:schemeClr val="lt1"/>
                </a:solidFill>
              </a:rPr>
              <a:t>Position: facilitators on the Student Leadership Team</a:t>
            </a:r>
            <a:endParaRPr sz="1700">
              <a:solidFill>
                <a:schemeClr val="lt1"/>
              </a:solidFill>
            </a:endParaRPr>
          </a:p>
          <a:p>
            <a:pPr indent="0" lvl="0" marL="0" rtl="0" algn="l">
              <a:lnSpc>
                <a:spcPct val="140000"/>
              </a:lnSpc>
              <a:spcBef>
                <a:spcPts val="0"/>
              </a:spcBef>
              <a:spcAft>
                <a:spcPts val="0"/>
              </a:spcAft>
              <a:buNone/>
            </a:pPr>
            <a:r>
              <a:rPr lang="en" sz="1700">
                <a:solidFill>
                  <a:schemeClr val="lt1"/>
                </a:solidFill>
              </a:rPr>
              <a:t>Application found on Hornslink</a:t>
            </a:r>
            <a:endParaRPr sz="1700">
              <a:solidFill>
                <a:schemeClr val="lt1"/>
              </a:solidFill>
            </a:endParaRPr>
          </a:p>
          <a:p>
            <a:pPr indent="0" lvl="0" marL="0" rtl="0" algn="l">
              <a:lnSpc>
                <a:spcPct val="140000"/>
              </a:lnSpc>
              <a:spcBef>
                <a:spcPts val="0"/>
              </a:spcBef>
              <a:spcAft>
                <a:spcPts val="0"/>
              </a:spcAft>
              <a:buNone/>
            </a:pPr>
            <a:r>
              <a:rPr lang="en" sz="1700">
                <a:solidFill>
                  <a:schemeClr val="lt1"/>
                </a:solidFill>
              </a:rPr>
              <a:t>Due: November 8th</a:t>
            </a:r>
            <a:endParaRPr sz="1700">
              <a:solidFill>
                <a:srgbClr val="FFFFFF"/>
              </a:solidFill>
            </a:endParaRPr>
          </a:p>
          <a:p>
            <a:pPr indent="0" lvl="0" marL="0" rtl="0" algn="l">
              <a:spcBef>
                <a:spcPts val="0"/>
              </a:spcBef>
              <a:spcAft>
                <a:spcPts val="0"/>
              </a:spcAft>
              <a:buNone/>
            </a:pPr>
            <a:r>
              <a:t/>
            </a:r>
            <a:endParaRPr/>
          </a:p>
        </p:txBody>
      </p:sp>
      <p:sp>
        <p:nvSpPr>
          <p:cNvPr id="307" name="Google Shape;307;p40"/>
          <p:cNvSpPr txBox="1"/>
          <p:nvPr/>
        </p:nvSpPr>
        <p:spPr>
          <a:xfrm>
            <a:off x="402025" y="3501059"/>
            <a:ext cx="2623500" cy="50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Texas Leadership Summit</a:t>
            </a:r>
            <a:endParaRPr b="1">
              <a:solidFill>
                <a:schemeClr val="lt2"/>
              </a:solidFill>
            </a:endParaRPr>
          </a:p>
        </p:txBody>
      </p:sp>
      <p:sp>
        <p:nvSpPr>
          <p:cNvPr id="308" name="Google Shape;308;p40"/>
          <p:cNvSpPr txBox="1"/>
          <p:nvPr/>
        </p:nvSpPr>
        <p:spPr>
          <a:xfrm>
            <a:off x="2987725" y="3501051"/>
            <a:ext cx="3678900" cy="45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Leadership Education And Progress</a:t>
            </a:r>
            <a:endParaRPr b="1">
              <a:solidFill>
                <a:schemeClr val="lt2"/>
              </a:solidFill>
            </a:endParaRPr>
          </a:p>
        </p:txBody>
      </p:sp>
      <p:sp>
        <p:nvSpPr>
          <p:cNvPr id="309" name="Google Shape;309;p40"/>
          <p:cNvSpPr txBox="1"/>
          <p:nvPr/>
        </p:nvSpPr>
        <p:spPr>
          <a:xfrm>
            <a:off x="6600277" y="3497294"/>
            <a:ext cx="1806900" cy="51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Project LEAD</a:t>
            </a:r>
            <a:endParaRPr b="1">
              <a:solidFill>
                <a:schemeClr val="lt2"/>
              </a:solidFill>
            </a:endParaRPr>
          </a:p>
        </p:txBody>
      </p:sp>
      <p:sp>
        <p:nvSpPr>
          <p:cNvPr id="310" name="Google Shape;310;p40"/>
          <p:cNvSpPr txBox="1"/>
          <p:nvPr/>
        </p:nvSpPr>
        <p:spPr>
          <a:xfrm>
            <a:off x="1937938" y="4050532"/>
            <a:ext cx="2701200" cy="27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Workshops on Demand</a:t>
            </a:r>
            <a:endParaRPr b="1">
              <a:solidFill>
                <a:schemeClr val="lt2"/>
              </a:solidFill>
            </a:endParaRPr>
          </a:p>
        </p:txBody>
      </p:sp>
      <p:sp>
        <p:nvSpPr>
          <p:cNvPr id="311" name="Google Shape;311;p40"/>
          <p:cNvSpPr txBox="1"/>
          <p:nvPr/>
        </p:nvSpPr>
        <p:spPr>
          <a:xfrm>
            <a:off x="4839875" y="4009557"/>
            <a:ext cx="3567300" cy="51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Burnt Orange Leadership Development</a:t>
            </a:r>
            <a:endParaRPr b="1">
              <a:solidFill>
                <a:schemeClr val="lt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15" name="Shape 315"/>
        <p:cNvGrpSpPr/>
        <p:nvPr/>
      </p:nvGrpSpPr>
      <p:grpSpPr>
        <a:xfrm>
          <a:off x="0" y="0"/>
          <a:ext cx="0" cy="0"/>
          <a:chOff x="0" y="0"/>
          <a:chExt cx="0" cy="0"/>
        </a:xfrm>
      </p:grpSpPr>
      <p:sp>
        <p:nvSpPr>
          <p:cNvPr id="316" name="Google Shape;316;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Emmanuel Rayas</a:t>
            </a:r>
            <a:endParaRPr sz="6000">
              <a:solidFill>
                <a:srgbClr val="FFFFFF"/>
              </a:solidFill>
            </a:endParaRPr>
          </a:p>
        </p:txBody>
      </p:sp>
      <p:sp>
        <p:nvSpPr>
          <p:cNvPr id="317" name="Google Shape;317;p41"/>
          <p:cNvSpPr txBox="1"/>
          <p:nvPr>
            <p:ph idx="1" type="body"/>
          </p:nvPr>
        </p:nvSpPr>
        <p:spPr>
          <a:xfrm>
            <a:off x="469850" y="1897175"/>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Biochemistry, BSA</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4th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San Antonio,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The Mountain Dews from from the vending machine at the CLA are expired but I keep buying them.</a:t>
            </a:r>
            <a:endParaRPr sz="2000">
              <a:solidFill>
                <a:srgbClr val="FFFFFF"/>
              </a:solidFill>
            </a:endParaRPr>
          </a:p>
        </p:txBody>
      </p:sp>
      <p:sp>
        <p:nvSpPr>
          <p:cNvPr id="318" name="Google Shape;318;p41"/>
          <p:cNvSpPr txBox="1"/>
          <p:nvPr/>
        </p:nvSpPr>
        <p:spPr>
          <a:xfrm>
            <a:off x="424400" y="131487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Volunteer Director</a:t>
            </a:r>
            <a:endParaRPr b="1">
              <a:solidFill>
                <a:schemeClr val="lt2"/>
              </a:solidFill>
            </a:endParaRPr>
          </a:p>
        </p:txBody>
      </p:sp>
      <p:pic>
        <p:nvPicPr>
          <p:cNvPr id="319" name="Google Shape;319;p41"/>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320" name="Google Shape;320;p41"/>
          <p:cNvPicPr preferRelativeResize="0"/>
          <p:nvPr/>
        </p:nvPicPr>
        <p:blipFill>
          <a:blip r:embed="rId4">
            <a:alphaModFix/>
          </a:blip>
          <a:stretch>
            <a:fillRect/>
          </a:stretch>
        </p:blipFill>
        <p:spPr>
          <a:xfrm>
            <a:off x="4572000" y="1699875"/>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7" name="Shape 77"/>
        <p:cNvGrpSpPr/>
        <p:nvPr/>
      </p:nvGrpSpPr>
      <p:grpSpPr>
        <a:xfrm>
          <a:off x="0" y="0"/>
          <a:ext cx="0" cy="0"/>
          <a:chOff x="0" y="0"/>
          <a:chExt cx="0" cy="0"/>
        </a:xfrm>
      </p:grpSpPr>
      <p:pic>
        <p:nvPicPr>
          <p:cNvPr id="78" name="Google Shape;78;p15"/>
          <p:cNvPicPr preferRelativeResize="0"/>
          <p:nvPr/>
        </p:nvPicPr>
        <p:blipFill>
          <a:blip r:embed="rId3">
            <a:alphaModFix/>
          </a:blip>
          <a:stretch>
            <a:fillRect/>
          </a:stretch>
        </p:blipFill>
        <p:spPr>
          <a:xfrm>
            <a:off x="0" y="0"/>
            <a:ext cx="9144003" cy="5143499"/>
          </a:xfrm>
          <a:prstGeom prst="rect">
            <a:avLst/>
          </a:prstGeom>
          <a:noFill/>
          <a:ln>
            <a:noFill/>
          </a:ln>
        </p:spPr>
      </p:pic>
      <p:sp>
        <p:nvSpPr>
          <p:cNvPr id="79" name="Google Shape;79;p15"/>
          <p:cNvSpPr/>
          <p:nvPr/>
        </p:nvSpPr>
        <p:spPr>
          <a:xfrm>
            <a:off x="2054400" y="55800"/>
            <a:ext cx="5035200" cy="5031900"/>
          </a:xfrm>
          <a:prstGeom prst="ellipse">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5"/>
          <p:cNvSpPr txBox="1"/>
          <p:nvPr/>
        </p:nvSpPr>
        <p:spPr>
          <a:xfrm>
            <a:off x="2105550" y="1847100"/>
            <a:ext cx="4932900" cy="144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chemeClr val="lt1"/>
                </a:solidFill>
                <a:latin typeface="Proxima Nova"/>
                <a:ea typeface="Proxima Nova"/>
                <a:cs typeface="Proxima Nova"/>
                <a:sym typeface="Proxima Nova"/>
              </a:rPr>
              <a:t>Icebreaker</a:t>
            </a:r>
            <a:endParaRPr sz="6000">
              <a:solidFill>
                <a:schemeClr val="lt1"/>
              </a:solidFill>
              <a:latin typeface="Proxima Nova"/>
              <a:ea typeface="Proxima Nova"/>
              <a:cs typeface="Proxima Nova"/>
              <a:sym typeface="Proxima Nova"/>
            </a:endParaRPr>
          </a:p>
          <a:p>
            <a:pPr indent="0" lvl="0" marL="0" rtl="0" algn="ctr">
              <a:spcBef>
                <a:spcPts val="0"/>
              </a:spcBef>
              <a:spcAft>
                <a:spcPts val="0"/>
              </a:spcAft>
              <a:buNone/>
            </a:pPr>
            <a:r>
              <a:rPr b="1" lang="en" sz="2400">
                <a:solidFill>
                  <a:schemeClr val="lt2"/>
                </a:solidFill>
              </a:rPr>
              <a:t>Handshake</a:t>
            </a:r>
            <a:endParaRPr b="1" sz="2400">
              <a:solidFill>
                <a:schemeClr val="lt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pic>
        <p:nvPicPr>
          <p:cNvPr id="325" name="Google Shape;325;p42"/>
          <p:cNvPicPr preferRelativeResize="0"/>
          <p:nvPr/>
        </p:nvPicPr>
        <p:blipFill>
          <a:blip r:embed="rId3">
            <a:alphaModFix/>
          </a:blip>
          <a:stretch>
            <a:fillRect/>
          </a:stretch>
        </p:blipFill>
        <p:spPr>
          <a:xfrm>
            <a:off x="0" y="0"/>
            <a:ext cx="9144000" cy="5143500"/>
          </a:xfrm>
          <a:prstGeom prst="rect">
            <a:avLst/>
          </a:prstGeom>
          <a:noFill/>
          <a:ln>
            <a:noFill/>
          </a:ln>
        </p:spPr>
      </p:pic>
      <p:sp>
        <p:nvSpPr>
          <p:cNvPr id="326" name="Google Shape;326;p42"/>
          <p:cNvSpPr/>
          <p:nvPr/>
        </p:nvSpPr>
        <p:spPr>
          <a:xfrm>
            <a:off x="681675"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2"/>
          <p:cNvSpPr txBox="1"/>
          <p:nvPr/>
        </p:nvSpPr>
        <p:spPr>
          <a:xfrm>
            <a:off x="1061322" y="711873"/>
            <a:ext cx="71451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Proxima Nova"/>
                <a:ea typeface="Proxima Nova"/>
                <a:cs typeface="Proxima Nova"/>
                <a:sym typeface="Proxima Nova"/>
              </a:rPr>
              <a:t>“What starts here changes the World”</a:t>
            </a:r>
            <a:endParaRPr b="1" sz="1200">
              <a:solidFill>
                <a:srgbClr val="FFFFFF"/>
              </a:solidFill>
            </a:endParaRPr>
          </a:p>
          <a:p>
            <a:pPr indent="0" lvl="0" marL="0" rtl="0" algn="ctr">
              <a:lnSpc>
                <a:spcPct val="130000"/>
              </a:lnSpc>
              <a:spcBef>
                <a:spcPts val="0"/>
              </a:spcBef>
              <a:spcAft>
                <a:spcPts val="0"/>
              </a:spcAft>
              <a:buNone/>
            </a:pPr>
            <a:r>
              <a:t/>
            </a:r>
            <a:endParaRPr sz="1500">
              <a:solidFill>
                <a:schemeClr val="lt2"/>
              </a:solidFill>
            </a:endParaRPr>
          </a:p>
          <a:p>
            <a:pPr indent="0" lvl="0" marL="0" rtl="0" algn="ctr">
              <a:spcBef>
                <a:spcPts val="0"/>
              </a:spcBef>
              <a:spcAft>
                <a:spcPts val="0"/>
              </a:spcAft>
              <a:buNone/>
            </a:pPr>
            <a:r>
              <a:t/>
            </a:r>
            <a:endParaRPr b="1" i="1" sz="2000">
              <a:solidFill>
                <a:schemeClr val="lt2"/>
              </a:solidFill>
            </a:endParaRPr>
          </a:p>
        </p:txBody>
      </p:sp>
      <p:sp>
        <p:nvSpPr>
          <p:cNvPr id="328" name="Google Shape;328;p42"/>
          <p:cNvSpPr txBox="1"/>
          <p:nvPr/>
        </p:nvSpPr>
        <p:spPr>
          <a:xfrm>
            <a:off x="1264122" y="1954807"/>
            <a:ext cx="6739500" cy="2263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800"/>
              </a:spcBef>
              <a:spcAft>
                <a:spcPts val="0"/>
              </a:spcAft>
              <a:buNone/>
            </a:pPr>
            <a:r>
              <a:rPr b="1" lang="en" sz="2000">
                <a:solidFill>
                  <a:schemeClr val="lt2"/>
                </a:solidFill>
              </a:rPr>
              <a:t>Health Booklets Project</a:t>
            </a:r>
            <a:endParaRPr b="1" sz="2000">
              <a:solidFill>
                <a:schemeClr val="lt2"/>
              </a:solidFill>
            </a:endParaRPr>
          </a:p>
          <a:p>
            <a:pPr indent="0" lvl="0" marL="0" rtl="0" algn="ctr">
              <a:lnSpc>
                <a:spcPct val="100000"/>
              </a:lnSpc>
              <a:spcBef>
                <a:spcPts val="1000"/>
              </a:spcBef>
              <a:spcAft>
                <a:spcPts val="0"/>
              </a:spcAft>
              <a:buNone/>
            </a:pPr>
            <a:r>
              <a:rPr lang="en" sz="1500">
                <a:solidFill>
                  <a:srgbClr val="FFFFFF"/>
                </a:solidFill>
              </a:rPr>
              <a:t>The inmate population of Texas and correspondents of Inside Books.</a:t>
            </a:r>
            <a:endParaRPr sz="1500">
              <a:solidFill>
                <a:srgbClr val="FFFFFF"/>
              </a:solidFill>
            </a:endParaRPr>
          </a:p>
          <a:p>
            <a:pPr indent="0" lvl="0" marL="0" rtl="0" algn="ctr">
              <a:lnSpc>
                <a:spcPct val="100000"/>
              </a:lnSpc>
              <a:spcBef>
                <a:spcPts val="1000"/>
              </a:spcBef>
              <a:spcAft>
                <a:spcPts val="0"/>
              </a:spcAft>
              <a:buNone/>
            </a:pPr>
            <a:r>
              <a:rPr i="1" lang="en">
                <a:solidFill>
                  <a:srgbClr val="FFFFFF"/>
                </a:solidFill>
              </a:rPr>
              <a:t>https://goo.gl/forms/SCFLDyr4tIngzeoR2</a:t>
            </a:r>
            <a:endParaRPr i="1">
              <a:solidFill>
                <a:srgbClr val="FFFFFF"/>
              </a:solidFill>
            </a:endParaRPr>
          </a:p>
          <a:p>
            <a:pPr indent="0" lvl="0" marL="0" rtl="0" algn="ctr">
              <a:lnSpc>
                <a:spcPct val="100000"/>
              </a:lnSpc>
              <a:spcBef>
                <a:spcPts val="800"/>
              </a:spcBef>
              <a:spcAft>
                <a:spcPts val="0"/>
              </a:spcAft>
              <a:buNone/>
            </a:pPr>
            <a:r>
              <a:rPr b="1" lang="en" sz="2000">
                <a:solidFill>
                  <a:schemeClr val="lt2"/>
                </a:solidFill>
              </a:rPr>
              <a:t>Holistic Treatment Curriculum Committee</a:t>
            </a:r>
            <a:endParaRPr b="1" sz="2000">
              <a:solidFill>
                <a:schemeClr val="lt2"/>
              </a:solidFill>
            </a:endParaRPr>
          </a:p>
          <a:p>
            <a:pPr indent="0" lvl="0" marL="0" rtl="0" algn="ctr">
              <a:lnSpc>
                <a:spcPct val="100000"/>
              </a:lnSpc>
              <a:spcBef>
                <a:spcPts val="800"/>
              </a:spcBef>
              <a:spcAft>
                <a:spcPts val="0"/>
              </a:spcAft>
              <a:buNone/>
            </a:pPr>
            <a:r>
              <a:rPr lang="en" sz="1500">
                <a:solidFill>
                  <a:srgbClr val="FFFFFF"/>
                </a:solidFill>
              </a:rPr>
              <a:t>The Hispanic immigrant mothers and children housed by Posada Esperanza.</a:t>
            </a:r>
            <a:endParaRPr sz="1500">
              <a:solidFill>
                <a:srgbClr val="FFFFFF"/>
              </a:solidFill>
            </a:endParaRPr>
          </a:p>
          <a:p>
            <a:pPr indent="0" lvl="0" marL="0" rtl="0" algn="ctr">
              <a:lnSpc>
                <a:spcPct val="100000"/>
              </a:lnSpc>
              <a:spcBef>
                <a:spcPts val="1000"/>
              </a:spcBef>
              <a:spcAft>
                <a:spcPts val="0"/>
              </a:spcAft>
              <a:buNone/>
            </a:pPr>
            <a:r>
              <a:rPr i="1" lang="en">
                <a:solidFill>
                  <a:srgbClr val="FFFFFF"/>
                </a:solidFill>
              </a:rPr>
              <a:t>https://goo.gl/forms/oWJ9hnE8YdpmRlyV2</a:t>
            </a:r>
            <a:endParaRPr i="1">
              <a:solidFill>
                <a:srgbClr val="FFFFFF"/>
              </a:solidFill>
            </a:endParaRPr>
          </a:p>
          <a:p>
            <a:pPr indent="0" lvl="0" marL="0" rtl="0" algn="l">
              <a:lnSpc>
                <a:spcPct val="100000"/>
              </a:lnSpc>
              <a:spcBef>
                <a:spcPts val="1000"/>
              </a:spcBef>
              <a:spcAft>
                <a:spcPts val="0"/>
              </a:spcAft>
              <a:buNone/>
            </a:pPr>
            <a:r>
              <a:t/>
            </a:r>
            <a:endParaRPr sz="3200"/>
          </a:p>
          <a:p>
            <a:pPr indent="0" lvl="0" marL="0" rtl="0" algn="l">
              <a:spcBef>
                <a:spcPts val="1000"/>
              </a:spcBef>
              <a:spcAft>
                <a:spcPts val="0"/>
              </a:spcAft>
              <a:buNone/>
            </a:pPr>
            <a:r>
              <a:t/>
            </a:r>
            <a:endParaRPr/>
          </a:p>
        </p:txBody>
      </p:sp>
      <p:pic>
        <p:nvPicPr>
          <p:cNvPr id="329" name="Google Shape;329;p42"/>
          <p:cNvPicPr preferRelativeResize="0"/>
          <p:nvPr/>
        </p:nvPicPr>
        <p:blipFill>
          <a:blip r:embed="rId4">
            <a:alphaModFix/>
          </a:blip>
          <a:stretch>
            <a:fillRect/>
          </a:stretch>
        </p:blipFill>
        <p:spPr>
          <a:xfrm>
            <a:off x="0" y="4326825"/>
            <a:ext cx="855474" cy="8166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pic>
        <p:nvPicPr>
          <p:cNvPr id="334" name="Google Shape;334;p43"/>
          <p:cNvPicPr preferRelativeResize="0"/>
          <p:nvPr/>
        </p:nvPicPr>
        <p:blipFill>
          <a:blip r:embed="rId3">
            <a:alphaModFix/>
          </a:blip>
          <a:stretch>
            <a:fillRect/>
          </a:stretch>
        </p:blipFill>
        <p:spPr>
          <a:xfrm>
            <a:off x="0" y="0"/>
            <a:ext cx="9144000" cy="5143500"/>
          </a:xfrm>
          <a:prstGeom prst="rect">
            <a:avLst/>
          </a:prstGeom>
          <a:noFill/>
          <a:ln cap="flat" cmpd="sng" w="9525">
            <a:solidFill>
              <a:schemeClr val="dk1"/>
            </a:solidFill>
            <a:prstDash val="solid"/>
            <a:round/>
            <a:headEnd len="sm" w="sm" type="none"/>
            <a:tailEnd len="sm" w="sm" type="none"/>
          </a:ln>
        </p:spPr>
      </p:pic>
      <p:sp>
        <p:nvSpPr>
          <p:cNvPr id="335" name="Google Shape;335;p43"/>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3"/>
          <p:cNvSpPr txBox="1"/>
          <p:nvPr/>
        </p:nvSpPr>
        <p:spPr>
          <a:xfrm>
            <a:off x="1162797" y="719798"/>
            <a:ext cx="71451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Proxima Nova"/>
                <a:ea typeface="Proxima Nova"/>
                <a:cs typeface="Proxima Nova"/>
                <a:sym typeface="Proxima Nova"/>
              </a:rPr>
              <a:t>Population Based Volunteering</a:t>
            </a:r>
            <a:endParaRPr b="1" i="1" sz="2000">
              <a:solidFill>
                <a:schemeClr val="lt2"/>
              </a:solidFill>
            </a:endParaRPr>
          </a:p>
        </p:txBody>
      </p:sp>
      <p:pic>
        <p:nvPicPr>
          <p:cNvPr id="337" name="Google Shape;337;p43"/>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338" name="Google Shape;338;p43"/>
          <p:cNvSpPr/>
          <p:nvPr/>
        </p:nvSpPr>
        <p:spPr>
          <a:xfrm>
            <a:off x="997350" y="1598050"/>
            <a:ext cx="2281775" cy="1309800"/>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3"/>
          <p:cNvSpPr/>
          <p:nvPr/>
        </p:nvSpPr>
        <p:spPr>
          <a:xfrm flipH="1">
            <a:off x="5966550" y="1598050"/>
            <a:ext cx="2341350" cy="1309800"/>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3"/>
          <p:cNvSpPr/>
          <p:nvPr/>
        </p:nvSpPr>
        <p:spPr>
          <a:xfrm flipH="1" rot="10800000">
            <a:off x="997350" y="3068525"/>
            <a:ext cx="2281775" cy="1258300"/>
          </a:xfrm>
          <a:prstGeom prst="flowChartPunchedCard">
            <a:avLst/>
          </a:prstGeom>
          <a:solidFill>
            <a:srgbClr val="00000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3"/>
          <p:cNvSpPr/>
          <p:nvPr/>
        </p:nvSpPr>
        <p:spPr>
          <a:xfrm>
            <a:off x="3431100" y="1598050"/>
            <a:ext cx="2341500" cy="1309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3"/>
          <p:cNvSpPr/>
          <p:nvPr/>
        </p:nvSpPr>
        <p:spPr>
          <a:xfrm>
            <a:off x="3431100" y="3060525"/>
            <a:ext cx="2341200" cy="1258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3"/>
          <p:cNvSpPr/>
          <p:nvPr/>
        </p:nvSpPr>
        <p:spPr>
          <a:xfrm rot="10800000">
            <a:off x="5958075" y="3076525"/>
            <a:ext cx="2350725" cy="1258300"/>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3"/>
          <p:cNvSpPr txBox="1"/>
          <p:nvPr/>
        </p:nvSpPr>
        <p:spPr>
          <a:xfrm>
            <a:off x="5620050" y="2451600"/>
            <a:ext cx="4867800" cy="5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3"/>
          <p:cNvSpPr txBox="1"/>
          <p:nvPr/>
        </p:nvSpPr>
        <p:spPr>
          <a:xfrm>
            <a:off x="1162800" y="1749550"/>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Youth</a:t>
            </a:r>
            <a:endParaRPr b="1" sz="1800">
              <a:solidFill>
                <a:schemeClr val="lt2"/>
              </a:solidFill>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chemeClr val="lt1"/>
                </a:solidFill>
              </a:rPr>
              <a:t>Communities in Schools</a:t>
            </a:r>
            <a:endParaRPr>
              <a:solidFill>
                <a:schemeClr val="lt1"/>
              </a:solidFill>
            </a:endParaRPr>
          </a:p>
        </p:txBody>
      </p:sp>
      <p:sp>
        <p:nvSpPr>
          <p:cNvPr id="346" name="Google Shape;346;p43"/>
          <p:cNvSpPr txBox="1"/>
          <p:nvPr/>
        </p:nvSpPr>
        <p:spPr>
          <a:xfrm>
            <a:off x="3609738" y="1749550"/>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Elderly</a:t>
            </a:r>
            <a:endParaRPr b="1" sz="1800">
              <a:solidFill>
                <a:schemeClr val="lt2"/>
              </a:solidFill>
            </a:endParaRPr>
          </a:p>
          <a:p>
            <a:pPr indent="0" lvl="0" marL="0" rtl="0" algn="l">
              <a:spcBef>
                <a:spcPts val="0"/>
              </a:spcBef>
              <a:spcAft>
                <a:spcPts val="0"/>
              </a:spcAft>
              <a:buNone/>
            </a:pPr>
            <a:r>
              <a:t/>
            </a:r>
            <a:endParaRPr>
              <a:solidFill>
                <a:schemeClr val="dk2"/>
              </a:solidFill>
            </a:endParaRPr>
          </a:p>
          <a:p>
            <a:pPr indent="0" lvl="0" marL="0" rtl="0" algn="ctr">
              <a:spcBef>
                <a:spcPts val="0"/>
              </a:spcBef>
              <a:spcAft>
                <a:spcPts val="0"/>
              </a:spcAft>
              <a:buNone/>
            </a:pPr>
            <a:r>
              <a:rPr lang="en">
                <a:solidFill>
                  <a:schemeClr val="lt1"/>
                </a:solidFill>
              </a:rPr>
              <a:t>Bingo at The Nursing Home</a:t>
            </a:r>
            <a:endParaRPr>
              <a:solidFill>
                <a:schemeClr val="lt1"/>
              </a:solidFill>
            </a:endParaRPr>
          </a:p>
        </p:txBody>
      </p:sp>
      <p:sp>
        <p:nvSpPr>
          <p:cNvPr id="347" name="Google Shape;347;p43"/>
          <p:cNvSpPr txBox="1"/>
          <p:nvPr/>
        </p:nvSpPr>
        <p:spPr>
          <a:xfrm>
            <a:off x="6120338" y="1749550"/>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Homeless</a:t>
            </a:r>
            <a:endParaRPr b="1" sz="1800">
              <a:solidFill>
                <a:schemeClr val="lt2"/>
              </a:solidFill>
            </a:endParaRPr>
          </a:p>
          <a:p>
            <a:pPr indent="0" lvl="0" marL="0" rtl="0" algn="l">
              <a:spcBef>
                <a:spcPts val="0"/>
              </a:spcBef>
              <a:spcAft>
                <a:spcPts val="0"/>
              </a:spcAft>
              <a:buNone/>
            </a:pPr>
            <a:r>
              <a:t/>
            </a:r>
            <a:endParaRPr/>
          </a:p>
          <a:p>
            <a:pPr indent="0" lvl="0" marL="0" rtl="0" algn="ctr">
              <a:spcBef>
                <a:spcPts val="0"/>
              </a:spcBef>
              <a:spcAft>
                <a:spcPts val="0"/>
              </a:spcAft>
              <a:buNone/>
            </a:pPr>
            <a:r>
              <a:rPr lang="en">
                <a:solidFill>
                  <a:schemeClr val="lt1"/>
                </a:solidFill>
              </a:rPr>
              <a:t>Homecooked Fridays</a:t>
            </a:r>
            <a:endParaRPr>
              <a:solidFill>
                <a:schemeClr val="lt1"/>
              </a:solidFill>
            </a:endParaRPr>
          </a:p>
        </p:txBody>
      </p:sp>
      <p:sp>
        <p:nvSpPr>
          <p:cNvPr id="348" name="Google Shape;348;p43"/>
          <p:cNvSpPr txBox="1"/>
          <p:nvPr/>
        </p:nvSpPr>
        <p:spPr>
          <a:xfrm>
            <a:off x="3558888" y="3179475"/>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Public</a:t>
            </a:r>
            <a:endParaRPr b="1" sz="1800">
              <a:solidFill>
                <a:schemeClr val="lt2"/>
              </a:solidFill>
            </a:endParaRPr>
          </a:p>
          <a:p>
            <a:pPr indent="0" lvl="0" marL="0" rtl="0" algn="l">
              <a:spcBef>
                <a:spcPts val="0"/>
              </a:spcBef>
              <a:spcAft>
                <a:spcPts val="0"/>
              </a:spcAft>
              <a:buNone/>
            </a:pPr>
            <a:r>
              <a:t/>
            </a:r>
            <a:endParaRPr/>
          </a:p>
          <a:p>
            <a:pPr indent="0" lvl="0" marL="0" rtl="0" algn="ctr">
              <a:spcBef>
                <a:spcPts val="0"/>
              </a:spcBef>
              <a:spcAft>
                <a:spcPts val="0"/>
              </a:spcAft>
              <a:buNone/>
            </a:pPr>
            <a:r>
              <a:rPr lang="en">
                <a:solidFill>
                  <a:schemeClr val="lt1"/>
                </a:solidFill>
              </a:rPr>
              <a:t>We Are Blood</a:t>
            </a:r>
            <a:endParaRPr>
              <a:solidFill>
                <a:schemeClr val="lt1"/>
              </a:solidFill>
            </a:endParaRPr>
          </a:p>
        </p:txBody>
      </p:sp>
      <p:sp>
        <p:nvSpPr>
          <p:cNvPr id="349" name="Google Shape;349;p43"/>
          <p:cNvSpPr txBox="1"/>
          <p:nvPr/>
        </p:nvSpPr>
        <p:spPr>
          <a:xfrm>
            <a:off x="6124113" y="3179475"/>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Ecosystem</a:t>
            </a:r>
            <a:endParaRPr b="1" sz="1800">
              <a:solidFill>
                <a:schemeClr val="lt2"/>
              </a:solidFill>
            </a:endParaRPr>
          </a:p>
          <a:p>
            <a:pPr indent="0" lvl="0" marL="0" rtl="0" algn="l">
              <a:spcBef>
                <a:spcPts val="0"/>
              </a:spcBef>
              <a:spcAft>
                <a:spcPts val="0"/>
              </a:spcAft>
              <a:buNone/>
            </a:pPr>
            <a:r>
              <a:t/>
            </a:r>
            <a:endParaRPr/>
          </a:p>
          <a:p>
            <a:pPr indent="0" lvl="0" marL="0" rtl="0" algn="ctr">
              <a:spcBef>
                <a:spcPts val="0"/>
              </a:spcBef>
              <a:spcAft>
                <a:spcPts val="0"/>
              </a:spcAft>
              <a:buNone/>
            </a:pPr>
            <a:r>
              <a:rPr lang="en">
                <a:solidFill>
                  <a:schemeClr val="lt1"/>
                </a:solidFill>
              </a:rPr>
              <a:t>Texas Athletics</a:t>
            </a:r>
            <a:endParaRPr>
              <a:solidFill>
                <a:schemeClr val="lt1"/>
              </a:solidFill>
            </a:endParaRPr>
          </a:p>
        </p:txBody>
      </p:sp>
      <p:sp>
        <p:nvSpPr>
          <p:cNvPr id="350" name="Google Shape;350;p43"/>
          <p:cNvSpPr txBox="1"/>
          <p:nvPr/>
        </p:nvSpPr>
        <p:spPr>
          <a:xfrm>
            <a:off x="1125125" y="3179475"/>
            <a:ext cx="2026200" cy="105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The Incarcerated</a:t>
            </a:r>
            <a:endParaRPr b="1" sz="1800">
              <a:solidFill>
                <a:schemeClr val="lt2"/>
              </a:solidFill>
            </a:endParaRPr>
          </a:p>
          <a:p>
            <a:pPr indent="0" lvl="0" marL="0" rtl="0" algn="l">
              <a:spcBef>
                <a:spcPts val="0"/>
              </a:spcBef>
              <a:spcAft>
                <a:spcPts val="0"/>
              </a:spcAft>
              <a:buNone/>
            </a:pPr>
            <a:r>
              <a:t/>
            </a:r>
            <a:endParaRPr/>
          </a:p>
          <a:p>
            <a:pPr indent="0" lvl="0" marL="0" rtl="0" algn="ctr">
              <a:spcBef>
                <a:spcPts val="0"/>
              </a:spcBef>
              <a:spcAft>
                <a:spcPts val="0"/>
              </a:spcAft>
              <a:buNone/>
            </a:pPr>
            <a:r>
              <a:rPr lang="en">
                <a:solidFill>
                  <a:schemeClr val="lt1"/>
                </a:solidFill>
              </a:rPr>
              <a:t>Inside Books</a:t>
            </a:r>
            <a:endParaRPr sz="1800">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pic>
        <p:nvPicPr>
          <p:cNvPr id="355" name="Google Shape;355;p44"/>
          <p:cNvPicPr preferRelativeResize="0"/>
          <p:nvPr/>
        </p:nvPicPr>
        <p:blipFill>
          <a:blip r:embed="rId3">
            <a:alphaModFix/>
          </a:blip>
          <a:stretch>
            <a:fillRect/>
          </a:stretch>
        </p:blipFill>
        <p:spPr>
          <a:xfrm>
            <a:off x="0" y="0"/>
            <a:ext cx="9144000" cy="5143500"/>
          </a:xfrm>
          <a:prstGeom prst="rect">
            <a:avLst/>
          </a:prstGeom>
          <a:noFill/>
          <a:ln>
            <a:noFill/>
          </a:ln>
        </p:spPr>
      </p:pic>
      <p:sp>
        <p:nvSpPr>
          <p:cNvPr id="356" name="Google Shape;356;p44"/>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4"/>
          <p:cNvSpPr txBox="1"/>
          <p:nvPr/>
        </p:nvSpPr>
        <p:spPr>
          <a:xfrm>
            <a:off x="1138122" y="533248"/>
            <a:ext cx="71451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Proxima Nova"/>
                <a:ea typeface="Proxima Nova"/>
                <a:cs typeface="Proxima Nova"/>
                <a:sym typeface="Proxima Nova"/>
              </a:rPr>
              <a:t>Recurring on your Schedule</a:t>
            </a:r>
            <a:endParaRPr b="1" i="1" sz="2000">
              <a:solidFill>
                <a:schemeClr val="lt2"/>
              </a:solidFill>
            </a:endParaRPr>
          </a:p>
        </p:txBody>
      </p:sp>
      <p:pic>
        <p:nvPicPr>
          <p:cNvPr id="358" name="Google Shape;358;p44"/>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359" name="Google Shape;359;p44"/>
          <p:cNvSpPr/>
          <p:nvPr/>
        </p:nvSpPr>
        <p:spPr>
          <a:xfrm>
            <a:off x="981275" y="1414038"/>
            <a:ext cx="1899950" cy="1516675"/>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44"/>
          <p:cNvSpPr/>
          <p:nvPr/>
        </p:nvSpPr>
        <p:spPr>
          <a:xfrm flipH="1">
            <a:off x="6377400" y="1413427"/>
            <a:ext cx="2004300" cy="1516675"/>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44"/>
          <p:cNvSpPr/>
          <p:nvPr/>
        </p:nvSpPr>
        <p:spPr>
          <a:xfrm flipH="1" rot="10800000">
            <a:off x="981275" y="2886650"/>
            <a:ext cx="1899950" cy="1550850"/>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4"/>
          <p:cNvSpPr/>
          <p:nvPr/>
        </p:nvSpPr>
        <p:spPr>
          <a:xfrm>
            <a:off x="2927900" y="1413400"/>
            <a:ext cx="1631700" cy="1516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4"/>
          <p:cNvSpPr/>
          <p:nvPr/>
        </p:nvSpPr>
        <p:spPr>
          <a:xfrm>
            <a:off x="2927850" y="2910450"/>
            <a:ext cx="1631700" cy="1545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4"/>
          <p:cNvSpPr/>
          <p:nvPr/>
        </p:nvSpPr>
        <p:spPr>
          <a:xfrm rot="10800000">
            <a:off x="6377400" y="2903675"/>
            <a:ext cx="2002025" cy="1552150"/>
          </a:xfrm>
          <a:prstGeom prst="flowChartPunchedCard">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44"/>
          <p:cNvSpPr txBox="1"/>
          <p:nvPr/>
        </p:nvSpPr>
        <p:spPr>
          <a:xfrm>
            <a:off x="1138125" y="1425100"/>
            <a:ext cx="1593600" cy="276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Thursday</a:t>
            </a:r>
            <a:endParaRPr b="1" sz="1800">
              <a:solidFill>
                <a:schemeClr val="lt2"/>
              </a:solidFill>
            </a:endParaRPr>
          </a:p>
          <a:p>
            <a:pPr indent="0" lvl="0" marL="0" rtl="0" algn="ctr">
              <a:spcBef>
                <a:spcPts val="0"/>
              </a:spcBef>
              <a:spcAft>
                <a:spcPts val="0"/>
              </a:spcAft>
              <a:buNone/>
            </a:pPr>
            <a:r>
              <a:t/>
            </a:r>
            <a:endParaRPr/>
          </a:p>
          <a:p>
            <a:pPr indent="0" lvl="0" marL="0" rtl="0" algn="ctr">
              <a:spcBef>
                <a:spcPts val="0"/>
              </a:spcBef>
              <a:spcAft>
                <a:spcPts val="0"/>
              </a:spcAft>
              <a:buNone/>
            </a:pPr>
            <a:r>
              <a:rPr b="1" i="1" lang="en" sz="1600">
                <a:solidFill>
                  <a:schemeClr val="lt1"/>
                </a:solidFill>
              </a:rPr>
              <a:t>Inside Books</a:t>
            </a:r>
            <a:endParaRPr b="1" i="1" sz="1600">
              <a:solidFill>
                <a:schemeClr val="lt1"/>
              </a:solidFill>
            </a:endParaRPr>
          </a:p>
          <a:p>
            <a:pPr indent="0" lvl="0" marL="0" rtl="0" algn="ctr">
              <a:spcBef>
                <a:spcPts val="0"/>
              </a:spcBef>
              <a:spcAft>
                <a:spcPts val="0"/>
              </a:spcAft>
              <a:buNone/>
            </a:pPr>
            <a:r>
              <a:rPr lang="en">
                <a:solidFill>
                  <a:srgbClr val="FFFFFF"/>
                </a:solidFill>
              </a:rPr>
              <a:t>7-11PM</a:t>
            </a:r>
            <a:endParaRPr>
              <a:solidFill>
                <a:srgbClr val="FFFFFF"/>
              </a:solidFill>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chemeClr val="lt1"/>
                </a:solidFill>
              </a:rPr>
              <a:t>3121 E 12th St</a:t>
            </a:r>
            <a:endParaRPr>
              <a:solidFill>
                <a:schemeClr val="lt1"/>
              </a:solidFill>
            </a:endParaRPr>
          </a:p>
          <a:p>
            <a:pPr indent="0" lvl="0" marL="0" rtl="0" algn="ctr">
              <a:spcBef>
                <a:spcPts val="0"/>
              </a:spcBef>
              <a:spcAft>
                <a:spcPts val="0"/>
              </a:spcAft>
              <a:buNone/>
            </a:pPr>
            <a:r>
              <a:rPr lang="en">
                <a:solidFill>
                  <a:schemeClr val="lt1"/>
                </a:solidFill>
              </a:rPr>
              <a:t>Austin, TX  78702</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 sz="1200">
                <a:solidFill>
                  <a:schemeClr val="lt1"/>
                </a:solidFill>
              </a:rPr>
              <a:t>insidebooksproject@gmail.com</a:t>
            </a:r>
            <a:endParaRPr>
              <a:solidFill>
                <a:schemeClr val="lt1"/>
              </a:solidFill>
            </a:endParaRPr>
          </a:p>
          <a:p>
            <a:pPr indent="0" lvl="0" marL="0" rtl="0" algn="ctr">
              <a:spcBef>
                <a:spcPts val="0"/>
              </a:spcBef>
              <a:spcAft>
                <a:spcPts val="0"/>
              </a:spcAft>
              <a:buNone/>
            </a:pPr>
            <a:r>
              <a:t/>
            </a:r>
            <a:endParaRPr i="1">
              <a:solidFill>
                <a:schemeClr val="lt1"/>
              </a:solidFill>
            </a:endParaRPr>
          </a:p>
        </p:txBody>
      </p:sp>
      <p:sp>
        <p:nvSpPr>
          <p:cNvPr id="366" name="Google Shape;366;p44"/>
          <p:cNvSpPr txBox="1"/>
          <p:nvPr/>
        </p:nvSpPr>
        <p:spPr>
          <a:xfrm>
            <a:off x="6552825" y="1413400"/>
            <a:ext cx="1593600" cy="277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Sunday</a:t>
            </a:r>
            <a:endParaRPr b="1" sz="1800">
              <a:solidFill>
                <a:schemeClr val="lt2"/>
              </a:solidFill>
            </a:endParaRPr>
          </a:p>
          <a:p>
            <a:pPr indent="0" lvl="0" marL="0" rtl="0" algn="l">
              <a:spcBef>
                <a:spcPts val="0"/>
              </a:spcBef>
              <a:spcAft>
                <a:spcPts val="0"/>
              </a:spcAft>
              <a:buNone/>
            </a:pPr>
            <a:r>
              <a:t/>
            </a:r>
            <a:endParaRPr/>
          </a:p>
          <a:p>
            <a:pPr indent="0" lvl="0" marL="0" rtl="0" algn="ctr">
              <a:spcBef>
                <a:spcPts val="0"/>
              </a:spcBef>
              <a:spcAft>
                <a:spcPts val="0"/>
              </a:spcAft>
              <a:buNone/>
            </a:pPr>
            <a:r>
              <a:rPr b="1" i="1" lang="en" sz="1600">
                <a:solidFill>
                  <a:schemeClr val="lt1"/>
                </a:solidFill>
              </a:rPr>
              <a:t>Inside Books</a:t>
            </a:r>
            <a:endParaRPr b="1" i="1" sz="1600">
              <a:solidFill>
                <a:schemeClr val="lt1"/>
              </a:solidFill>
            </a:endParaRPr>
          </a:p>
          <a:p>
            <a:pPr indent="0" lvl="0" marL="0" rtl="0" algn="ctr">
              <a:spcBef>
                <a:spcPts val="0"/>
              </a:spcBef>
              <a:spcAft>
                <a:spcPts val="0"/>
              </a:spcAft>
              <a:buNone/>
            </a:pPr>
            <a:r>
              <a:rPr lang="en">
                <a:solidFill>
                  <a:schemeClr val="lt1"/>
                </a:solidFill>
              </a:rPr>
              <a:t>5-9PM</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
                <a:solidFill>
                  <a:schemeClr val="lt1"/>
                </a:solidFill>
              </a:rPr>
              <a:t>3121 E 12th St</a:t>
            </a:r>
            <a:endParaRPr>
              <a:solidFill>
                <a:schemeClr val="lt1"/>
              </a:solidFill>
            </a:endParaRPr>
          </a:p>
          <a:p>
            <a:pPr indent="0" lvl="0" marL="0" rtl="0" algn="ctr">
              <a:spcBef>
                <a:spcPts val="0"/>
              </a:spcBef>
              <a:spcAft>
                <a:spcPts val="0"/>
              </a:spcAft>
              <a:buNone/>
            </a:pPr>
            <a:r>
              <a:rPr lang="en">
                <a:solidFill>
                  <a:schemeClr val="lt1"/>
                </a:solidFill>
              </a:rPr>
              <a:t>Austin, TX  78702</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 sz="1200">
                <a:solidFill>
                  <a:schemeClr val="lt1"/>
                </a:solidFill>
              </a:rPr>
              <a:t>insidebooksproject@gmail.com</a:t>
            </a:r>
            <a:endParaRPr b="1">
              <a:solidFill>
                <a:schemeClr val="lt1"/>
              </a:solidFill>
            </a:endParaRPr>
          </a:p>
        </p:txBody>
      </p:sp>
      <p:sp>
        <p:nvSpPr>
          <p:cNvPr id="367" name="Google Shape;367;p44"/>
          <p:cNvSpPr/>
          <p:nvPr/>
        </p:nvSpPr>
        <p:spPr>
          <a:xfrm>
            <a:off x="4559475" y="1413975"/>
            <a:ext cx="1767300" cy="1516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4"/>
          <p:cNvSpPr/>
          <p:nvPr/>
        </p:nvSpPr>
        <p:spPr>
          <a:xfrm>
            <a:off x="4559550" y="2910450"/>
            <a:ext cx="1767300" cy="1545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4"/>
          <p:cNvSpPr txBox="1"/>
          <p:nvPr/>
        </p:nvSpPr>
        <p:spPr>
          <a:xfrm>
            <a:off x="2927850" y="1425100"/>
            <a:ext cx="3399000" cy="3012300"/>
          </a:xfrm>
          <a:prstGeom prst="rect">
            <a:avLst/>
          </a:prstGeom>
          <a:solidFill>
            <a:srgbClr val="00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2"/>
                </a:solidFill>
              </a:rPr>
              <a:t>Friday</a:t>
            </a:r>
            <a:endParaRPr>
              <a:solidFill>
                <a:schemeClr val="lt2"/>
              </a:solidFill>
            </a:endParaRPr>
          </a:p>
          <a:p>
            <a:pPr indent="0" lvl="0" marL="0" rtl="0" algn="ctr">
              <a:spcBef>
                <a:spcPts val="1000"/>
              </a:spcBef>
              <a:spcAft>
                <a:spcPts val="0"/>
              </a:spcAft>
              <a:buNone/>
            </a:pPr>
            <a:r>
              <a:rPr b="1" i="1" lang="en" sz="1600">
                <a:solidFill>
                  <a:schemeClr val="lt1"/>
                </a:solidFill>
              </a:rPr>
              <a:t>Homecooked Fridays</a:t>
            </a:r>
            <a:endParaRPr b="1" i="1" sz="1600">
              <a:solidFill>
                <a:schemeClr val="lt1"/>
              </a:solidFill>
            </a:endParaRPr>
          </a:p>
          <a:p>
            <a:pPr indent="0" lvl="0" marL="0" rtl="0" algn="ctr">
              <a:spcBef>
                <a:spcPts val="0"/>
              </a:spcBef>
              <a:spcAft>
                <a:spcPts val="0"/>
              </a:spcAft>
              <a:buNone/>
            </a:pPr>
            <a:r>
              <a:rPr lang="en">
                <a:solidFill>
                  <a:schemeClr val="lt1"/>
                </a:solidFill>
              </a:rPr>
              <a:t>1-3PM &amp; 3-5PM</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
                <a:solidFill>
                  <a:schemeClr val="lt1"/>
                </a:solidFill>
              </a:rPr>
              <a:t>209 W. 27th St. Austin, TX 78705</a:t>
            </a:r>
            <a:endParaRPr>
              <a:solidFill>
                <a:schemeClr val="lt1"/>
              </a:solidFill>
            </a:endParaRPr>
          </a:p>
          <a:p>
            <a:pPr indent="0" lvl="0" marL="0" rtl="0" algn="ctr">
              <a:spcBef>
                <a:spcPts val="0"/>
              </a:spcBef>
              <a:spcAft>
                <a:spcPts val="0"/>
              </a:spcAft>
              <a:buNone/>
            </a:pPr>
            <a:r>
              <a:rPr lang="en" sz="1100">
                <a:solidFill>
                  <a:schemeClr val="lt1"/>
                </a:solidFill>
              </a:rPr>
              <a:t>Sign-up found on digest.</a:t>
            </a:r>
            <a:endParaRPr sz="1100">
              <a:solidFill>
                <a:schemeClr val="lt1"/>
              </a:solidFill>
            </a:endParaRPr>
          </a:p>
          <a:p>
            <a:pPr indent="0" lvl="0" marL="0" rtl="0" algn="ctr">
              <a:spcBef>
                <a:spcPts val="0"/>
              </a:spcBef>
              <a:spcAft>
                <a:spcPts val="0"/>
              </a:spcAft>
              <a:buNone/>
            </a:pPr>
            <a:r>
              <a:t/>
            </a:r>
            <a:endParaRPr sz="1100">
              <a:solidFill>
                <a:schemeClr val="lt1"/>
              </a:solidFill>
            </a:endParaRPr>
          </a:p>
          <a:p>
            <a:pPr indent="0" lvl="0" marL="0" rtl="0" algn="ctr">
              <a:spcBef>
                <a:spcPts val="0"/>
              </a:spcBef>
              <a:spcAft>
                <a:spcPts val="0"/>
              </a:spcAft>
              <a:buNone/>
            </a:pPr>
            <a:r>
              <a:rPr b="1" i="1" lang="en" sz="1600">
                <a:solidFill>
                  <a:schemeClr val="lt1"/>
                </a:solidFill>
              </a:rPr>
              <a:t>HHPO Bingo at the Nursing Home</a:t>
            </a:r>
            <a:endParaRPr b="1" i="1" sz="1600">
              <a:solidFill>
                <a:schemeClr val="lt1"/>
              </a:solidFill>
            </a:endParaRPr>
          </a:p>
          <a:p>
            <a:pPr indent="0" lvl="0" marL="0" rtl="0" algn="ctr">
              <a:spcBef>
                <a:spcPts val="0"/>
              </a:spcBef>
              <a:spcAft>
                <a:spcPts val="0"/>
              </a:spcAft>
              <a:buNone/>
            </a:pPr>
            <a:r>
              <a:rPr lang="en">
                <a:solidFill>
                  <a:schemeClr val="lt1"/>
                </a:solidFill>
              </a:rPr>
              <a:t>7-8PM</a:t>
            </a:r>
            <a:endParaRPr>
              <a:solidFill>
                <a:schemeClr val="lt1"/>
              </a:solidFill>
            </a:endParaRPr>
          </a:p>
          <a:p>
            <a:pPr indent="0" lvl="0" marL="0" rtl="0" algn="l">
              <a:spcBef>
                <a:spcPts val="0"/>
              </a:spcBef>
              <a:spcAft>
                <a:spcPts val="0"/>
              </a:spcAft>
              <a:buNone/>
            </a:pPr>
            <a:r>
              <a:t/>
            </a:r>
            <a:endParaRPr sz="1200">
              <a:solidFill>
                <a:schemeClr val="lt1"/>
              </a:solidFill>
            </a:endParaRPr>
          </a:p>
          <a:p>
            <a:pPr indent="0" lvl="0" marL="0" rtl="0" algn="ctr">
              <a:spcBef>
                <a:spcPts val="0"/>
              </a:spcBef>
              <a:spcAft>
                <a:spcPts val="0"/>
              </a:spcAft>
              <a:buNone/>
            </a:pPr>
            <a:r>
              <a:rPr lang="en" sz="1200">
                <a:solidFill>
                  <a:schemeClr val="lt1"/>
                </a:solidFill>
              </a:rPr>
              <a:t>2806 Real St Austin, TX  7872*</a:t>
            </a:r>
            <a:endParaRPr sz="1200">
              <a:solidFill>
                <a:schemeClr val="lt1"/>
              </a:solidFill>
            </a:endParaRPr>
          </a:p>
          <a:p>
            <a:pPr indent="0" lvl="0" marL="0" rtl="0" algn="ctr">
              <a:spcBef>
                <a:spcPts val="0"/>
              </a:spcBef>
              <a:spcAft>
                <a:spcPts val="0"/>
              </a:spcAft>
              <a:buNone/>
            </a:pPr>
            <a:r>
              <a:rPr lang="en">
                <a:solidFill>
                  <a:schemeClr val="lt1"/>
                </a:solidFill>
              </a:rPr>
              <a:t>Bus Route 18 on MLK &amp; San Jac</a:t>
            </a:r>
            <a:endParaRPr>
              <a:solidFill>
                <a:schemeClr val="lt1"/>
              </a:solidFill>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pic>
        <p:nvPicPr>
          <p:cNvPr id="374" name="Google Shape;374;p45"/>
          <p:cNvPicPr preferRelativeResize="0"/>
          <p:nvPr/>
        </p:nvPicPr>
        <p:blipFill>
          <a:blip r:embed="rId3">
            <a:alphaModFix/>
          </a:blip>
          <a:stretch>
            <a:fillRect/>
          </a:stretch>
        </p:blipFill>
        <p:spPr>
          <a:xfrm>
            <a:off x="0" y="0"/>
            <a:ext cx="9144000" cy="5143500"/>
          </a:xfrm>
          <a:prstGeom prst="rect">
            <a:avLst/>
          </a:prstGeom>
          <a:noFill/>
          <a:ln>
            <a:noFill/>
          </a:ln>
        </p:spPr>
      </p:pic>
      <p:sp>
        <p:nvSpPr>
          <p:cNvPr id="375" name="Google Shape;375;p45"/>
          <p:cNvSpPr/>
          <p:nvPr/>
        </p:nvSpPr>
        <p:spPr>
          <a:xfrm>
            <a:off x="681675"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5"/>
          <p:cNvSpPr txBox="1"/>
          <p:nvPr/>
        </p:nvSpPr>
        <p:spPr>
          <a:xfrm>
            <a:off x="1061322" y="711873"/>
            <a:ext cx="71451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Proxima Nova"/>
                <a:ea typeface="Proxima Nova"/>
                <a:cs typeface="Proxima Nova"/>
                <a:sym typeface="Proxima Nova"/>
              </a:rPr>
              <a:t>Two New Recurring Events</a:t>
            </a:r>
            <a:endParaRPr b="1" sz="1200">
              <a:solidFill>
                <a:srgbClr val="FFFFFF"/>
              </a:solidFill>
            </a:endParaRPr>
          </a:p>
          <a:p>
            <a:pPr indent="0" lvl="0" marL="0" rtl="0" algn="ctr">
              <a:lnSpc>
                <a:spcPct val="130000"/>
              </a:lnSpc>
              <a:spcBef>
                <a:spcPts val="0"/>
              </a:spcBef>
              <a:spcAft>
                <a:spcPts val="0"/>
              </a:spcAft>
              <a:buNone/>
            </a:pPr>
            <a:r>
              <a:t/>
            </a:r>
            <a:endParaRPr sz="1500">
              <a:solidFill>
                <a:schemeClr val="lt2"/>
              </a:solidFill>
            </a:endParaRPr>
          </a:p>
          <a:p>
            <a:pPr indent="0" lvl="0" marL="0" rtl="0" algn="ctr">
              <a:spcBef>
                <a:spcPts val="0"/>
              </a:spcBef>
              <a:spcAft>
                <a:spcPts val="0"/>
              </a:spcAft>
              <a:buNone/>
            </a:pPr>
            <a:r>
              <a:t/>
            </a:r>
            <a:endParaRPr b="1" i="1" sz="2000">
              <a:solidFill>
                <a:schemeClr val="lt2"/>
              </a:solidFill>
            </a:endParaRPr>
          </a:p>
        </p:txBody>
      </p:sp>
      <p:sp>
        <p:nvSpPr>
          <p:cNvPr id="377" name="Google Shape;377;p45"/>
          <p:cNvSpPr txBox="1"/>
          <p:nvPr/>
        </p:nvSpPr>
        <p:spPr>
          <a:xfrm>
            <a:off x="1264125" y="1377625"/>
            <a:ext cx="6739500" cy="3232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800"/>
              </a:spcBef>
              <a:spcAft>
                <a:spcPts val="0"/>
              </a:spcAft>
              <a:buNone/>
            </a:pPr>
            <a:r>
              <a:rPr b="1" lang="en" sz="2000">
                <a:solidFill>
                  <a:schemeClr val="lt2"/>
                </a:solidFill>
              </a:rPr>
              <a:t>Communities in Schools</a:t>
            </a:r>
            <a:endParaRPr b="1" sz="2000">
              <a:solidFill>
                <a:schemeClr val="lt2"/>
              </a:solidFill>
            </a:endParaRPr>
          </a:p>
          <a:p>
            <a:pPr indent="0" lvl="0" marL="0" rtl="0" algn="ctr">
              <a:lnSpc>
                <a:spcPct val="100000"/>
              </a:lnSpc>
              <a:spcBef>
                <a:spcPts val="1000"/>
              </a:spcBef>
              <a:spcAft>
                <a:spcPts val="0"/>
              </a:spcAft>
              <a:buNone/>
            </a:pPr>
            <a:r>
              <a:rPr lang="en">
                <a:solidFill>
                  <a:srgbClr val="FFFFFF"/>
                </a:solidFill>
              </a:rPr>
              <a:t>Become a mentor for a child enrolled in CIS, a National program aimed to increase the graduation rates of the at-risk youth. Be part of society’s effort to give these kids an equal opportunity.</a:t>
            </a:r>
            <a:endParaRPr>
              <a:solidFill>
                <a:srgbClr val="FFFFFF"/>
              </a:solidFill>
            </a:endParaRPr>
          </a:p>
          <a:p>
            <a:pPr indent="0" lvl="0" marL="0" rtl="0" algn="ctr">
              <a:spcBef>
                <a:spcPts val="800"/>
              </a:spcBef>
              <a:spcAft>
                <a:spcPts val="0"/>
              </a:spcAft>
              <a:buNone/>
            </a:pPr>
            <a:r>
              <a:rPr b="1" lang="en" sz="2000">
                <a:solidFill>
                  <a:schemeClr val="lt2"/>
                </a:solidFill>
              </a:rPr>
              <a:t>We Are Blood</a:t>
            </a:r>
            <a:endParaRPr b="1" sz="2000">
              <a:solidFill>
                <a:schemeClr val="lt2"/>
              </a:solidFill>
            </a:endParaRPr>
          </a:p>
          <a:p>
            <a:pPr indent="0" lvl="0" marL="0" rtl="0" algn="ctr">
              <a:spcBef>
                <a:spcPts val="1000"/>
              </a:spcBef>
              <a:spcAft>
                <a:spcPts val="0"/>
              </a:spcAft>
              <a:buNone/>
            </a:pPr>
            <a:r>
              <a:rPr lang="en">
                <a:solidFill>
                  <a:schemeClr val="lt1"/>
                </a:solidFill>
              </a:rPr>
              <a:t>Donating blood is at the essence of one human being able to give life to another. Facilitate this act of public health by becoming involved in the process in more ways than one.</a:t>
            </a:r>
            <a:endParaRPr>
              <a:solidFill>
                <a:schemeClr val="lt1"/>
              </a:solidFill>
            </a:endParaRPr>
          </a:p>
          <a:p>
            <a:pPr indent="0" lvl="0" marL="0" rtl="0" algn="ctr">
              <a:spcBef>
                <a:spcPts val="1000"/>
              </a:spcBef>
              <a:spcAft>
                <a:spcPts val="0"/>
              </a:spcAft>
              <a:buNone/>
            </a:pPr>
            <a:r>
              <a:rPr lang="en">
                <a:solidFill>
                  <a:schemeClr val="lt2"/>
                </a:solidFill>
              </a:rPr>
              <a:t>Sign-ups are online but i have gone through the process myself to guide you- erayas@utexas.edu</a:t>
            </a:r>
            <a:endParaRPr>
              <a:solidFill>
                <a:schemeClr val="lt2"/>
              </a:solidFill>
            </a:endParaRPr>
          </a:p>
          <a:p>
            <a:pPr indent="0" lvl="0" marL="0" rtl="0" algn="ctr">
              <a:lnSpc>
                <a:spcPct val="100000"/>
              </a:lnSpc>
              <a:spcBef>
                <a:spcPts val="0"/>
              </a:spcBef>
              <a:spcAft>
                <a:spcPts val="0"/>
              </a:spcAft>
              <a:buNone/>
            </a:pPr>
            <a:r>
              <a:t/>
            </a:r>
            <a:endParaRPr sz="1500">
              <a:solidFill>
                <a:srgbClr val="FFFFFF"/>
              </a:solidFill>
            </a:endParaRPr>
          </a:p>
          <a:p>
            <a:pPr indent="0" lvl="0" marL="0" rtl="0" algn="l">
              <a:lnSpc>
                <a:spcPct val="100000"/>
              </a:lnSpc>
              <a:spcBef>
                <a:spcPts val="1000"/>
              </a:spcBef>
              <a:spcAft>
                <a:spcPts val="0"/>
              </a:spcAft>
              <a:buNone/>
            </a:pPr>
            <a:r>
              <a:t/>
            </a:r>
            <a:endParaRPr sz="3200"/>
          </a:p>
          <a:p>
            <a:pPr indent="0" lvl="0" marL="0" rtl="0" algn="l">
              <a:spcBef>
                <a:spcPts val="1000"/>
              </a:spcBef>
              <a:spcAft>
                <a:spcPts val="0"/>
              </a:spcAft>
              <a:buNone/>
            </a:pPr>
            <a:r>
              <a:t/>
            </a:r>
            <a:endParaRPr/>
          </a:p>
        </p:txBody>
      </p:sp>
      <p:pic>
        <p:nvPicPr>
          <p:cNvPr id="378" name="Google Shape;378;p45"/>
          <p:cNvPicPr preferRelativeResize="0"/>
          <p:nvPr/>
        </p:nvPicPr>
        <p:blipFill>
          <a:blip r:embed="rId4">
            <a:alphaModFix/>
          </a:blip>
          <a:stretch>
            <a:fillRect/>
          </a:stretch>
        </p:blipFill>
        <p:spPr>
          <a:xfrm>
            <a:off x="0" y="4326825"/>
            <a:ext cx="855474" cy="8166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pic>
        <p:nvPicPr>
          <p:cNvPr id="383" name="Google Shape;383;p46"/>
          <p:cNvPicPr preferRelativeResize="0"/>
          <p:nvPr/>
        </p:nvPicPr>
        <p:blipFill>
          <a:blip r:embed="rId3">
            <a:alphaModFix/>
          </a:blip>
          <a:stretch>
            <a:fillRect/>
          </a:stretch>
        </p:blipFill>
        <p:spPr>
          <a:xfrm>
            <a:off x="0" y="0"/>
            <a:ext cx="9144000" cy="5143500"/>
          </a:xfrm>
          <a:prstGeom prst="rect">
            <a:avLst/>
          </a:prstGeom>
          <a:noFill/>
          <a:ln>
            <a:noFill/>
          </a:ln>
        </p:spPr>
      </p:pic>
      <p:sp>
        <p:nvSpPr>
          <p:cNvPr id="384" name="Google Shape;384;p46"/>
          <p:cNvSpPr/>
          <p:nvPr/>
        </p:nvSpPr>
        <p:spPr>
          <a:xfrm>
            <a:off x="681675"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6"/>
          <p:cNvSpPr txBox="1"/>
          <p:nvPr/>
        </p:nvSpPr>
        <p:spPr>
          <a:xfrm>
            <a:off x="1061322" y="711873"/>
            <a:ext cx="71451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Proxima Nova"/>
                <a:ea typeface="Proxima Nova"/>
                <a:cs typeface="Proxima Nova"/>
                <a:sym typeface="Proxima Nova"/>
              </a:rPr>
              <a:t>Next Special-Cause Event</a:t>
            </a:r>
            <a:endParaRPr b="1" sz="1200">
              <a:solidFill>
                <a:srgbClr val="FFFFFF"/>
              </a:solidFill>
            </a:endParaRPr>
          </a:p>
          <a:p>
            <a:pPr indent="0" lvl="0" marL="0" rtl="0" algn="ctr">
              <a:lnSpc>
                <a:spcPct val="130000"/>
              </a:lnSpc>
              <a:spcBef>
                <a:spcPts val="0"/>
              </a:spcBef>
              <a:spcAft>
                <a:spcPts val="0"/>
              </a:spcAft>
              <a:buNone/>
            </a:pPr>
            <a:r>
              <a:t/>
            </a:r>
            <a:endParaRPr sz="1500">
              <a:solidFill>
                <a:schemeClr val="lt2"/>
              </a:solidFill>
            </a:endParaRPr>
          </a:p>
          <a:p>
            <a:pPr indent="0" lvl="0" marL="0" rtl="0" algn="ctr">
              <a:spcBef>
                <a:spcPts val="0"/>
              </a:spcBef>
              <a:spcAft>
                <a:spcPts val="0"/>
              </a:spcAft>
              <a:buNone/>
            </a:pPr>
            <a:r>
              <a:t/>
            </a:r>
            <a:endParaRPr b="1" i="1" sz="2000">
              <a:solidFill>
                <a:schemeClr val="lt2"/>
              </a:solidFill>
            </a:endParaRPr>
          </a:p>
        </p:txBody>
      </p:sp>
      <p:sp>
        <p:nvSpPr>
          <p:cNvPr id="386" name="Google Shape;386;p46"/>
          <p:cNvSpPr txBox="1"/>
          <p:nvPr/>
        </p:nvSpPr>
        <p:spPr>
          <a:xfrm>
            <a:off x="1264125" y="1662500"/>
            <a:ext cx="6739500" cy="2947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800"/>
              </a:spcBef>
              <a:spcAft>
                <a:spcPts val="0"/>
              </a:spcAft>
              <a:buNone/>
            </a:pPr>
            <a:r>
              <a:rPr b="1" lang="en" sz="2000">
                <a:solidFill>
                  <a:schemeClr val="lt2"/>
                </a:solidFill>
              </a:rPr>
              <a:t>HopeFest 18’</a:t>
            </a:r>
            <a:endParaRPr b="1" sz="2000">
              <a:solidFill>
                <a:schemeClr val="lt2"/>
              </a:solidFill>
            </a:endParaRPr>
          </a:p>
          <a:p>
            <a:pPr indent="0" lvl="0" marL="0" rtl="0" algn="ctr">
              <a:lnSpc>
                <a:spcPct val="100000"/>
              </a:lnSpc>
              <a:spcBef>
                <a:spcPts val="1000"/>
              </a:spcBef>
              <a:spcAft>
                <a:spcPts val="0"/>
              </a:spcAft>
              <a:buNone/>
            </a:pPr>
            <a:r>
              <a:rPr lang="en">
                <a:solidFill>
                  <a:srgbClr val="FFFFFF"/>
                </a:solidFill>
              </a:rPr>
              <a:t>The National Kidney Foundation has personally invited us to volunteer with them and help facilitate their kidney screenings. 10-15 spots were allotted.</a:t>
            </a:r>
            <a:endParaRPr>
              <a:solidFill>
                <a:srgbClr val="FFFFFF"/>
              </a:solidFill>
            </a:endParaRPr>
          </a:p>
          <a:p>
            <a:pPr indent="0" lvl="0" marL="0" rtl="0" algn="ctr">
              <a:lnSpc>
                <a:spcPct val="100000"/>
              </a:lnSpc>
              <a:spcBef>
                <a:spcPts val="0"/>
              </a:spcBef>
              <a:spcAft>
                <a:spcPts val="0"/>
              </a:spcAft>
              <a:buNone/>
            </a:pPr>
            <a:r>
              <a:t/>
            </a:r>
            <a:endParaRPr>
              <a:solidFill>
                <a:srgbClr val="FFFFFF"/>
              </a:solidFill>
            </a:endParaRPr>
          </a:p>
          <a:p>
            <a:pPr indent="0" lvl="0" marL="0" rtl="0" algn="ctr">
              <a:lnSpc>
                <a:spcPct val="100000"/>
              </a:lnSpc>
              <a:spcBef>
                <a:spcPts val="0"/>
              </a:spcBef>
              <a:spcAft>
                <a:spcPts val="0"/>
              </a:spcAft>
              <a:buNone/>
            </a:pPr>
            <a:r>
              <a:rPr lang="en">
                <a:solidFill>
                  <a:srgbClr val="FFFFFF"/>
                </a:solidFill>
              </a:rPr>
              <a:t>Lunch will be provided. Rides will be provided.</a:t>
            </a:r>
            <a:endParaRPr>
              <a:solidFill>
                <a:srgbClr val="FFFFFF"/>
              </a:solidFill>
            </a:endParaRPr>
          </a:p>
          <a:p>
            <a:pPr indent="0" lvl="0" marL="0" rtl="0" algn="l">
              <a:lnSpc>
                <a:spcPct val="100000"/>
              </a:lnSpc>
              <a:spcBef>
                <a:spcPts val="0"/>
              </a:spcBef>
              <a:spcAft>
                <a:spcPts val="0"/>
              </a:spcAft>
              <a:buNone/>
            </a:pPr>
            <a:r>
              <a:t/>
            </a:r>
            <a:endParaRPr>
              <a:solidFill>
                <a:srgbClr val="FFFFFF"/>
              </a:solidFill>
            </a:endParaRPr>
          </a:p>
          <a:p>
            <a:pPr indent="0" lvl="0" marL="0" rtl="0" algn="ctr">
              <a:lnSpc>
                <a:spcPct val="100000"/>
              </a:lnSpc>
              <a:spcBef>
                <a:spcPts val="0"/>
              </a:spcBef>
              <a:spcAft>
                <a:spcPts val="0"/>
              </a:spcAft>
              <a:buNone/>
            </a:pPr>
            <a:r>
              <a:rPr lang="en">
                <a:solidFill>
                  <a:schemeClr val="lt2"/>
                </a:solidFill>
              </a:rPr>
              <a:t>Saturday, October 27th</a:t>
            </a:r>
            <a:endParaRPr>
              <a:solidFill>
                <a:schemeClr val="lt2"/>
              </a:solidFill>
            </a:endParaRPr>
          </a:p>
          <a:p>
            <a:pPr indent="0" lvl="0" marL="0" rtl="0" algn="ctr">
              <a:lnSpc>
                <a:spcPct val="100000"/>
              </a:lnSpc>
              <a:spcBef>
                <a:spcPts val="0"/>
              </a:spcBef>
              <a:spcAft>
                <a:spcPts val="0"/>
              </a:spcAft>
              <a:buNone/>
            </a:pPr>
            <a:r>
              <a:rPr lang="en">
                <a:solidFill>
                  <a:schemeClr val="lt2"/>
                </a:solidFill>
              </a:rPr>
              <a:t>9:30AM-3:00PM</a:t>
            </a:r>
            <a:endParaRPr>
              <a:solidFill>
                <a:schemeClr val="lt2"/>
              </a:solidFill>
            </a:endParaRPr>
          </a:p>
          <a:p>
            <a:pPr indent="0" lvl="0" marL="0" rtl="0" algn="ctr">
              <a:lnSpc>
                <a:spcPct val="100000"/>
              </a:lnSpc>
              <a:spcBef>
                <a:spcPts val="0"/>
              </a:spcBef>
              <a:spcAft>
                <a:spcPts val="0"/>
              </a:spcAft>
              <a:buNone/>
            </a:pPr>
            <a:r>
              <a:t/>
            </a:r>
            <a:endParaRPr>
              <a:solidFill>
                <a:srgbClr val="FFFFFF"/>
              </a:solidFill>
            </a:endParaRPr>
          </a:p>
          <a:p>
            <a:pPr indent="0" lvl="0" marL="0" rtl="0" algn="ctr">
              <a:lnSpc>
                <a:spcPct val="100000"/>
              </a:lnSpc>
              <a:spcBef>
                <a:spcPts val="1000"/>
              </a:spcBef>
              <a:spcAft>
                <a:spcPts val="0"/>
              </a:spcAft>
              <a:buNone/>
            </a:pPr>
            <a:r>
              <a:rPr lang="en">
                <a:solidFill>
                  <a:srgbClr val="FFFFFF"/>
                </a:solidFill>
              </a:rPr>
              <a:t>https://goo.gl/forms/0QLy5QskChHeIhOW2</a:t>
            </a:r>
            <a:endParaRPr>
              <a:solidFill>
                <a:srgbClr val="FFFFFF"/>
              </a:solidFill>
            </a:endParaRPr>
          </a:p>
          <a:p>
            <a:pPr indent="0" lvl="0" marL="0" rtl="0" algn="ctr">
              <a:lnSpc>
                <a:spcPct val="100000"/>
              </a:lnSpc>
              <a:spcBef>
                <a:spcPts val="0"/>
              </a:spcBef>
              <a:spcAft>
                <a:spcPts val="0"/>
              </a:spcAft>
              <a:buNone/>
            </a:pPr>
            <a:r>
              <a:t/>
            </a:r>
            <a:endParaRPr sz="1500">
              <a:solidFill>
                <a:srgbClr val="FFFFFF"/>
              </a:solidFill>
            </a:endParaRPr>
          </a:p>
          <a:p>
            <a:pPr indent="0" lvl="0" marL="0" rtl="0" algn="l">
              <a:lnSpc>
                <a:spcPct val="100000"/>
              </a:lnSpc>
              <a:spcBef>
                <a:spcPts val="1000"/>
              </a:spcBef>
              <a:spcAft>
                <a:spcPts val="0"/>
              </a:spcAft>
              <a:buNone/>
            </a:pPr>
            <a:r>
              <a:t/>
            </a:r>
            <a:endParaRPr sz="3200"/>
          </a:p>
          <a:p>
            <a:pPr indent="0" lvl="0" marL="0" rtl="0" algn="l">
              <a:spcBef>
                <a:spcPts val="1000"/>
              </a:spcBef>
              <a:spcAft>
                <a:spcPts val="0"/>
              </a:spcAft>
              <a:buNone/>
            </a:pPr>
            <a:r>
              <a:t/>
            </a:r>
            <a:endParaRPr/>
          </a:p>
        </p:txBody>
      </p:sp>
      <p:pic>
        <p:nvPicPr>
          <p:cNvPr id="387" name="Google Shape;387;p46"/>
          <p:cNvPicPr preferRelativeResize="0"/>
          <p:nvPr/>
        </p:nvPicPr>
        <p:blipFill>
          <a:blip r:embed="rId4">
            <a:alphaModFix/>
          </a:blip>
          <a:stretch>
            <a:fillRect/>
          </a:stretch>
        </p:blipFill>
        <p:spPr>
          <a:xfrm>
            <a:off x="0" y="4326825"/>
            <a:ext cx="855474" cy="8166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91" name="Shape 391"/>
        <p:cNvGrpSpPr/>
        <p:nvPr/>
      </p:nvGrpSpPr>
      <p:grpSpPr>
        <a:xfrm>
          <a:off x="0" y="0"/>
          <a:ext cx="0" cy="0"/>
          <a:chOff x="0" y="0"/>
          <a:chExt cx="0" cy="0"/>
        </a:xfrm>
      </p:grpSpPr>
      <p:sp>
        <p:nvSpPr>
          <p:cNvPr id="392" name="Google Shape;392;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Marcelo Pintos</a:t>
            </a:r>
            <a:endParaRPr sz="6000">
              <a:solidFill>
                <a:srgbClr val="FFFFFF"/>
              </a:solidFill>
            </a:endParaRPr>
          </a:p>
        </p:txBody>
      </p:sp>
      <p:sp>
        <p:nvSpPr>
          <p:cNvPr id="393" name="Google Shape;393;p47"/>
          <p:cNvSpPr txBox="1"/>
          <p:nvPr>
            <p:ph idx="1" type="body"/>
          </p:nvPr>
        </p:nvSpPr>
        <p:spPr>
          <a:xfrm>
            <a:off x="399450" y="1797350"/>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Biochemistry BSA </a:t>
            </a:r>
            <a:r>
              <a:rPr lang="en" sz="2000">
                <a:solidFill>
                  <a:srgbClr val="FFFFFF"/>
                </a:solidFill>
              </a:rPr>
              <a:t>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Mcallen,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Fun Fact</a:t>
            </a:r>
            <a:endParaRPr sz="2000">
              <a:solidFill>
                <a:srgbClr val="FFFFFF"/>
              </a:solidFill>
            </a:endParaRPr>
          </a:p>
        </p:txBody>
      </p:sp>
      <p:sp>
        <p:nvSpPr>
          <p:cNvPr id="394" name="Google Shape;394;p47"/>
          <p:cNvSpPr txBox="1"/>
          <p:nvPr/>
        </p:nvSpPr>
        <p:spPr>
          <a:xfrm>
            <a:off x="399450" y="131487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Social Director</a:t>
            </a:r>
            <a:endParaRPr b="1">
              <a:solidFill>
                <a:schemeClr val="lt2"/>
              </a:solidFill>
            </a:endParaRPr>
          </a:p>
        </p:txBody>
      </p:sp>
      <p:pic>
        <p:nvPicPr>
          <p:cNvPr id="395" name="Google Shape;395;p47"/>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396" name="Google Shape;396;p47"/>
          <p:cNvPicPr preferRelativeResize="0"/>
          <p:nvPr/>
        </p:nvPicPr>
        <p:blipFill>
          <a:blip r:embed="rId4">
            <a:alphaModFix/>
          </a:blip>
          <a:stretch>
            <a:fillRect/>
          </a:stretch>
        </p:blipFill>
        <p:spPr>
          <a:xfrm>
            <a:off x="4746900" y="1659950"/>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00" name="Shape 400"/>
        <p:cNvGrpSpPr/>
        <p:nvPr/>
      </p:nvGrpSpPr>
      <p:grpSpPr>
        <a:xfrm>
          <a:off x="0" y="0"/>
          <a:ext cx="0" cy="0"/>
          <a:chOff x="0" y="0"/>
          <a:chExt cx="0" cy="0"/>
        </a:xfrm>
      </p:grpSpPr>
      <p:sp>
        <p:nvSpPr>
          <p:cNvPr id="401" name="Google Shape;401;p48"/>
          <p:cNvSpPr txBox="1"/>
          <p:nvPr/>
        </p:nvSpPr>
        <p:spPr>
          <a:xfrm>
            <a:off x="521850" y="295775"/>
            <a:ext cx="6210900" cy="7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FF9900"/>
                </a:solidFill>
                <a:latin typeface="Oswald"/>
                <a:ea typeface="Oswald"/>
                <a:cs typeface="Oswald"/>
                <a:sym typeface="Oswald"/>
              </a:rPr>
              <a:t>THIS IS HALLOWEEN</a:t>
            </a:r>
            <a:endParaRPr sz="4800">
              <a:solidFill>
                <a:srgbClr val="FF9900"/>
              </a:solidFill>
              <a:latin typeface="Oswald"/>
              <a:ea typeface="Oswald"/>
              <a:cs typeface="Oswald"/>
              <a:sym typeface="Oswald"/>
            </a:endParaRPr>
          </a:p>
        </p:txBody>
      </p:sp>
      <p:pic>
        <p:nvPicPr>
          <p:cNvPr id="402" name="Google Shape;402;p48"/>
          <p:cNvPicPr preferRelativeResize="0"/>
          <p:nvPr/>
        </p:nvPicPr>
        <p:blipFill>
          <a:blip r:embed="rId3">
            <a:alphaModFix/>
          </a:blip>
          <a:stretch>
            <a:fillRect/>
          </a:stretch>
        </p:blipFill>
        <p:spPr>
          <a:xfrm>
            <a:off x="4263300" y="2571750"/>
            <a:ext cx="4337800" cy="2096600"/>
          </a:xfrm>
          <a:prstGeom prst="rect">
            <a:avLst/>
          </a:prstGeom>
          <a:noFill/>
          <a:ln>
            <a:noFill/>
          </a:ln>
        </p:spPr>
      </p:pic>
      <p:sp>
        <p:nvSpPr>
          <p:cNvPr id="403" name="Google Shape;403;p48"/>
          <p:cNvSpPr txBox="1"/>
          <p:nvPr/>
        </p:nvSpPr>
        <p:spPr>
          <a:xfrm>
            <a:off x="521850" y="1934825"/>
            <a:ext cx="4104900" cy="249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Proxima Nova"/>
                <a:ea typeface="Proxima Nova"/>
                <a:cs typeface="Proxima Nova"/>
                <a:sym typeface="Proxima Nova"/>
              </a:rPr>
              <a:t>Don’t miss </a:t>
            </a:r>
            <a:r>
              <a:rPr lang="en" sz="1800">
                <a:solidFill>
                  <a:srgbClr val="E69138"/>
                </a:solidFill>
                <a:latin typeface="Proxima Nova"/>
                <a:ea typeface="Proxima Nova"/>
                <a:cs typeface="Proxima Nova"/>
                <a:sym typeface="Proxima Nova"/>
              </a:rPr>
              <a:t>HHPO’s Halloween </a:t>
            </a:r>
            <a:r>
              <a:rPr lang="en" sz="1800">
                <a:solidFill>
                  <a:srgbClr val="E69138"/>
                </a:solidFill>
                <a:latin typeface="Proxima Nova"/>
                <a:ea typeface="Proxima Nova"/>
                <a:cs typeface="Proxima Nova"/>
                <a:sym typeface="Proxima Nova"/>
              </a:rPr>
              <a:t>P</a:t>
            </a:r>
            <a:r>
              <a:rPr lang="en" sz="1800">
                <a:solidFill>
                  <a:srgbClr val="E69138"/>
                </a:solidFill>
                <a:latin typeface="Proxima Nova"/>
                <a:ea typeface="Proxima Nova"/>
                <a:cs typeface="Proxima Nova"/>
                <a:sym typeface="Proxima Nova"/>
              </a:rPr>
              <a:t>arty When</a:t>
            </a:r>
            <a:r>
              <a:rPr lang="en" sz="1800">
                <a:solidFill>
                  <a:schemeClr val="lt1"/>
                </a:solidFill>
                <a:latin typeface="Proxima Nova"/>
                <a:ea typeface="Proxima Nova"/>
                <a:cs typeface="Proxima Nova"/>
                <a:sym typeface="Proxima Nova"/>
              </a:rPr>
              <a:t>: </a:t>
            </a:r>
            <a:r>
              <a:rPr lang="en" sz="1800">
                <a:solidFill>
                  <a:schemeClr val="lt1"/>
                </a:solidFill>
                <a:latin typeface="Proxima Nova"/>
                <a:ea typeface="Proxima Nova"/>
                <a:cs typeface="Proxima Nova"/>
                <a:sym typeface="Proxima Nova"/>
              </a:rPr>
              <a:t>FRIDAY, Oct. 26th </a:t>
            </a:r>
            <a:endParaRPr sz="1800">
              <a:solidFill>
                <a:schemeClr val="lt1"/>
              </a:solidFill>
              <a:latin typeface="Proxima Nova"/>
              <a:ea typeface="Proxima Nova"/>
              <a:cs typeface="Proxima Nova"/>
              <a:sym typeface="Proxima Nova"/>
            </a:endParaRPr>
          </a:p>
          <a:p>
            <a:pPr indent="0" lvl="0" marL="0" rtl="0" algn="l">
              <a:spcBef>
                <a:spcPts val="0"/>
              </a:spcBef>
              <a:spcAft>
                <a:spcPts val="0"/>
              </a:spcAft>
              <a:buNone/>
            </a:pPr>
            <a:r>
              <a:rPr lang="en" sz="1800">
                <a:solidFill>
                  <a:srgbClr val="E69138"/>
                </a:solidFill>
                <a:latin typeface="Proxima Nova"/>
                <a:ea typeface="Proxima Nova"/>
                <a:cs typeface="Proxima Nova"/>
                <a:sym typeface="Proxima Nova"/>
              </a:rPr>
              <a:t>Where</a:t>
            </a:r>
            <a:r>
              <a:rPr lang="en" sz="1800">
                <a:solidFill>
                  <a:schemeClr val="lt1"/>
                </a:solidFill>
                <a:latin typeface="Proxima Nova"/>
                <a:ea typeface="Proxima Nova"/>
                <a:cs typeface="Proxima Nova"/>
                <a:sym typeface="Proxima Nova"/>
              </a:rPr>
              <a:t>: The Block on 28th rooftop. Time: 9:30 pm</a:t>
            </a:r>
            <a:endParaRPr sz="18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lt1"/>
              </a:solidFill>
              <a:latin typeface="Proxima Nova"/>
              <a:ea typeface="Proxima Nova"/>
              <a:cs typeface="Proxima Nova"/>
              <a:sym typeface="Proxima Nova"/>
            </a:endParaRPr>
          </a:p>
          <a:p>
            <a:pPr indent="0" lvl="0" marL="0" rtl="0" algn="l">
              <a:spcBef>
                <a:spcPts val="0"/>
              </a:spcBef>
              <a:spcAft>
                <a:spcPts val="0"/>
              </a:spcAft>
              <a:buNone/>
            </a:pPr>
            <a:r>
              <a:rPr lang="en" sz="1800">
                <a:solidFill>
                  <a:schemeClr val="lt1"/>
                </a:solidFill>
                <a:latin typeface="Proxima Nova"/>
                <a:ea typeface="Proxima Nova"/>
                <a:cs typeface="Proxima Nova"/>
                <a:sym typeface="Proxima Nova"/>
              </a:rPr>
              <a:t>Don’t forget your costumes!</a:t>
            </a:r>
            <a:endParaRPr sz="18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1155CC"/>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lt1"/>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lt1"/>
              </a:solidFill>
              <a:latin typeface="Proxima Nova"/>
              <a:ea typeface="Proxima Nova"/>
              <a:cs typeface="Proxima Nova"/>
              <a:sym typeface="Proxima Nova"/>
            </a:endParaRPr>
          </a:p>
        </p:txBody>
      </p:sp>
      <p:pic>
        <p:nvPicPr>
          <p:cNvPr id="404" name="Google Shape;404;p48"/>
          <p:cNvPicPr preferRelativeResize="0"/>
          <p:nvPr/>
        </p:nvPicPr>
        <p:blipFill>
          <a:blip r:embed="rId4">
            <a:alphaModFix/>
          </a:blip>
          <a:stretch>
            <a:fillRect/>
          </a:stretch>
        </p:blipFill>
        <p:spPr>
          <a:xfrm>
            <a:off x="5393100" y="295775"/>
            <a:ext cx="3164001" cy="1955875"/>
          </a:xfrm>
          <a:prstGeom prst="rect">
            <a:avLst/>
          </a:prstGeom>
          <a:noFill/>
          <a:ln>
            <a:noFill/>
          </a:ln>
        </p:spPr>
      </p:pic>
      <p:pic>
        <p:nvPicPr>
          <p:cNvPr id="405" name="Google Shape;405;p48"/>
          <p:cNvPicPr preferRelativeResize="0"/>
          <p:nvPr/>
        </p:nvPicPr>
        <p:blipFill>
          <a:blip r:embed="rId5">
            <a:alphaModFix/>
          </a:blip>
          <a:stretch>
            <a:fillRect/>
          </a:stretch>
        </p:blipFill>
        <p:spPr>
          <a:xfrm>
            <a:off x="0" y="4326825"/>
            <a:ext cx="855474" cy="8166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09" name="Shape 409"/>
        <p:cNvGrpSpPr/>
        <p:nvPr/>
      </p:nvGrpSpPr>
      <p:grpSpPr>
        <a:xfrm>
          <a:off x="0" y="0"/>
          <a:ext cx="0" cy="0"/>
          <a:chOff x="0" y="0"/>
          <a:chExt cx="0" cy="0"/>
        </a:xfrm>
      </p:grpSpPr>
      <p:pic>
        <p:nvPicPr>
          <p:cNvPr id="410" name="Google Shape;410;p49"/>
          <p:cNvPicPr preferRelativeResize="0"/>
          <p:nvPr/>
        </p:nvPicPr>
        <p:blipFill>
          <a:blip r:embed="rId3">
            <a:alphaModFix/>
          </a:blip>
          <a:stretch>
            <a:fillRect/>
          </a:stretch>
        </p:blipFill>
        <p:spPr>
          <a:xfrm>
            <a:off x="4572000" y="0"/>
            <a:ext cx="4572000" cy="5143503"/>
          </a:xfrm>
          <a:prstGeom prst="rect">
            <a:avLst/>
          </a:prstGeom>
          <a:noFill/>
          <a:ln>
            <a:noFill/>
          </a:ln>
        </p:spPr>
      </p:pic>
      <p:sp>
        <p:nvSpPr>
          <p:cNvPr id="411" name="Google Shape;411;p49"/>
          <p:cNvSpPr/>
          <p:nvPr/>
        </p:nvSpPr>
        <p:spPr>
          <a:xfrm>
            <a:off x="0" y="936900"/>
            <a:ext cx="5541300" cy="32697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2" name="Google Shape;412;p49"/>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413" name="Google Shape;413;p49"/>
          <p:cNvSpPr txBox="1"/>
          <p:nvPr>
            <p:ph type="title"/>
          </p:nvPr>
        </p:nvSpPr>
        <p:spPr>
          <a:xfrm>
            <a:off x="681500" y="1169500"/>
            <a:ext cx="3994500" cy="1052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chemeClr val="lt1"/>
                </a:solidFill>
              </a:rPr>
              <a:t>Buddy System has kicked off!</a:t>
            </a:r>
            <a:endParaRPr sz="3500">
              <a:solidFill>
                <a:schemeClr val="lt1"/>
              </a:solidFill>
            </a:endParaRPr>
          </a:p>
        </p:txBody>
      </p:sp>
      <p:sp>
        <p:nvSpPr>
          <p:cNvPr id="414" name="Google Shape;414;p49"/>
          <p:cNvSpPr txBox="1"/>
          <p:nvPr/>
        </p:nvSpPr>
        <p:spPr>
          <a:xfrm>
            <a:off x="484650" y="2392925"/>
            <a:ext cx="4572000" cy="15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rPr>
              <a:t>Will be making the rest of the groups this week! Remember to send your availability as soon as you get the email. </a:t>
            </a:r>
            <a:endParaRPr sz="1800">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18" name="Shape 418"/>
        <p:cNvGrpSpPr/>
        <p:nvPr/>
      </p:nvGrpSpPr>
      <p:grpSpPr>
        <a:xfrm>
          <a:off x="0" y="0"/>
          <a:ext cx="0" cy="0"/>
          <a:chOff x="0" y="0"/>
          <a:chExt cx="0" cy="0"/>
        </a:xfrm>
      </p:grpSpPr>
      <p:pic>
        <p:nvPicPr>
          <p:cNvPr id="419" name="Google Shape;419;p50"/>
          <p:cNvPicPr preferRelativeResize="0"/>
          <p:nvPr/>
        </p:nvPicPr>
        <p:blipFill>
          <a:blip r:embed="rId3">
            <a:alphaModFix/>
          </a:blip>
          <a:stretch>
            <a:fillRect/>
          </a:stretch>
        </p:blipFill>
        <p:spPr>
          <a:xfrm>
            <a:off x="2090975" y="1092550"/>
            <a:ext cx="4962041" cy="3721501"/>
          </a:xfrm>
          <a:prstGeom prst="rect">
            <a:avLst/>
          </a:prstGeom>
          <a:noFill/>
          <a:ln cap="flat" cmpd="sng" w="38100">
            <a:solidFill>
              <a:srgbClr val="1155CC"/>
            </a:solidFill>
            <a:prstDash val="solid"/>
            <a:round/>
            <a:headEnd len="sm" w="sm" type="none"/>
            <a:tailEnd len="sm" w="sm" type="none"/>
          </a:ln>
        </p:spPr>
      </p:pic>
      <p:pic>
        <p:nvPicPr>
          <p:cNvPr id="420" name="Google Shape;420;p50"/>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421" name="Google Shape;421;p50"/>
          <p:cNvSpPr txBox="1"/>
          <p:nvPr/>
        </p:nvSpPr>
        <p:spPr>
          <a:xfrm>
            <a:off x="1280650" y="125275"/>
            <a:ext cx="6333900" cy="13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Proxima Nova"/>
                <a:ea typeface="Proxima Nova"/>
                <a:cs typeface="Proxima Nova"/>
                <a:sym typeface="Proxima Nova"/>
              </a:rPr>
              <a:t>Leaving It All On The Field!!</a:t>
            </a:r>
            <a:endParaRPr sz="3000">
              <a:solidFill>
                <a:schemeClr val="lt1"/>
              </a:solidFill>
              <a:latin typeface="Proxima Nova"/>
              <a:ea typeface="Proxima Nova"/>
              <a:cs typeface="Proxima Nova"/>
              <a:sym typeface="Proxima Nova"/>
            </a:endParaRPr>
          </a:p>
          <a:p>
            <a:pPr indent="0" lvl="0" marL="0" rtl="0" algn="ctr">
              <a:spcBef>
                <a:spcPts val="0"/>
              </a:spcBef>
              <a:spcAft>
                <a:spcPts val="0"/>
              </a:spcAft>
              <a:buNone/>
            </a:pPr>
            <a:r>
              <a:rPr b="1" lang="en" sz="1700">
                <a:solidFill>
                  <a:schemeClr val="lt2"/>
                </a:solidFill>
              </a:rPr>
              <a:t>IM Soccer Team 2k18 </a:t>
            </a:r>
            <a:endParaRPr b="1" sz="1700">
              <a:solidFill>
                <a:schemeClr val="lt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25" name="Shape 425"/>
        <p:cNvGrpSpPr/>
        <p:nvPr/>
      </p:nvGrpSpPr>
      <p:grpSpPr>
        <a:xfrm>
          <a:off x="0" y="0"/>
          <a:ext cx="0" cy="0"/>
          <a:chOff x="0" y="0"/>
          <a:chExt cx="0" cy="0"/>
        </a:xfrm>
      </p:grpSpPr>
      <p:sp>
        <p:nvSpPr>
          <p:cNvPr id="426" name="Google Shape;426;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Andrea Martinez</a:t>
            </a:r>
            <a:endParaRPr sz="6000">
              <a:solidFill>
                <a:srgbClr val="FFFFFF"/>
              </a:solidFill>
            </a:endParaRPr>
          </a:p>
        </p:txBody>
      </p:sp>
      <p:sp>
        <p:nvSpPr>
          <p:cNvPr id="427" name="Google Shape;427;p51"/>
          <p:cNvSpPr txBox="1"/>
          <p:nvPr>
            <p:ph idx="1" type="body"/>
          </p:nvPr>
        </p:nvSpPr>
        <p:spPr>
          <a:xfrm>
            <a:off x="311700" y="1855575"/>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Human Development and Family Sciences </a:t>
            </a:r>
            <a:r>
              <a:rPr lang="en" sz="2000">
                <a:solidFill>
                  <a:srgbClr val="FFFFFF"/>
                </a:solidFill>
              </a:rPr>
              <a:t>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Eagle Pass,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Fun Fact (or not so Fun Fact): I miss my cat,     Stinky :( </a:t>
            </a:r>
            <a:endParaRPr sz="2000">
              <a:solidFill>
                <a:srgbClr val="FFFFFF"/>
              </a:solidFill>
            </a:endParaRPr>
          </a:p>
        </p:txBody>
      </p:sp>
      <p:sp>
        <p:nvSpPr>
          <p:cNvPr id="428" name="Google Shape;428;p51"/>
          <p:cNvSpPr txBox="1"/>
          <p:nvPr/>
        </p:nvSpPr>
        <p:spPr>
          <a:xfrm>
            <a:off x="311700" y="127327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Archives Director</a:t>
            </a:r>
            <a:endParaRPr b="1">
              <a:solidFill>
                <a:schemeClr val="lt2"/>
              </a:solidFill>
            </a:endParaRPr>
          </a:p>
        </p:txBody>
      </p:sp>
      <p:pic>
        <p:nvPicPr>
          <p:cNvPr id="429" name="Google Shape;429;p51"/>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430" name="Google Shape;430;p51"/>
          <p:cNvPicPr preferRelativeResize="0"/>
          <p:nvPr/>
        </p:nvPicPr>
        <p:blipFill>
          <a:blip r:embed="rId4">
            <a:alphaModFix/>
          </a:blip>
          <a:stretch>
            <a:fillRect/>
          </a:stretch>
        </p:blipFill>
        <p:spPr>
          <a:xfrm>
            <a:off x="4788675" y="1729575"/>
            <a:ext cx="3938450" cy="2626946"/>
          </a:xfrm>
          <a:prstGeom prst="rect">
            <a:avLst/>
          </a:prstGeom>
          <a:noFill/>
          <a:ln cap="flat" cmpd="sng" w="38100">
            <a:solidFill>
              <a:srgbClr val="1155CC"/>
            </a:solidFill>
            <a:prstDash val="solid"/>
            <a:round/>
            <a:headEnd len="sm" w="sm" type="none"/>
            <a:tailEnd len="sm" w="sm" type="none"/>
          </a:ln>
        </p:spPr>
      </p:pic>
      <p:pic>
        <p:nvPicPr>
          <p:cNvPr id="431" name="Google Shape;431;p51"/>
          <p:cNvPicPr preferRelativeResize="0"/>
          <p:nvPr/>
        </p:nvPicPr>
        <p:blipFill rotWithShape="1">
          <a:blip r:embed="rId5">
            <a:alphaModFix/>
          </a:blip>
          <a:srcRect b="17371" l="0" r="0" t="19297"/>
          <a:stretch/>
        </p:blipFill>
        <p:spPr>
          <a:xfrm>
            <a:off x="3229875" y="3722800"/>
            <a:ext cx="1040301" cy="11718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84" name="Shape 84"/>
        <p:cNvGrpSpPr/>
        <p:nvPr/>
      </p:nvGrpSpPr>
      <p:grpSpPr>
        <a:xfrm>
          <a:off x="0" y="0"/>
          <a:ext cx="0" cy="0"/>
          <a:chOff x="0" y="0"/>
          <a:chExt cx="0" cy="0"/>
        </a:xfrm>
      </p:grpSpPr>
      <p:sp>
        <p:nvSpPr>
          <p:cNvPr id="85" name="Google Shape;85;p16"/>
          <p:cNvSpPr txBox="1"/>
          <p:nvPr>
            <p:ph type="title"/>
          </p:nvPr>
        </p:nvSpPr>
        <p:spPr>
          <a:xfrm>
            <a:off x="311700" y="3285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Eva Vaghefi</a:t>
            </a:r>
            <a:endParaRPr sz="6000">
              <a:solidFill>
                <a:srgbClr val="FFFFFF"/>
              </a:solidFill>
            </a:endParaRPr>
          </a:p>
        </p:txBody>
      </p:sp>
      <p:sp>
        <p:nvSpPr>
          <p:cNvPr id="86" name="Google Shape;86;p16"/>
          <p:cNvSpPr txBox="1"/>
          <p:nvPr>
            <p:ph idx="1" type="body"/>
          </p:nvPr>
        </p:nvSpPr>
        <p:spPr>
          <a:xfrm>
            <a:off x="414500" y="1776925"/>
            <a:ext cx="4194000" cy="3300000"/>
          </a:xfrm>
          <a:prstGeom prst="rect">
            <a:avLst/>
          </a:prstGeom>
        </p:spPr>
        <p:txBody>
          <a:bodyPr anchorCtr="0" anchor="t" bIns="91425" lIns="91425" spcFirstLastPara="1" rIns="91425" wrap="square" tIns="91425">
            <a:noAutofit/>
          </a:bodyPr>
          <a:lstStyle/>
          <a:p>
            <a:pPr indent="-355600" lvl="0" marL="660400" rtl="0" algn="l">
              <a:lnSpc>
                <a:spcPct val="140000"/>
              </a:lnSpc>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Psychology &amp; Nutrition Double Major</a:t>
            </a:r>
            <a:endParaRPr sz="2000">
              <a:solidFill>
                <a:srgbClr val="FFFFFF"/>
              </a:solidFill>
              <a:latin typeface="Arial"/>
              <a:ea typeface="Arial"/>
              <a:cs typeface="Arial"/>
              <a:sym typeface="Arial"/>
            </a:endParaRPr>
          </a:p>
          <a:p>
            <a:pPr indent="-355600" lvl="0" marL="660400" rtl="0" algn="l">
              <a:lnSpc>
                <a:spcPct val="140000"/>
              </a:lnSpc>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5th Year</a:t>
            </a:r>
            <a:endParaRPr sz="2000">
              <a:solidFill>
                <a:srgbClr val="FFFFFF"/>
              </a:solidFill>
              <a:latin typeface="Arial"/>
              <a:ea typeface="Arial"/>
              <a:cs typeface="Arial"/>
              <a:sym typeface="Arial"/>
            </a:endParaRPr>
          </a:p>
          <a:p>
            <a:pPr indent="-355600" lvl="0" marL="660400" rtl="0" algn="l">
              <a:lnSpc>
                <a:spcPct val="140000"/>
              </a:lnSpc>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Fort Worth, TX</a:t>
            </a:r>
            <a:endParaRPr sz="2000">
              <a:solidFill>
                <a:srgbClr val="FFFFFF"/>
              </a:solidFill>
              <a:latin typeface="Arial"/>
              <a:ea typeface="Arial"/>
              <a:cs typeface="Arial"/>
              <a:sym typeface="Arial"/>
            </a:endParaRPr>
          </a:p>
          <a:p>
            <a:pPr indent="-355600" lvl="0" marL="660400" rtl="0" algn="l">
              <a:lnSpc>
                <a:spcPct val="140000"/>
              </a:lnSpc>
              <a:spcBef>
                <a:spcPts val="0"/>
              </a:spcBef>
              <a:spcAft>
                <a:spcPts val="0"/>
              </a:spcAft>
              <a:buClr>
                <a:srgbClr val="FFFFFF"/>
              </a:buClr>
              <a:buSzPts val="2000"/>
              <a:buFont typeface="Arial"/>
              <a:buChar char="●"/>
            </a:pPr>
            <a:r>
              <a:rPr lang="en" sz="2000">
                <a:solidFill>
                  <a:srgbClr val="FFFFFF"/>
                </a:solidFill>
                <a:latin typeface="Arial"/>
                <a:ea typeface="Arial"/>
                <a:cs typeface="Arial"/>
                <a:sym typeface="Arial"/>
              </a:rPr>
              <a:t>Fun fact: </a:t>
            </a:r>
            <a:endParaRPr sz="2000">
              <a:solidFill>
                <a:srgbClr val="FFFFFF"/>
              </a:solidFill>
              <a:latin typeface="Arial"/>
              <a:ea typeface="Arial"/>
              <a:cs typeface="Arial"/>
              <a:sym typeface="Arial"/>
            </a:endParaRPr>
          </a:p>
          <a:p>
            <a:pPr indent="0" lvl="0" marL="0" rtl="0" algn="l">
              <a:spcBef>
                <a:spcPts val="0"/>
              </a:spcBef>
              <a:spcAft>
                <a:spcPts val="1600"/>
              </a:spcAft>
              <a:buNone/>
            </a:pPr>
            <a:r>
              <a:t/>
            </a:r>
            <a:endParaRPr sz="2400"/>
          </a:p>
        </p:txBody>
      </p:sp>
      <p:pic>
        <p:nvPicPr>
          <p:cNvPr id="87" name="Google Shape;87;p16"/>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88" name="Google Shape;88;p16"/>
          <p:cNvPicPr preferRelativeResize="0"/>
          <p:nvPr/>
        </p:nvPicPr>
        <p:blipFill>
          <a:blip r:embed="rId4">
            <a:alphaModFix/>
          </a:blip>
          <a:stretch>
            <a:fillRect/>
          </a:stretch>
        </p:blipFill>
        <p:spPr>
          <a:xfrm>
            <a:off x="4870125" y="1843500"/>
            <a:ext cx="3673975" cy="2450550"/>
          </a:xfrm>
          <a:prstGeom prst="rect">
            <a:avLst/>
          </a:prstGeom>
          <a:noFill/>
          <a:ln cap="flat" cmpd="sng" w="38100">
            <a:solidFill>
              <a:srgbClr val="1155CC"/>
            </a:solidFill>
            <a:prstDash val="solid"/>
            <a:round/>
            <a:headEnd len="sm" w="sm" type="none"/>
            <a:tailEnd len="sm" w="sm" type="none"/>
          </a:ln>
          <a:effectLst>
            <a:outerShdw blurRad="57150" rotWithShape="0" algn="bl" dir="5400000" dist="19050">
              <a:srgbClr val="000000">
                <a:alpha val="50000"/>
              </a:srgbClr>
            </a:outerShdw>
          </a:effectLst>
        </p:spPr>
      </p:pic>
      <p:sp>
        <p:nvSpPr>
          <p:cNvPr id="89" name="Google Shape;89;p16"/>
          <p:cNvSpPr txBox="1"/>
          <p:nvPr/>
        </p:nvSpPr>
        <p:spPr>
          <a:xfrm>
            <a:off x="414500" y="1317625"/>
            <a:ext cx="4120500" cy="4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President</a:t>
            </a:r>
            <a:endParaRPr b="1">
              <a:solidFill>
                <a:schemeClr val="lt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35" name="Shape 435"/>
        <p:cNvGrpSpPr/>
        <p:nvPr/>
      </p:nvGrpSpPr>
      <p:grpSpPr>
        <a:xfrm>
          <a:off x="0" y="0"/>
          <a:ext cx="0" cy="0"/>
          <a:chOff x="0" y="0"/>
          <a:chExt cx="0" cy="0"/>
        </a:xfrm>
      </p:grpSpPr>
      <p:pic>
        <p:nvPicPr>
          <p:cNvPr id="436" name="Google Shape;436;p52"/>
          <p:cNvPicPr preferRelativeResize="0"/>
          <p:nvPr/>
        </p:nvPicPr>
        <p:blipFill>
          <a:blip r:embed="rId3">
            <a:alphaModFix/>
          </a:blip>
          <a:stretch>
            <a:fillRect/>
          </a:stretch>
        </p:blipFill>
        <p:spPr>
          <a:xfrm>
            <a:off x="0" y="0"/>
            <a:ext cx="9144003" cy="5143499"/>
          </a:xfrm>
          <a:prstGeom prst="rect">
            <a:avLst/>
          </a:prstGeom>
          <a:noFill/>
          <a:ln>
            <a:noFill/>
          </a:ln>
        </p:spPr>
      </p:pic>
      <p:sp>
        <p:nvSpPr>
          <p:cNvPr id="437" name="Google Shape;437;p52"/>
          <p:cNvSpPr/>
          <p:nvPr/>
        </p:nvSpPr>
        <p:spPr>
          <a:xfrm>
            <a:off x="2054400" y="55800"/>
            <a:ext cx="5035200" cy="5031900"/>
          </a:xfrm>
          <a:prstGeom prst="ellipse">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52"/>
          <p:cNvSpPr txBox="1"/>
          <p:nvPr/>
        </p:nvSpPr>
        <p:spPr>
          <a:xfrm>
            <a:off x="2397000" y="634325"/>
            <a:ext cx="4280400" cy="59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chemeClr val="lt1"/>
                </a:solidFill>
                <a:latin typeface="Proxima Nova"/>
                <a:ea typeface="Proxima Nova"/>
                <a:cs typeface="Proxima Nova"/>
                <a:sym typeface="Proxima Nova"/>
              </a:rPr>
              <a:t>Professional Headshots</a:t>
            </a:r>
            <a:endParaRPr sz="2600">
              <a:solidFill>
                <a:schemeClr val="lt1"/>
              </a:solidFill>
              <a:latin typeface="Proxima Nova"/>
              <a:ea typeface="Proxima Nova"/>
              <a:cs typeface="Proxima Nova"/>
              <a:sym typeface="Proxima Nova"/>
            </a:endParaRPr>
          </a:p>
        </p:txBody>
      </p:sp>
      <p:sp>
        <p:nvSpPr>
          <p:cNvPr id="439" name="Google Shape;439;p52"/>
          <p:cNvSpPr txBox="1"/>
          <p:nvPr/>
        </p:nvSpPr>
        <p:spPr>
          <a:xfrm>
            <a:off x="2327400" y="1399325"/>
            <a:ext cx="4489200" cy="19734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800"/>
              </a:spcBef>
              <a:spcAft>
                <a:spcPts val="0"/>
              </a:spcAft>
              <a:buNone/>
            </a:pPr>
            <a:r>
              <a:rPr lang="en" sz="1500">
                <a:solidFill>
                  <a:schemeClr val="lt1"/>
                </a:solidFill>
              </a:rPr>
              <a:t>Get yours in less than 15 minutes that can be used on LinkedIn, social media, applications, etc!</a:t>
            </a:r>
            <a:endParaRPr sz="1500">
              <a:solidFill>
                <a:schemeClr val="lt1"/>
              </a:solidFill>
            </a:endParaRPr>
          </a:p>
          <a:p>
            <a:pPr indent="0" lvl="0" marL="0" rtl="0" algn="ctr">
              <a:lnSpc>
                <a:spcPct val="150000"/>
              </a:lnSpc>
              <a:spcBef>
                <a:spcPts val="800"/>
              </a:spcBef>
              <a:spcAft>
                <a:spcPts val="0"/>
              </a:spcAft>
              <a:buNone/>
            </a:pPr>
            <a:r>
              <a:rPr b="1" lang="en" sz="1500">
                <a:solidFill>
                  <a:schemeClr val="lt2"/>
                </a:solidFill>
              </a:rPr>
              <a:t>Make an appointment here:</a:t>
            </a:r>
            <a:endParaRPr b="1" sz="1500">
              <a:solidFill>
                <a:schemeClr val="lt2"/>
              </a:solidFill>
            </a:endParaRPr>
          </a:p>
          <a:p>
            <a:pPr indent="0" lvl="0" marL="0" rtl="0" algn="ctr">
              <a:lnSpc>
                <a:spcPct val="150000"/>
              </a:lnSpc>
              <a:spcBef>
                <a:spcPts val="800"/>
              </a:spcBef>
              <a:spcAft>
                <a:spcPts val="0"/>
              </a:spcAft>
              <a:buNone/>
            </a:pPr>
            <a:r>
              <a:rPr lang="en" sz="1500" u="sng">
                <a:solidFill>
                  <a:schemeClr val="lt1"/>
                </a:solidFill>
                <a:hlinkClick r:id="rId4"/>
              </a:rPr>
              <a:t>https://calendly.com/headshotphotos/hhpoarchives</a:t>
            </a:r>
            <a:endParaRPr sz="1500" u="sng">
              <a:solidFill>
                <a:schemeClr val="lt1"/>
              </a:solidFill>
              <a:hlinkClick r:id="rId5"/>
            </a:endParaRPr>
          </a:p>
          <a:p>
            <a:pPr indent="0" lvl="0" marL="0" rtl="0" algn="ctr">
              <a:lnSpc>
                <a:spcPct val="150000"/>
              </a:lnSpc>
              <a:spcBef>
                <a:spcPts val="800"/>
              </a:spcBef>
              <a:spcAft>
                <a:spcPts val="0"/>
              </a:spcAft>
              <a:buNone/>
            </a:pPr>
            <a:r>
              <a:rPr b="1" lang="en" sz="1500">
                <a:solidFill>
                  <a:schemeClr val="lt2"/>
                </a:solidFill>
              </a:rPr>
              <a:t>$5 for members  	$10 for non-members</a:t>
            </a:r>
            <a:endParaRPr b="1" sz="1500">
              <a:solidFill>
                <a:schemeClr val="lt2"/>
              </a:solidFill>
            </a:endParaRPr>
          </a:p>
          <a:p>
            <a:pPr indent="0" lvl="0" marL="0" rtl="0" algn="ctr">
              <a:lnSpc>
                <a:spcPct val="150000"/>
              </a:lnSpc>
              <a:spcBef>
                <a:spcPts val="800"/>
              </a:spcBef>
              <a:spcAft>
                <a:spcPts val="0"/>
              </a:spcAft>
              <a:buNone/>
            </a:pPr>
            <a:r>
              <a:rPr lang="en" sz="1500">
                <a:solidFill>
                  <a:schemeClr val="lt1"/>
                </a:solidFill>
              </a:rPr>
              <a:t>Payment required before appointment &amp; must notify Andrea!</a:t>
            </a:r>
            <a:endParaRPr sz="1500">
              <a:solidFill>
                <a:schemeClr val="lt1"/>
              </a:solidFill>
            </a:endParaRPr>
          </a:p>
          <a:p>
            <a:pPr indent="0" lvl="0" marL="0" rtl="0" algn="ctr">
              <a:lnSpc>
                <a:spcPct val="140000"/>
              </a:lnSpc>
              <a:spcBef>
                <a:spcPts val="800"/>
              </a:spcBef>
              <a:spcAft>
                <a:spcPts val="0"/>
              </a:spcAft>
              <a:buNone/>
            </a:pPr>
            <a:r>
              <a:t/>
            </a:r>
            <a:endParaRPr sz="1000">
              <a:solidFill>
                <a:schemeClr val="lt1"/>
              </a:solidFill>
            </a:endParaRPr>
          </a:p>
          <a:p>
            <a:pPr indent="0" lvl="0" marL="0" rtl="0" algn="l">
              <a:lnSpc>
                <a:spcPct val="115000"/>
              </a:lnSpc>
              <a:spcBef>
                <a:spcPts val="0"/>
              </a:spcBef>
              <a:spcAft>
                <a:spcPts val="0"/>
              </a:spcAft>
              <a:buNone/>
            </a:pPr>
            <a:r>
              <a:t/>
            </a:r>
            <a:endParaRPr sz="10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pic>
        <p:nvPicPr>
          <p:cNvPr id="444" name="Google Shape;444;p53"/>
          <p:cNvPicPr preferRelativeResize="0"/>
          <p:nvPr/>
        </p:nvPicPr>
        <p:blipFill>
          <a:blip r:embed="rId3">
            <a:alphaModFix/>
          </a:blip>
          <a:stretch>
            <a:fillRect/>
          </a:stretch>
        </p:blipFill>
        <p:spPr>
          <a:xfrm>
            <a:off x="0" y="0"/>
            <a:ext cx="9144000" cy="5143500"/>
          </a:xfrm>
          <a:prstGeom prst="rect">
            <a:avLst/>
          </a:prstGeom>
          <a:noFill/>
          <a:ln>
            <a:noFill/>
          </a:ln>
        </p:spPr>
      </p:pic>
      <p:sp>
        <p:nvSpPr>
          <p:cNvPr id="445" name="Google Shape;445;p53"/>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53"/>
          <p:cNvSpPr txBox="1"/>
          <p:nvPr/>
        </p:nvSpPr>
        <p:spPr>
          <a:xfrm>
            <a:off x="818850" y="668350"/>
            <a:ext cx="75063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Proxima Nova"/>
                <a:ea typeface="Proxima Nova"/>
                <a:cs typeface="Proxima Nova"/>
                <a:sym typeface="Proxima Nova"/>
              </a:rPr>
              <a:t>DIA DE LOS MUERTOS </a:t>
            </a:r>
            <a:endParaRPr sz="3500">
              <a:solidFill>
                <a:srgbClr val="FFFFFF"/>
              </a:solidFill>
              <a:latin typeface="Proxima Nova"/>
              <a:ea typeface="Proxima Nova"/>
              <a:cs typeface="Proxima Nova"/>
              <a:sym typeface="Proxima Nova"/>
            </a:endParaRPr>
          </a:p>
          <a:p>
            <a:pPr indent="0" lvl="0" marL="0" rtl="0" algn="ctr">
              <a:spcBef>
                <a:spcPts val="0"/>
              </a:spcBef>
              <a:spcAft>
                <a:spcPts val="0"/>
              </a:spcAft>
              <a:buNone/>
            </a:pPr>
            <a:r>
              <a:rPr b="1" lang="en" sz="2000">
                <a:solidFill>
                  <a:schemeClr val="lt2"/>
                </a:solidFill>
              </a:rPr>
              <a:t>ALTAR CONTEST</a:t>
            </a:r>
            <a:endParaRPr b="1" sz="2000">
              <a:solidFill>
                <a:schemeClr val="lt2"/>
              </a:solidFill>
            </a:endParaRPr>
          </a:p>
          <a:p>
            <a:pPr indent="0" lvl="0" marL="0" rtl="0" algn="ctr">
              <a:lnSpc>
                <a:spcPct val="130000"/>
              </a:lnSpc>
              <a:spcBef>
                <a:spcPts val="0"/>
              </a:spcBef>
              <a:spcAft>
                <a:spcPts val="0"/>
              </a:spcAft>
              <a:buNone/>
            </a:pPr>
            <a:r>
              <a:t/>
            </a:r>
            <a:endParaRPr sz="1500">
              <a:solidFill>
                <a:schemeClr val="lt2"/>
              </a:solidFill>
            </a:endParaRPr>
          </a:p>
          <a:p>
            <a:pPr indent="0" lvl="0" marL="0" rtl="0" algn="ctr">
              <a:spcBef>
                <a:spcPts val="0"/>
              </a:spcBef>
              <a:spcAft>
                <a:spcPts val="0"/>
              </a:spcAft>
              <a:buNone/>
            </a:pPr>
            <a:r>
              <a:t/>
            </a:r>
            <a:endParaRPr b="1" i="1" sz="2000">
              <a:solidFill>
                <a:schemeClr val="lt2"/>
              </a:solidFill>
            </a:endParaRPr>
          </a:p>
        </p:txBody>
      </p:sp>
      <p:sp>
        <p:nvSpPr>
          <p:cNvPr id="447" name="Google Shape;447;p53"/>
          <p:cNvSpPr txBox="1"/>
          <p:nvPr/>
        </p:nvSpPr>
        <p:spPr>
          <a:xfrm>
            <a:off x="926225" y="1897050"/>
            <a:ext cx="3319500" cy="1349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800"/>
              </a:spcBef>
              <a:spcAft>
                <a:spcPts val="0"/>
              </a:spcAft>
              <a:buNone/>
            </a:pPr>
            <a:r>
              <a:rPr lang="en" sz="1800">
                <a:solidFill>
                  <a:schemeClr val="lt1"/>
                </a:solidFill>
              </a:rPr>
              <a:t>When</a:t>
            </a:r>
            <a:r>
              <a:rPr lang="en" sz="1800">
                <a:solidFill>
                  <a:schemeClr val="lt1"/>
                </a:solidFill>
              </a:rPr>
              <a:t>: Thursday, November 1</a:t>
            </a:r>
            <a:endParaRPr sz="1800">
              <a:solidFill>
                <a:schemeClr val="lt1"/>
              </a:solidFill>
            </a:endParaRPr>
          </a:p>
          <a:p>
            <a:pPr indent="0" lvl="0" marL="0" rtl="0" algn="l">
              <a:lnSpc>
                <a:spcPct val="150000"/>
              </a:lnSpc>
              <a:spcBef>
                <a:spcPts val="800"/>
              </a:spcBef>
              <a:spcAft>
                <a:spcPts val="0"/>
              </a:spcAft>
              <a:buNone/>
            </a:pPr>
            <a:r>
              <a:rPr lang="en" sz="1800">
                <a:solidFill>
                  <a:schemeClr val="lt1"/>
                </a:solidFill>
              </a:rPr>
              <a:t>Where: UT Main Mall</a:t>
            </a:r>
            <a:endParaRPr sz="1800">
              <a:solidFill>
                <a:schemeClr val="lt1"/>
              </a:solidFill>
            </a:endParaRPr>
          </a:p>
          <a:p>
            <a:pPr indent="0" lvl="0" marL="0" rtl="0" algn="l">
              <a:lnSpc>
                <a:spcPct val="150000"/>
              </a:lnSpc>
              <a:spcBef>
                <a:spcPts val="800"/>
              </a:spcBef>
              <a:spcAft>
                <a:spcPts val="0"/>
              </a:spcAft>
              <a:buNone/>
            </a:pPr>
            <a:r>
              <a:rPr lang="en" sz="1800">
                <a:solidFill>
                  <a:schemeClr val="lt1"/>
                </a:solidFill>
              </a:rPr>
              <a:t>Time: 5:30PM (set-up) - 9:00PM</a:t>
            </a:r>
            <a:endParaRPr sz="1800">
              <a:solidFill>
                <a:schemeClr val="lt1"/>
              </a:solidFill>
            </a:endParaRPr>
          </a:p>
          <a:p>
            <a:pPr indent="0" lvl="0" marL="0" rtl="0" algn="l">
              <a:lnSpc>
                <a:spcPct val="150000"/>
              </a:lnSpc>
              <a:spcBef>
                <a:spcPts val="800"/>
              </a:spcBef>
              <a:spcAft>
                <a:spcPts val="0"/>
              </a:spcAft>
              <a:buNone/>
            </a:pPr>
            <a:r>
              <a:t/>
            </a:r>
            <a:endParaRPr sz="1800">
              <a:solidFill>
                <a:schemeClr val="lt1"/>
              </a:solidFill>
            </a:endParaRPr>
          </a:p>
          <a:p>
            <a:pPr indent="0" lvl="0" marL="0" rtl="0" algn="l">
              <a:lnSpc>
                <a:spcPct val="150000"/>
              </a:lnSpc>
              <a:spcBef>
                <a:spcPts val="800"/>
              </a:spcBef>
              <a:spcAft>
                <a:spcPts val="0"/>
              </a:spcAft>
              <a:buNone/>
            </a:pPr>
            <a:r>
              <a:t/>
            </a:r>
            <a:endParaRPr sz="1200" u="sng">
              <a:solidFill>
                <a:srgbClr val="FFFFFF"/>
              </a:solidFill>
              <a:hlinkClick r:id="rId4"/>
            </a:endParaRPr>
          </a:p>
          <a:p>
            <a:pPr indent="0" lvl="0" marL="0" rtl="0" algn="l">
              <a:spcBef>
                <a:spcPts val="800"/>
              </a:spcBef>
              <a:spcAft>
                <a:spcPts val="0"/>
              </a:spcAft>
              <a:buNone/>
            </a:pPr>
            <a:r>
              <a:t/>
            </a:r>
            <a:endParaRPr>
              <a:solidFill>
                <a:srgbClr val="FFFFFF"/>
              </a:solidFill>
            </a:endParaRPr>
          </a:p>
          <a:p>
            <a:pPr indent="457200" lvl="0" marL="1371600" rtl="0" algn="l">
              <a:lnSpc>
                <a:spcPct val="150000"/>
              </a:lnSpc>
              <a:spcBef>
                <a:spcPts val="800"/>
              </a:spcBef>
              <a:spcAft>
                <a:spcPts val="0"/>
              </a:spcAft>
              <a:buNone/>
            </a:pPr>
            <a:r>
              <a:t/>
            </a:r>
            <a:endParaRPr>
              <a:solidFill>
                <a:srgbClr val="FFFFFF"/>
              </a:solidFill>
            </a:endParaRPr>
          </a:p>
          <a:p>
            <a:pPr indent="0" lvl="0" marL="0" rtl="0" algn="l">
              <a:lnSpc>
                <a:spcPct val="140000"/>
              </a:lnSpc>
              <a:spcBef>
                <a:spcPts val="800"/>
              </a:spcBef>
              <a:spcAft>
                <a:spcPts val="0"/>
              </a:spcAft>
              <a:buNone/>
            </a:pPr>
            <a:r>
              <a:t/>
            </a:r>
            <a:endParaRPr sz="1500">
              <a:solidFill>
                <a:srgbClr val="FFFFFF"/>
              </a:solidFill>
            </a:endParaRPr>
          </a:p>
          <a:p>
            <a:pPr indent="0" lvl="0" marL="0" rtl="0" algn="l">
              <a:lnSpc>
                <a:spcPct val="115000"/>
              </a:lnSpc>
              <a:spcBef>
                <a:spcPts val="0"/>
              </a:spcBef>
              <a:spcAft>
                <a:spcPts val="0"/>
              </a:spcAft>
              <a:buNone/>
            </a:pPr>
            <a:r>
              <a:t/>
            </a:r>
            <a:endParaRPr sz="3200"/>
          </a:p>
          <a:p>
            <a:pPr indent="0" lvl="0" marL="0" rtl="0" algn="l">
              <a:spcBef>
                <a:spcPts val="0"/>
              </a:spcBef>
              <a:spcAft>
                <a:spcPts val="0"/>
              </a:spcAft>
              <a:buNone/>
            </a:pPr>
            <a:r>
              <a:t/>
            </a:r>
            <a:endParaRPr/>
          </a:p>
        </p:txBody>
      </p:sp>
      <p:pic>
        <p:nvPicPr>
          <p:cNvPr id="448" name="Google Shape;448;p53"/>
          <p:cNvPicPr preferRelativeResize="0"/>
          <p:nvPr/>
        </p:nvPicPr>
        <p:blipFill>
          <a:blip r:embed="rId5">
            <a:alphaModFix/>
          </a:blip>
          <a:stretch>
            <a:fillRect/>
          </a:stretch>
        </p:blipFill>
        <p:spPr>
          <a:xfrm>
            <a:off x="0" y="4326825"/>
            <a:ext cx="855474" cy="816675"/>
          </a:xfrm>
          <a:prstGeom prst="rect">
            <a:avLst/>
          </a:prstGeom>
          <a:noFill/>
          <a:ln>
            <a:noFill/>
          </a:ln>
        </p:spPr>
      </p:pic>
      <p:sp>
        <p:nvSpPr>
          <p:cNvPr id="449" name="Google Shape;449;p53"/>
          <p:cNvSpPr txBox="1"/>
          <p:nvPr/>
        </p:nvSpPr>
        <p:spPr>
          <a:xfrm>
            <a:off x="3887450" y="1897050"/>
            <a:ext cx="5002800" cy="21465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800"/>
              </a:spcBef>
              <a:spcAft>
                <a:spcPts val="0"/>
              </a:spcAft>
              <a:buNone/>
            </a:pPr>
            <a:r>
              <a:rPr lang="en" sz="1300">
                <a:solidFill>
                  <a:srgbClr val="FFFFFF"/>
                </a:solidFill>
              </a:rPr>
              <a:t>&gt;&gt;&gt; WINNING ALTAR GETS A $50 CASH PRIZE! &lt;&lt;&lt;</a:t>
            </a:r>
            <a:endParaRPr sz="1300">
              <a:solidFill>
                <a:srgbClr val="FFFFFF"/>
              </a:solidFill>
            </a:endParaRPr>
          </a:p>
          <a:p>
            <a:pPr indent="0" lvl="0" marL="0" rtl="0" algn="ctr">
              <a:lnSpc>
                <a:spcPct val="150000"/>
              </a:lnSpc>
              <a:spcBef>
                <a:spcPts val="800"/>
              </a:spcBef>
              <a:spcAft>
                <a:spcPts val="0"/>
              </a:spcAft>
              <a:buNone/>
            </a:pPr>
            <a:r>
              <a:rPr lang="en" sz="1300">
                <a:solidFill>
                  <a:srgbClr val="FFFFFF"/>
                </a:solidFill>
              </a:rPr>
              <a:t>-1 </a:t>
            </a:r>
            <a:r>
              <a:rPr lang="en" sz="1300" u="sng">
                <a:solidFill>
                  <a:schemeClr val="lt2"/>
                </a:solidFill>
              </a:rPr>
              <a:t>FUNDRAISING POINT</a:t>
            </a:r>
            <a:r>
              <a:rPr lang="en" sz="1300" u="sng">
                <a:solidFill>
                  <a:srgbClr val="FFFFFF"/>
                </a:solidFill>
              </a:rPr>
              <a:t> </a:t>
            </a:r>
            <a:r>
              <a:rPr lang="en" sz="1300">
                <a:solidFill>
                  <a:srgbClr val="FFFFFF"/>
                </a:solidFill>
              </a:rPr>
              <a:t>FOR ANY DONATIONS!</a:t>
            </a:r>
            <a:endParaRPr sz="1300">
              <a:solidFill>
                <a:srgbClr val="FFFFFF"/>
              </a:solidFill>
            </a:endParaRPr>
          </a:p>
          <a:p>
            <a:pPr indent="0" lvl="0" marL="0" rtl="0" algn="ctr">
              <a:lnSpc>
                <a:spcPct val="150000"/>
              </a:lnSpc>
              <a:spcBef>
                <a:spcPts val="800"/>
              </a:spcBef>
              <a:spcAft>
                <a:spcPts val="0"/>
              </a:spcAft>
              <a:buNone/>
            </a:pPr>
            <a:r>
              <a:rPr lang="en" sz="1300">
                <a:solidFill>
                  <a:srgbClr val="FFFFFF"/>
                </a:solidFill>
              </a:rPr>
              <a:t>-1 </a:t>
            </a:r>
            <a:r>
              <a:rPr lang="en" sz="1300" u="sng">
                <a:solidFill>
                  <a:schemeClr val="lt2"/>
                </a:solidFill>
              </a:rPr>
              <a:t>SOCIAL POINT </a:t>
            </a:r>
            <a:r>
              <a:rPr lang="en" sz="1300">
                <a:solidFill>
                  <a:srgbClr val="FFFFFF"/>
                </a:solidFill>
              </a:rPr>
              <a:t>FOR ATTENDING THE EVENT!</a:t>
            </a:r>
            <a:endParaRPr sz="1300">
              <a:solidFill>
                <a:srgbClr val="FFFFFF"/>
              </a:solidFill>
            </a:endParaRPr>
          </a:p>
          <a:p>
            <a:pPr indent="0" lvl="0" marL="0" rtl="0" algn="ctr">
              <a:lnSpc>
                <a:spcPct val="115000"/>
              </a:lnSpc>
              <a:spcBef>
                <a:spcPts val="800"/>
              </a:spcBef>
              <a:spcAft>
                <a:spcPts val="0"/>
              </a:spcAft>
              <a:buNone/>
            </a:pPr>
            <a:r>
              <a:rPr lang="en" sz="1300">
                <a:solidFill>
                  <a:srgbClr val="FFFFFF"/>
                </a:solidFill>
                <a:highlight>
                  <a:srgbClr val="FFFFFF"/>
                </a:highlight>
              </a:rPr>
              <a:t> </a:t>
            </a:r>
            <a:endParaRPr sz="1300">
              <a:solidFill>
                <a:srgbClr val="FFFFFF"/>
              </a:solidFill>
              <a:highlight>
                <a:srgbClr val="FFFFFF"/>
              </a:highlight>
            </a:endParaRPr>
          </a:p>
          <a:p>
            <a:pPr indent="0" lvl="0" marL="0" rtl="0" algn="ctr">
              <a:lnSpc>
                <a:spcPct val="150000"/>
              </a:lnSpc>
              <a:spcBef>
                <a:spcPts val="800"/>
              </a:spcBef>
              <a:spcAft>
                <a:spcPts val="0"/>
              </a:spcAft>
              <a:buNone/>
            </a:pPr>
            <a:r>
              <a:rPr lang="en" sz="1300">
                <a:solidFill>
                  <a:srgbClr val="FFFFFF"/>
                </a:solidFill>
              </a:rPr>
              <a:t>Join the </a:t>
            </a:r>
            <a:r>
              <a:rPr lang="en" sz="1300">
                <a:solidFill>
                  <a:schemeClr val="lt2"/>
                </a:solidFill>
              </a:rPr>
              <a:t>committee</a:t>
            </a:r>
            <a:r>
              <a:rPr lang="en" sz="1300">
                <a:solidFill>
                  <a:srgbClr val="FFFFFF"/>
                </a:solidFill>
              </a:rPr>
              <a:t> to help design/plan the altar!</a:t>
            </a:r>
            <a:endParaRPr sz="1300">
              <a:solidFill>
                <a:srgbClr val="FFFFFF"/>
              </a:solidFill>
            </a:endParaRPr>
          </a:p>
          <a:p>
            <a:pPr indent="0" lvl="0" marL="0" rtl="0" algn="ctr">
              <a:lnSpc>
                <a:spcPct val="150000"/>
              </a:lnSpc>
              <a:spcBef>
                <a:spcPts val="800"/>
              </a:spcBef>
              <a:spcAft>
                <a:spcPts val="800"/>
              </a:spcAft>
              <a:buNone/>
            </a:pPr>
            <a:r>
              <a:rPr lang="en" sz="1300">
                <a:solidFill>
                  <a:srgbClr val="FFFFFF"/>
                </a:solidFill>
              </a:rPr>
              <a:t>SIGN UP HERE: </a:t>
            </a:r>
            <a:r>
              <a:rPr lang="en" sz="1300" u="sng">
                <a:solidFill>
                  <a:srgbClr val="FFFFFF"/>
                </a:solidFill>
                <a:hlinkClick r:id="rId6"/>
              </a:rPr>
              <a:t>https://goo.gl/forms/i2RrkjXpDCXDwnuG3</a:t>
            </a:r>
            <a:endParaRPr sz="13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53" name="Shape 453"/>
        <p:cNvGrpSpPr/>
        <p:nvPr/>
      </p:nvGrpSpPr>
      <p:grpSpPr>
        <a:xfrm>
          <a:off x="0" y="0"/>
          <a:ext cx="0" cy="0"/>
          <a:chOff x="0" y="0"/>
          <a:chExt cx="0" cy="0"/>
        </a:xfrm>
      </p:grpSpPr>
      <p:sp>
        <p:nvSpPr>
          <p:cNvPr id="454" name="Google Shape;454;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Valeria Sornia</a:t>
            </a:r>
            <a:endParaRPr sz="6000">
              <a:solidFill>
                <a:srgbClr val="FFFFFF"/>
              </a:solidFill>
            </a:endParaRPr>
          </a:p>
        </p:txBody>
      </p:sp>
      <p:sp>
        <p:nvSpPr>
          <p:cNvPr id="455" name="Google Shape;455;p54"/>
          <p:cNvSpPr txBox="1"/>
          <p:nvPr>
            <p:ph idx="1" type="body"/>
          </p:nvPr>
        </p:nvSpPr>
        <p:spPr>
          <a:xfrm>
            <a:off x="357150" y="1855575"/>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Neuroscience </a:t>
            </a:r>
            <a:r>
              <a:rPr lang="en" sz="2000">
                <a:solidFill>
                  <a:srgbClr val="FFFFFF"/>
                </a:solidFill>
              </a:rPr>
              <a:t>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Eagle Pass,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I love sour candy! (SOUR PATCH KIDS)</a:t>
            </a:r>
            <a:endParaRPr sz="2000">
              <a:solidFill>
                <a:srgbClr val="FFFFFF"/>
              </a:solidFill>
            </a:endParaRPr>
          </a:p>
        </p:txBody>
      </p:sp>
      <p:sp>
        <p:nvSpPr>
          <p:cNvPr id="456" name="Google Shape;456;p54"/>
          <p:cNvSpPr txBox="1"/>
          <p:nvPr/>
        </p:nvSpPr>
        <p:spPr>
          <a:xfrm>
            <a:off x="311700" y="1273275"/>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Public Relations Director</a:t>
            </a:r>
            <a:endParaRPr b="1">
              <a:solidFill>
                <a:schemeClr val="lt2"/>
              </a:solidFill>
            </a:endParaRPr>
          </a:p>
        </p:txBody>
      </p:sp>
      <p:pic>
        <p:nvPicPr>
          <p:cNvPr id="457" name="Google Shape;457;p54"/>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458" name="Google Shape;458;p54"/>
          <p:cNvPicPr preferRelativeResize="0"/>
          <p:nvPr/>
        </p:nvPicPr>
        <p:blipFill>
          <a:blip r:embed="rId4">
            <a:alphaModFix/>
          </a:blip>
          <a:stretch>
            <a:fillRect/>
          </a:stretch>
        </p:blipFill>
        <p:spPr>
          <a:xfrm>
            <a:off x="4656425" y="1699875"/>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62" name="Shape 462"/>
        <p:cNvGrpSpPr/>
        <p:nvPr/>
      </p:nvGrpSpPr>
      <p:grpSpPr>
        <a:xfrm>
          <a:off x="0" y="0"/>
          <a:ext cx="0" cy="0"/>
          <a:chOff x="0" y="0"/>
          <a:chExt cx="0" cy="0"/>
        </a:xfrm>
      </p:grpSpPr>
      <p:sp>
        <p:nvSpPr>
          <p:cNvPr id="463" name="Google Shape;463;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FFFFFF"/>
                </a:solidFill>
              </a:rPr>
              <a:t>Jessica Medrano</a:t>
            </a:r>
            <a:endParaRPr sz="6000">
              <a:solidFill>
                <a:srgbClr val="FFFFFF"/>
              </a:solidFill>
            </a:endParaRPr>
          </a:p>
        </p:txBody>
      </p:sp>
      <p:sp>
        <p:nvSpPr>
          <p:cNvPr id="464" name="Google Shape;464;p55"/>
          <p:cNvSpPr txBox="1"/>
          <p:nvPr>
            <p:ph idx="1" type="body"/>
          </p:nvPr>
        </p:nvSpPr>
        <p:spPr>
          <a:xfrm>
            <a:off x="311700" y="1863900"/>
            <a:ext cx="36615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Neuroscience </a:t>
            </a:r>
            <a:r>
              <a:rPr lang="en" sz="2000">
                <a:solidFill>
                  <a:srgbClr val="FFFFFF"/>
                </a:solidFill>
              </a:rPr>
              <a:t>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Houston,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Fun Fact: I have more fuzzy socks than regular socks :) </a:t>
            </a:r>
            <a:endParaRPr sz="2000">
              <a:solidFill>
                <a:srgbClr val="FFFFFF"/>
              </a:solidFill>
            </a:endParaRPr>
          </a:p>
        </p:txBody>
      </p:sp>
      <p:sp>
        <p:nvSpPr>
          <p:cNvPr id="465" name="Google Shape;465;p55"/>
          <p:cNvSpPr txBox="1"/>
          <p:nvPr/>
        </p:nvSpPr>
        <p:spPr>
          <a:xfrm>
            <a:off x="411550" y="1373100"/>
            <a:ext cx="37524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IT Director</a:t>
            </a:r>
            <a:endParaRPr b="1">
              <a:solidFill>
                <a:schemeClr val="lt2"/>
              </a:solidFill>
            </a:endParaRPr>
          </a:p>
        </p:txBody>
      </p:sp>
      <p:pic>
        <p:nvPicPr>
          <p:cNvPr id="466" name="Google Shape;466;p55"/>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467" name="Google Shape;467;p55"/>
          <p:cNvPicPr preferRelativeResize="0"/>
          <p:nvPr/>
        </p:nvPicPr>
        <p:blipFill>
          <a:blip r:embed="rId4">
            <a:alphaModFix/>
          </a:blip>
          <a:stretch>
            <a:fillRect/>
          </a:stretch>
        </p:blipFill>
        <p:spPr>
          <a:xfrm>
            <a:off x="4607725" y="1699875"/>
            <a:ext cx="3938450" cy="2626946"/>
          </a:xfrm>
          <a:prstGeom prst="rect">
            <a:avLst/>
          </a:prstGeom>
          <a:noFill/>
          <a:ln cap="flat" cmpd="sng" w="38100">
            <a:solidFill>
              <a:srgbClr val="1155CC"/>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71" name="Shape 471"/>
        <p:cNvGrpSpPr/>
        <p:nvPr/>
      </p:nvGrpSpPr>
      <p:grpSpPr>
        <a:xfrm>
          <a:off x="0" y="0"/>
          <a:ext cx="0" cy="0"/>
          <a:chOff x="0" y="0"/>
          <a:chExt cx="0" cy="0"/>
        </a:xfrm>
      </p:grpSpPr>
      <p:pic>
        <p:nvPicPr>
          <p:cNvPr id="472" name="Google Shape;472;p56"/>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473" name="Google Shape;473;p56"/>
          <p:cNvPicPr preferRelativeResize="0"/>
          <p:nvPr/>
        </p:nvPicPr>
        <p:blipFill>
          <a:blip r:embed="rId4">
            <a:alphaModFix/>
          </a:blip>
          <a:stretch>
            <a:fillRect/>
          </a:stretch>
        </p:blipFill>
        <p:spPr>
          <a:xfrm>
            <a:off x="0" y="-654250"/>
            <a:ext cx="9144003" cy="6099050"/>
          </a:xfrm>
          <a:prstGeom prst="rect">
            <a:avLst/>
          </a:prstGeom>
          <a:noFill/>
          <a:ln>
            <a:noFill/>
          </a:ln>
        </p:spPr>
      </p:pic>
      <p:sp>
        <p:nvSpPr>
          <p:cNvPr id="474" name="Google Shape;474;p56"/>
          <p:cNvSpPr/>
          <p:nvPr/>
        </p:nvSpPr>
        <p:spPr>
          <a:xfrm>
            <a:off x="0" y="3291450"/>
            <a:ext cx="9144000" cy="2153400"/>
          </a:xfrm>
          <a:prstGeom prst="rect">
            <a:avLst/>
          </a:prstGeom>
          <a:solidFill>
            <a:srgbClr val="0145AC">
              <a:alpha val="68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56"/>
          <p:cNvSpPr txBox="1"/>
          <p:nvPr/>
        </p:nvSpPr>
        <p:spPr>
          <a:xfrm>
            <a:off x="2362200" y="3679050"/>
            <a:ext cx="4419600" cy="137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Proxima Nova"/>
                <a:ea typeface="Proxima Nova"/>
                <a:cs typeface="Proxima Nova"/>
                <a:sym typeface="Proxima Nova"/>
              </a:rPr>
              <a:t>Let us know if you have any questions!!</a:t>
            </a:r>
            <a:endParaRPr sz="2400">
              <a:solidFill>
                <a:schemeClr val="lt1"/>
              </a:solidFill>
              <a:latin typeface="Proxima Nova"/>
              <a:ea typeface="Proxima Nova"/>
              <a:cs typeface="Proxima Nova"/>
              <a:sym typeface="Proxima Nov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79" name="Shape 479"/>
        <p:cNvGrpSpPr/>
        <p:nvPr/>
      </p:nvGrpSpPr>
      <p:grpSpPr>
        <a:xfrm>
          <a:off x="0" y="0"/>
          <a:ext cx="0" cy="0"/>
          <a:chOff x="0" y="0"/>
          <a:chExt cx="0" cy="0"/>
        </a:xfrm>
      </p:grpSpPr>
      <p:pic>
        <p:nvPicPr>
          <p:cNvPr id="480" name="Google Shape;480;p57"/>
          <p:cNvPicPr preferRelativeResize="0"/>
          <p:nvPr/>
        </p:nvPicPr>
        <p:blipFill>
          <a:blip r:embed="rId3">
            <a:alphaModFix/>
          </a:blip>
          <a:stretch>
            <a:fillRect/>
          </a:stretch>
        </p:blipFill>
        <p:spPr>
          <a:xfrm>
            <a:off x="0" y="0"/>
            <a:ext cx="9144003" cy="5143499"/>
          </a:xfrm>
          <a:prstGeom prst="rect">
            <a:avLst/>
          </a:prstGeom>
          <a:noFill/>
          <a:ln>
            <a:noFill/>
          </a:ln>
        </p:spPr>
      </p:pic>
      <p:sp>
        <p:nvSpPr>
          <p:cNvPr id="481" name="Google Shape;481;p57"/>
          <p:cNvSpPr/>
          <p:nvPr/>
        </p:nvSpPr>
        <p:spPr>
          <a:xfrm>
            <a:off x="2054400" y="55800"/>
            <a:ext cx="5035200" cy="5031900"/>
          </a:xfrm>
          <a:prstGeom prst="ellipse">
            <a:avLst/>
          </a:prstGeom>
          <a:solidFill>
            <a:srgbClr val="0145AC">
              <a:alpha val="68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57"/>
          <p:cNvSpPr txBox="1"/>
          <p:nvPr/>
        </p:nvSpPr>
        <p:spPr>
          <a:xfrm>
            <a:off x="2431800" y="717825"/>
            <a:ext cx="4280400" cy="59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Proxima Nova"/>
                <a:ea typeface="Proxima Nova"/>
                <a:cs typeface="Proxima Nova"/>
                <a:sym typeface="Proxima Nova"/>
              </a:rPr>
              <a:t>Thank You for Coming!!</a:t>
            </a:r>
            <a:endParaRPr b="1" sz="2400">
              <a:solidFill>
                <a:schemeClr val="lt1"/>
              </a:solidFill>
              <a:latin typeface="Proxima Nova"/>
              <a:ea typeface="Proxima Nova"/>
              <a:cs typeface="Proxima Nova"/>
              <a:sym typeface="Proxima Nova"/>
            </a:endParaRPr>
          </a:p>
        </p:txBody>
      </p:sp>
      <p:sp>
        <p:nvSpPr>
          <p:cNvPr id="483" name="Google Shape;483;p57"/>
          <p:cNvSpPr txBox="1"/>
          <p:nvPr/>
        </p:nvSpPr>
        <p:spPr>
          <a:xfrm>
            <a:off x="2897700" y="1383225"/>
            <a:ext cx="3348600" cy="197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lt1"/>
                </a:solidFill>
              </a:rPr>
              <a:t>Sign in here:</a:t>
            </a:r>
            <a:endParaRPr b="1">
              <a:solidFill>
                <a:schemeClr val="lt1"/>
              </a:solidFill>
            </a:endParaRPr>
          </a:p>
          <a:p>
            <a:pPr indent="0" lvl="0" marL="0" rtl="0" algn="ctr">
              <a:spcBef>
                <a:spcPts val="0"/>
              </a:spcBef>
              <a:spcAft>
                <a:spcPts val="0"/>
              </a:spcAft>
              <a:buNone/>
            </a:pPr>
            <a:r>
              <a:rPr b="1" lang="en" u="sng">
                <a:solidFill>
                  <a:schemeClr val="lt1"/>
                </a:solidFill>
                <a:hlinkClick r:id="rId4"/>
              </a:rPr>
              <a:t>https://tinyurl.com/y9gl53ar</a:t>
            </a:r>
            <a:endParaRPr b="1">
              <a:solidFill>
                <a:schemeClr val="lt1"/>
              </a:solidFill>
            </a:endParaRPr>
          </a:p>
          <a:p>
            <a:pPr indent="0" lvl="0" marL="0" rtl="0" algn="l">
              <a:spcBef>
                <a:spcPts val="0"/>
              </a:spcBef>
              <a:spcAft>
                <a:spcPts val="0"/>
              </a:spcAft>
              <a:buNone/>
            </a:pPr>
            <a:r>
              <a:t/>
            </a:r>
            <a:endParaRPr b="1">
              <a:solidFill>
                <a:schemeClr val="lt1"/>
              </a:solidFill>
            </a:endParaRPr>
          </a:p>
          <a:p>
            <a:pPr indent="0" lvl="0" marL="0" rtl="0" algn="ctr">
              <a:spcBef>
                <a:spcPts val="0"/>
              </a:spcBef>
              <a:spcAft>
                <a:spcPts val="0"/>
              </a:spcAft>
              <a:buNone/>
            </a:pPr>
            <a:r>
              <a:rPr b="1" lang="en">
                <a:solidFill>
                  <a:schemeClr val="lt1"/>
                </a:solidFill>
              </a:rPr>
              <a:t>4th General Body Meeting:</a:t>
            </a:r>
            <a:endParaRPr b="1">
              <a:solidFill>
                <a:schemeClr val="lt1"/>
              </a:solidFill>
            </a:endParaRPr>
          </a:p>
          <a:p>
            <a:pPr indent="0" lvl="0" marL="0" rtl="0" algn="ctr">
              <a:spcBef>
                <a:spcPts val="0"/>
              </a:spcBef>
              <a:spcAft>
                <a:spcPts val="0"/>
              </a:spcAft>
              <a:buNone/>
            </a:pPr>
            <a:r>
              <a:rPr lang="en" sz="1200">
                <a:solidFill>
                  <a:schemeClr val="lt1"/>
                </a:solidFill>
              </a:rPr>
              <a:t>November 6, 2018</a:t>
            </a:r>
            <a:endParaRPr sz="1200">
              <a:solidFill>
                <a:schemeClr val="lt1"/>
              </a:solidFill>
            </a:endParaRPr>
          </a:p>
          <a:p>
            <a:pPr indent="0" lvl="0" marL="0" rtl="0" algn="ctr">
              <a:spcBef>
                <a:spcPts val="0"/>
              </a:spcBef>
              <a:spcAft>
                <a:spcPts val="0"/>
              </a:spcAft>
              <a:buNone/>
            </a:pPr>
            <a:r>
              <a:rPr lang="en" sz="1200">
                <a:solidFill>
                  <a:schemeClr val="lt1"/>
                </a:solidFill>
              </a:rPr>
              <a:t>PAR 201 6:45</a:t>
            </a:r>
            <a:endParaRPr sz="1200">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b="1" lang="en">
                <a:solidFill>
                  <a:schemeClr val="lt1"/>
                </a:solidFill>
              </a:rPr>
              <a:t>Texashhpo.weebly.com</a:t>
            </a:r>
            <a:endParaRPr b="1">
              <a:solidFill>
                <a:schemeClr val="lt1"/>
              </a:solidFill>
            </a:endParaRPr>
          </a:p>
          <a:p>
            <a:pPr indent="0" lvl="0" marL="0" rtl="0" algn="ctr">
              <a:spcBef>
                <a:spcPts val="0"/>
              </a:spcBef>
              <a:spcAft>
                <a:spcPts val="0"/>
              </a:spcAft>
              <a:buNone/>
            </a:pPr>
            <a:r>
              <a:rPr lang="en" sz="1200">
                <a:solidFill>
                  <a:schemeClr val="lt1"/>
                </a:solidFill>
              </a:rPr>
              <a:t>texashhpo@gmail.com</a:t>
            </a:r>
            <a:endParaRPr sz="1200">
              <a:solidFill>
                <a:schemeClr val="lt1"/>
              </a:solidFill>
            </a:endParaRPr>
          </a:p>
        </p:txBody>
      </p:sp>
      <p:pic>
        <p:nvPicPr>
          <p:cNvPr id="484" name="Google Shape;484;p57"/>
          <p:cNvPicPr preferRelativeResize="0"/>
          <p:nvPr/>
        </p:nvPicPr>
        <p:blipFill>
          <a:blip r:embed="rId5">
            <a:alphaModFix/>
          </a:blip>
          <a:stretch>
            <a:fillRect/>
          </a:stretch>
        </p:blipFill>
        <p:spPr>
          <a:xfrm>
            <a:off x="3419050" y="3502772"/>
            <a:ext cx="487218" cy="487201"/>
          </a:xfrm>
          <a:prstGeom prst="rect">
            <a:avLst/>
          </a:prstGeom>
          <a:noFill/>
          <a:ln>
            <a:noFill/>
          </a:ln>
        </p:spPr>
      </p:pic>
      <p:pic>
        <p:nvPicPr>
          <p:cNvPr id="485" name="Google Shape;485;p57"/>
          <p:cNvPicPr preferRelativeResize="0"/>
          <p:nvPr/>
        </p:nvPicPr>
        <p:blipFill>
          <a:blip r:embed="rId6">
            <a:alphaModFix/>
          </a:blip>
          <a:stretch>
            <a:fillRect/>
          </a:stretch>
        </p:blipFill>
        <p:spPr>
          <a:xfrm>
            <a:off x="3609275" y="4210647"/>
            <a:ext cx="429250" cy="429250"/>
          </a:xfrm>
          <a:prstGeom prst="rect">
            <a:avLst/>
          </a:prstGeom>
          <a:noFill/>
          <a:ln>
            <a:noFill/>
          </a:ln>
        </p:spPr>
      </p:pic>
      <p:sp>
        <p:nvSpPr>
          <p:cNvPr id="486" name="Google Shape;486;p57"/>
          <p:cNvSpPr txBox="1"/>
          <p:nvPr/>
        </p:nvSpPr>
        <p:spPr>
          <a:xfrm>
            <a:off x="4040250" y="3502775"/>
            <a:ext cx="18492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rPr>
              <a:t>HHPO (Hispanic Health Professions Organization)</a:t>
            </a:r>
            <a:endParaRPr sz="1000">
              <a:solidFill>
                <a:schemeClr val="lt1"/>
              </a:solidFill>
            </a:endParaRPr>
          </a:p>
        </p:txBody>
      </p:sp>
      <p:sp>
        <p:nvSpPr>
          <p:cNvPr id="487" name="Google Shape;487;p57"/>
          <p:cNvSpPr txBox="1"/>
          <p:nvPr/>
        </p:nvSpPr>
        <p:spPr>
          <a:xfrm>
            <a:off x="4240950" y="4210650"/>
            <a:ext cx="1447800" cy="5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rPr>
              <a:t>@texashhpo</a:t>
            </a:r>
            <a:endParaRPr sz="12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93" name="Shape 93"/>
        <p:cNvGrpSpPr/>
        <p:nvPr/>
      </p:nvGrpSpPr>
      <p:grpSpPr>
        <a:xfrm>
          <a:off x="0" y="0"/>
          <a:ext cx="0" cy="0"/>
          <a:chOff x="0" y="0"/>
          <a:chExt cx="0" cy="0"/>
        </a:xfrm>
      </p:grpSpPr>
      <p:sp>
        <p:nvSpPr>
          <p:cNvPr id="94" name="Google Shape;94;p17"/>
          <p:cNvSpPr txBox="1"/>
          <p:nvPr>
            <p:ph type="title"/>
          </p:nvPr>
        </p:nvSpPr>
        <p:spPr>
          <a:xfrm>
            <a:off x="311700" y="3285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chemeClr val="lt1"/>
                </a:solidFill>
              </a:rPr>
              <a:t>Thank you to everyone who came to BBQ with the Docs!</a:t>
            </a:r>
            <a:endParaRPr sz="6000">
              <a:solidFill>
                <a:srgbClr val="FFFFFF"/>
              </a:solidFill>
            </a:endParaRPr>
          </a:p>
        </p:txBody>
      </p:sp>
      <p:sp>
        <p:nvSpPr>
          <p:cNvPr id="95" name="Google Shape;95;p17"/>
          <p:cNvSpPr txBox="1"/>
          <p:nvPr>
            <p:ph idx="1" type="body"/>
          </p:nvPr>
        </p:nvSpPr>
        <p:spPr>
          <a:xfrm>
            <a:off x="414500" y="1776925"/>
            <a:ext cx="4194000" cy="3300000"/>
          </a:xfrm>
          <a:prstGeom prst="rect">
            <a:avLst/>
          </a:prstGeom>
        </p:spPr>
        <p:txBody>
          <a:bodyPr anchorCtr="0" anchor="t" bIns="91425" lIns="91425" spcFirstLastPara="1" rIns="91425" wrap="square" tIns="91425">
            <a:noAutofit/>
          </a:bodyPr>
          <a:lstStyle/>
          <a:p>
            <a:pPr indent="0" lvl="0" marL="0" rtl="0" algn="l">
              <a:lnSpc>
                <a:spcPct val="140000"/>
              </a:lnSpc>
              <a:spcBef>
                <a:spcPts val="0"/>
              </a:spcBef>
              <a:spcAft>
                <a:spcPts val="0"/>
              </a:spcAft>
              <a:buNone/>
            </a:pPr>
            <a:r>
              <a:t/>
            </a:r>
            <a:endParaRPr sz="2000">
              <a:solidFill>
                <a:srgbClr val="FFFFFF"/>
              </a:solidFill>
              <a:latin typeface="Arial"/>
              <a:ea typeface="Arial"/>
              <a:cs typeface="Arial"/>
              <a:sym typeface="Arial"/>
            </a:endParaRPr>
          </a:p>
          <a:p>
            <a:pPr indent="0" lvl="0" marL="0" rtl="0" algn="l">
              <a:spcBef>
                <a:spcPts val="0"/>
              </a:spcBef>
              <a:spcAft>
                <a:spcPts val="1600"/>
              </a:spcAft>
              <a:buNone/>
            </a:pPr>
            <a:r>
              <a:t/>
            </a:r>
            <a:endParaRPr sz="2400"/>
          </a:p>
        </p:txBody>
      </p:sp>
      <p:pic>
        <p:nvPicPr>
          <p:cNvPr id="96" name="Google Shape;96;p17"/>
          <p:cNvPicPr preferRelativeResize="0"/>
          <p:nvPr/>
        </p:nvPicPr>
        <p:blipFill>
          <a:blip r:embed="rId3">
            <a:alphaModFix/>
          </a:blip>
          <a:stretch>
            <a:fillRect/>
          </a:stretch>
        </p:blipFill>
        <p:spPr>
          <a:xfrm>
            <a:off x="0" y="4326825"/>
            <a:ext cx="855474" cy="816675"/>
          </a:xfrm>
          <a:prstGeom prst="rect">
            <a:avLst/>
          </a:prstGeom>
          <a:noFill/>
          <a:ln>
            <a:noFill/>
          </a:ln>
        </p:spPr>
      </p:pic>
      <p:pic>
        <p:nvPicPr>
          <p:cNvPr id="97" name="Google Shape;97;p17"/>
          <p:cNvPicPr preferRelativeResize="0"/>
          <p:nvPr/>
        </p:nvPicPr>
        <p:blipFill>
          <a:blip r:embed="rId4">
            <a:alphaModFix/>
          </a:blip>
          <a:stretch>
            <a:fillRect/>
          </a:stretch>
        </p:blipFill>
        <p:spPr>
          <a:xfrm>
            <a:off x="1677474" y="1776925"/>
            <a:ext cx="5789050" cy="2472400"/>
          </a:xfrm>
          <a:prstGeom prst="rect">
            <a:avLst/>
          </a:prstGeom>
          <a:noFill/>
          <a:ln cap="flat" cmpd="sng" w="38100">
            <a:solidFill>
              <a:srgbClr val="0145AC"/>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1" name="Shape 101"/>
        <p:cNvGrpSpPr/>
        <p:nvPr/>
      </p:nvGrpSpPr>
      <p:grpSpPr>
        <a:xfrm>
          <a:off x="0" y="0"/>
          <a:ext cx="0" cy="0"/>
          <a:chOff x="0" y="0"/>
          <a:chExt cx="0" cy="0"/>
        </a:xfrm>
      </p:grpSpPr>
      <p:pic>
        <p:nvPicPr>
          <p:cNvPr id="102" name="Google Shape;102;p18"/>
          <p:cNvPicPr preferRelativeResize="0"/>
          <p:nvPr/>
        </p:nvPicPr>
        <p:blipFill>
          <a:blip r:embed="rId3">
            <a:alphaModFix/>
          </a:blip>
          <a:stretch>
            <a:fillRect/>
          </a:stretch>
        </p:blipFill>
        <p:spPr>
          <a:xfrm>
            <a:off x="0" y="0"/>
            <a:ext cx="9144003" cy="5143499"/>
          </a:xfrm>
          <a:prstGeom prst="rect">
            <a:avLst/>
          </a:prstGeom>
          <a:noFill/>
          <a:ln>
            <a:noFill/>
          </a:ln>
        </p:spPr>
      </p:pic>
      <p:sp>
        <p:nvSpPr>
          <p:cNvPr id="103" name="Google Shape;103;p18"/>
          <p:cNvSpPr/>
          <p:nvPr/>
        </p:nvSpPr>
        <p:spPr>
          <a:xfrm>
            <a:off x="2054400" y="55800"/>
            <a:ext cx="5035200" cy="5031900"/>
          </a:xfrm>
          <a:prstGeom prst="ellipse">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8"/>
          <p:cNvSpPr txBox="1"/>
          <p:nvPr/>
        </p:nvSpPr>
        <p:spPr>
          <a:xfrm>
            <a:off x="2105550" y="1281950"/>
            <a:ext cx="4932900" cy="144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chemeClr val="lt1"/>
                </a:solidFill>
                <a:latin typeface="Proxima Nova"/>
                <a:ea typeface="Proxima Nova"/>
                <a:cs typeface="Proxima Nova"/>
                <a:sym typeface="Proxima Nova"/>
              </a:rPr>
              <a:t>T-shirt Pick up</a:t>
            </a:r>
            <a:r>
              <a:rPr lang="en" sz="4000">
                <a:solidFill>
                  <a:schemeClr val="lt1"/>
                </a:solidFill>
                <a:latin typeface="Proxima Nova"/>
                <a:ea typeface="Proxima Nova"/>
                <a:cs typeface="Proxima Nova"/>
                <a:sym typeface="Proxima Nova"/>
              </a:rPr>
              <a:t> </a:t>
            </a:r>
            <a:endParaRPr b="1" sz="1200">
              <a:solidFill>
                <a:schemeClr val="lt1"/>
              </a:solidFill>
            </a:endParaRPr>
          </a:p>
          <a:p>
            <a:pPr indent="0" lvl="0" marL="0" rtl="0" algn="ctr">
              <a:lnSpc>
                <a:spcPct val="130000"/>
              </a:lnSpc>
              <a:spcBef>
                <a:spcPts val="0"/>
              </a:spcBef>
              <a:spcAft>
                <a:spcPts val="0"/>
              </a:spcAft>
              <a:buNone/>
            </a:pPr>
            <a:r>
              <a:rPr b="1" lang="en" sz="1800">
                <a:solidFill>
                  <a:schemeClr val="lt2"/>
                </a:solidFill>
              </a:rPr>
              <a:t>  Dates &amp; Times:</a:t>
            </a:r>
            <a:endParaRPr b="1" sz="1800">
              <a:solidFill>
                <a:schemeClr val="lt2"/>
              </a:solidFill>
            </a:endParaRPr>
          </a:p>
          <a:p>
            <a:pPr indent="0" lvl="0" marL="0" rtl="0" algn="ctr">
              <a:lnSpc>
                <a:spcPct val="130000"/>
              </a:lnSpc>
              <a:spcBef>
                <a:spcPts val="0"/>
              </a:spcBef>
              <a:spcAft>
                <a:spcPts val="0"/>
              </a:spcAft>
              <a:buNone/>
            </a:pPr>
            <a:r>
              <a:t/>
            </a:r>
            <a:endParaRPr b="1" sz="1800">
              <a:solidFill>
                <a:schemeClr val="lt2"/>
              </a:solidFill>
            </a:endParaRPr>
          </a:p>
          <a:p>
            <a:pPr indent="457200" lvl="0" marL="457200" rtl="0" algn="l">
              <a:lnSpc>
                <a:spcPct val="130000"/>
              </a:lnSpc>
              <a:spcBef>
                <a:spcPts val="0"/>
              </a:spcBef>
              <a:spcAft>
                <a:spcPts val="0"/>
              </a:spcAft>
              <a:buNone/>
            </a:pPr>
            <a:r>
              <a:rPr lang="en">
                <a:solidFill>
                  <a:srgbClr val="FFFFFF"/>
                </a:solidFill>
                <a:latin typeface="Proxima Nova"/>
                <a:ea typeface="Proxima Nova"/>
                <a:cs typeface="Proxima Nova"/>
                <a:sym typeface="Proxima Nova"/>
              </a:rPr>
              <a:t>    TH 10/24 11-3 PM PCL Writing Center</a:t>
            </a:r>
            <a:endParaRPr>
              <a:solidFill>
                <a:srgbClr val="FFFFFF"/>
              </a:solidFill>
              <a:latin typeface="Proxima Nova"/>
              <a:ea typeface="Proxima Nova"/>
              <a:cs typeface="Proxima Nova"/>
              <a:sym typeface="Proxima Nova"/>
            </a:endParaRPr>
          </a:p>
          <a:p>
            <a:pPr indent="457200" lvl="0" marL="457200" rtl="0" algn="l">
              <a:lnSpc>
                <a:spcPct val="130000"/>
              </a:lnSpc>
              <a:spcBef>
                <a:spcPts val="0"/>
              </a:spcBef>
              <a:spcAft>
                <a:spcPts val="0"/>
              </a:spcAft>
              <a:buNone/>
            </a:pPr>
            <a:r>
              <a:rPr lang="en">
                <a:solidFill>
                  <a:srgbClr val="FFFFFF"/>
                </a:solidFill>
                <a:latin typeface="Proxima Nova"/>
                <a:ea typeface="Proxima Nova"/>
                <a:cs typeface="Proxima Nova"/>
                <a:sym typeface="Proxima Nova"/>
              </a:rPr>
              <a:t>    M 10/29 9-11 AM PCL Writing Center</a:t>
            </a:r>
            <a:endParaRPr>
              <a:solidFill>
                <a:srgbClr val="FFFFFF"/>
              </a:solidFill>
              <a:latin typeface="Proxima Nova"/>
              <a:ea typeface="Proxima Nova"/>
              <a:cs typeface="Proxima Nova"/>
              <a:sym typeface="Proxima Nova"/>
            </a:endParaRPr>
          </a:p>
          <a:p>
            <a:pPr indent="457200" lvl="0" marL="457200" rtl="0" algn="l">
              <a:lnSpc>
                <a:spcPct val="130000"/>
              </a:lnSpc>
              <a:spcBef>
                <a:spcPts val="0"/>
              </a:spcBef>
              <a:spcAft>
                <a:spcPts val="0"/>
              </a:spcAft>
              <a:buNone/>
            </a:pPr>
            <a:r>
              <a:rPr lang="en">
                <a:solidFill>
                  <a:srgbClr val="FFFFFF"/>
                </a:solidFill>
                <a:latin typeface="Proxima Nova"/>
                <a:ea typeface="Proxima Nova"/>
                <a:cs typeface="Proxima Nova"/>
                <a:sym typeface="Proxima Nova"/>
              </a:rPr>
              <a:t>    F 11/1 12-2 PM PCL Writing Center</a:t>
            </a:r>
            <a:endParaRPr>
              <a:solidFill>
                <a:srgbClr val="FFFFFF"/>
              </a:solidFill>
              <a:latin typeface="Proxima Nova"/>
              <a:ea typeface="Proxima Nova"/>
              <a:cs typeface="Proxima Nova"/>
              <a:sym typeface="Proxima Nova"/>
            </a:endParaRPr>
          </a:p>
          <a:p>
            <a:pPr indent="457200" lvl="0" marL="457200" rtl="0" algn="l">
              <a:lnSpc>
                <a:spcPct val="130000"/>
              </a:lnSpc>
              <a:spcBef>
                <a:spcPts val="0"/>
              </a:spcBef>
              <a:spcAft>
                <a:spcPts val="0"/>
              </a:spcAft>
              <a:buNone/>
            </a:pPr>
            <a:r>
              <a:rPr lang="en">
                <a:solidFill>
                  <a:srgbClr val="FFFFFF"/>
                </a:solidFill>
                <a:latin typeface="Proxima Nova"/>
                <a:ea typeface="Proxima Nova"/>
                <a:cs typeface="Proxima Nova"/>
                <a:sym typeface="Proxima Nova"/>
              </a:rPr>
              <a:t>    T 11/6 5-8 PM PCL Writing Center</a:t>
            </a:r>
            <a:endParaRPr sz="6000">
              <a:solidFill>
                <a:schemeClr val="lt1"/>
              </a:solidFill>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08" name="Shape 108"/>
        <p:cNvGrpSpPr/>
        <p:nvPr/>
      </p:nvGrpSpPr>
      <p:grpSpPr>
        <a:xfrm>
          <a:off x="0" y="0"/>
          <a:ext cx="0" cy="0"/>
          <a:chOff x="0" y="0"/>
          <a:chExt cx="0" cy="0"/>
        </a:xfrm>
      </p:grpSpPr>
      <p:sp>
        <p:nvSpPr>
          <p:cNvPr id="109" name="Google Shape;109;p19"/>
          <p:cNvSpPr txBox="1"/>
          <p:nvPr>
            <p:ph type="title"/>
          </p:nvPr>
        </p:nvSpPr>
        <p:spPr>
          <a:xfrm>
            <a:off x="182600" y="36270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200">
                <a:solidFill>
                  <a:srgbClr val="FFFFFF"/>
                </a:solidFill>
              </a:rPr>
              <a:t>Cesar Gonzale</a:t>
            </a:r>
            <a:r>
              <a:rPr lang="en" sz="6200">
                <a:solidFill>
                  <a:srgbClr val="FFFFFF"/>
                </a:solidFill>
              </a:rPr>
              <a:t>z</a:t>
            </a:r>
            <a:endParaRPr sz="6200">
              <a:solidFill>
                <a:srgbClr val="FFFFFF"/>
              </a:solidFill>
            </a:endParaRPr>
          </a:p>
        </p:txBody>
      </p:sp>
      <p:sp>
        <p:nvSpPr>
          <p:cNvPr id="110" name="Google Shape;110;p19"/>
          <p:cNvSpPr txBox="1"/>
          <p:nvPr>
            <p:ph idx="1" type="body"/>
          </p:nvPr>
        </p:nvSpPr>
        <p:spPr>
          <a:xfrm>
            <a:off x="389550" y="1702825"/>
            <a:ext cx="4231800" cy="291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 sz="2000">
                <a:solidFill>
                  <a:srgbClr val="FFFFFF"/>
                </a:solidFill>
              </a:rPr>
              <a:t>Neuroscience Major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Visual Media Minor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3rd Year</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Roma, TX</a:t>
            </a:r>
            <a:endParaRPr sz="2000">
              <a:solidFill>
                <a:srgbClr val="FFFFFF"/>
              </a:solidFill>
            </a:endParaRPr>
          </a:p>
          <a:p>
            <a:pPr indent="-355600" lvl="0" marL="457200" rtl="0" algn="l">
              <a:spcBef>
                <a:spcPts val="0"/>
              </a:spcBef>
              <a:spcAft>
                <a:spcPts val="0"/>
              </a:spcAft>
              <a:buClr>
                <a:srgbClr val="FFFFFF"/>
              </a:buClr>
              <a:buSzPts val="2000"/>
              <a:buChar char="●"/>
            </a:pPr>
            <a:r>
              <a:rPr lang="en" sz="2000">
                <a:solidFill>
                  <a:srgbClr val="FFFFFF"/>
                </a:solidFill>
              </a:rPr>
              <a:t>Fun Fact: I can </a:t>
            </a:r>
            <a:r>
              <a:rPr lang="en" sz="2000">
                <a:solidFill>
                  <a:srgbClr val="FFFFFF"/>
                </a:solidFill>
              </a:rPr>
              <a:t>imitate</a:t>
            </a:r>
            <a:r>
              <a:rPr lang="en" sz="2000">
                <a:solidFill>
                  <a:srgbClr val="FFFFFF"/>
                </a:solidFill>
              </a:rPr>
              <a:t> P</a:t>
            </a:r>
            <a:r>
              <a:rPr lang="en" sz="2000">
                <a:solidFill>
                  <a:srgbClr val="FFFFFF"/>
                </a:solidFill>
              </a:rPr>
              <a:t>inocchio</a:t>
            </a:r>
            <a:r>
              <a:rPr lang="en" sz="2000">
                <a:solidFill>
                  <a:srgbClr val="FFFFFF"/>
                </a:solidFill>
              </a:rPr>
              <a:t> from Shrek</a:t>
            </a:r>
            <a:endParaRPr sz="2000">
              <a:solidFill>
                <a:srgbClr val="FFFFFF"/>
              </a:solidFill>
            </a:endParaRPr>
          </a:p>
        </p:txBody>
      </p:sp>
      <p:sp>
        <p:nvSpPr>
          <p:cNvPr id="111" name="Google Shape;111;p19"/>
          <p:cNvSpPr txBox="1"/>
          <p:nvPr/>
        </p:nvSpPr>
        <p:spPr>
          <a:xfrm>
            <a:off x="389550" y="1334975"/>
            <a:ext cx="4120500" cy="4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2"/>
                </a:solidFill>
              </a:rPr>
              <a:t>VP of Professional Development</a:t>
            </a:r>
            <a:endParaRPr b="1">
              <a:solidFill>
                <a:schemeClr val="lt2"/>
              </a:solidFill>
            </a:endParaRPr>
          </a:p>
        </p:txBody>
      </p:sp>
      <p:pic>
        <p:nvPicPr>
          <p:cNvPr id="112" name="Google Shape;112;p19"/>
          <p:cNvPicPr preferRelativeResize="0"/>
          <p:nvPr/>
        </p:nvPicPr>
        <p:blipFill>
          <a:blip r:embed="rId3">
            <a:alphaModFix/>
          </a:blip>
          <a:stretch>
            <a:fillRect/>
          </a:stretch>
        </p:blipFill>
        <p:spPr>
          <a:xfrm>
            <a:off x="4752868" y="1702825"/>
            <a:ext cx="3647132" cy="2432626"/>
          </a:xfrm>
          <a:prstGeom prst="rect">
            <a:avLst/>
          </a:prstGeom>
          <a:noFill/>
          <a:ln cap="flat" cmpd="sng" w="38100">
            <a:solidFill>
              <a:srgbClr val="1155CC"/>
            </a:solidFill>
            <a:prstDash val="solid"/>
            <a:round/>
            <a:headEnd len="sm" w="sm" type="none"/>
            <a:tailEnd len="sm" w="sm" type="none"/>
          </a:ln>
          <a:effectLst>
            <a:outerShdw blurRad="57150" rotWithShape="0" algn="bl" dir="2700000" dist="257175">
              <a:schemeClr val="dk1">
                <a:alpha val="50000"/>
              </a:schemeClr>
            </a:outerShdw>
          </a:effectLst>
        </p:spPr>
      </p:pic>
      <p:pic>
        <p:nvPicPr>
          <p:cNvPr id="113" name="Google Shape;113;p19"/>
          <p:cNvPicPr preferRelativeResize="0"/>
          <p:nvPr/>
        </p:nvPicPr>
        <p:blipFill>
          <a:blip r:embed="rId4">
            <a:alphaModFix/>
          </a:blip>
          <a:stretch>
            <a:fillRect/>
          </a:stretch>
        </p:blipFill>
        <p:spPr>
          <a:xfrm>
            <a:off x="58250" y="4135450"/>
            <a:ext cx="855474" cy="816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17" name="Shape 117"/>
        <p:cNvGrpSpPr/>
        <p:nvPr/>
      </p:nvGrpSpPr>
      <p:grpSpPr>
        <a:xfrm>
          <a:off x="0" y="0"/>
          <a:ext cx="0" cy="0"/>
          <a:chOff x="0" y="0"/>
          <a:chExt cx="0" cy="0"/>
        </a:xfrm>
      </p:grpSpPr>
      <p:pic>
        <p:nvPicPr>
          <p:cNvPr id="118" name="Google Shape;118;p20"/>
          <p:cNvPicPr preferRelativeResize="0"/>
          <p:nvPr/>
        </p:nvPicPr>
        <p:blipFill>
          <a:blip r:embed="rId3">
            <a:alphaModFix/>
          </a:blip>
          <a:stretch>
            <a:fillRect/>
          </a:stretch>
        </p:blipFill>
        <p:spPr>
          <a:xfrm>
            <a:off x="0" y="0"/>
            <a:ext cx="9144003" cy="5143499"/>
          </a:xfrm>
          <a:prstGeom prst="rect">
            <a:avLst/>
          </a:prstGeom>
          <a:noFill/>
          <a:ln>
            <a:noFill/>
          </a:ln>
        </p:spPr>
      </p:pic>
      <p:sp>
        <p:nvSpPr>
          <p:cNvPr id="119" name="Google Shape;119;p20"/>
          <p:cNvSpPr/>
          <p:nvPr/>
        </p:nvSpPr>
        <p:spPr>
          <a:xfrm>
            <a:off x="2054400" y="55800"/>
            <a:ext cx="5035200" cy="5031900"/>
          </a:xfrm>
          <a:prstGeom prst="ellipse">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0"/>
          <p:cNvSpPr txBox="1"/>
          <p:nvPr/>
        </p:nvSpPr>
        <p:spPr>
          <a:xfrm>
            <a:off x="2362275" y="437400"/>
            <a:ext cx="4280400" cy="59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chemeClr val="lt1"/>
                </a:solidFill>
                <a:latin typeface="Proxima Nova"/>
                <a:ea typeface="Proxima Nova"/>
                <a:cs typeface="Proxima Nova"/>
                <a:sym typeface="Proxima Nova"/>
              </a:rPr>
              <a:t>Healthier Texas Summit</a:t>
            </a:r>
            <a:endParaRPr b="1" sz="2400">
              <a:solidFill>
                <a:schemeClr val="lt1"/>
              </a:solidFill>
              <a:latin typeface="Lato"/>
              <a:ea typeface="Lato"/>
              <a:cs typeface="Lato"/>
              <a:sym typeface="Lato"/>
            </a:endParaRPr>
          </a:p>
        </p:txBody>
      </p:sp>
      <p:sp>
        <p:nvSpPr>
          <p:cNvPr id="121" name="Google Shape;121;p20"/>
          <p:cNvSpPr txBox="1"/>
          <p:nvPr/>
        </p:nvSpPr>
        <p:spPr>
          <a:xfrm>
            <a:off x="2897700" y="1585050"/>
            <a:ext cx="3348600" cy="1973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chemeClr val="lt2"/>
                </a:solidFill>
              </a:rPr>
              <a:t>October 25th - 26th </a:t>
            </a:r>
            <a:endParaRPr b="1" sz="1800">
              <a:solidFill>
                <a:schemeClr val="lt2"/>
              </a:solidFill>
            </a:endParaRPr>
          </a:p>
          <a:p>
            <a:pPr indent="-342900" lvl="0" marL="457200" rtl="0" algn="l">
              <a:lnSpc>
                <a:spcPct val="115000"/>
              </a:lnSpc>
              <a:spcBef>
                <a:spcPts val="0"/>
              </a:spcBef>
              <a:spcAft>
                <a:spcPts val="0"/>
              </a:spcAft>
              <a:buClr>
                <a:schemeClr val="lt1"/>
              </a:buClr>
              <a:buSzPts val="1800"/>
              <a:buChar char="●"/>
            </a:pPr>
            <a:r>
              <a:rPr lang="en" sz="1800">
                <a:solidFill>
                  <a:schemeClr val="lt1"/>
                </a:solidFill>
              </a:rPr>
              <a:t>Health professionals</a:t>
            </a:r>
            <a:endParaRPr sz="1800">
              <a:solidFill>
                <a:schemeClr val="lt1"/>
              </a:solidFill>
            </a:endParaRPr>
          </a:p>
          <a:p>
            <a:pPr indent="-342900" lvl="0" marL="457200" rtl="0" algn="l">
              <a:lnSpc>
                <a:spcPct val="115000"/>
              </a:lnSpc>
              <a:spcBef>
                <a:spcPts val="0"/>
              </a:spcBef>
              <a:spcAft>
                <a:spcPts val="0"/>
              </a:spcAft>
              <a:buClr>
                <a:schemeClr val="lt1"/>
              </a:buClr>
              <a:buSzPts val="1800"/>
              <a:buChar char="●"/>
            </a:pPr>
            <a:r>
              <a:rPr lang="en" sz="1800">
                <a:solidFill>
                  <a:schemeClr val="lt1"/>
                </a:solidFill>
              </a:rPr>
              <a:t>Exposure to different</a:t>
            </a:r>
            <a:endParaRPr sz="1800">
              <a:solidFill>
                <a:schemeClr val="lt1"/>
              </a:solidFill>
            </a:endParaRPr>
          </a:p>
          <a:p>
            <a:pPr indent="0" lvl="0" marL="457200" rtl="0" algn="l">
              <a:lnSpc>
                <a:spcPct val="115000"/>
              </a:lnSpc>
              <a:spcBef>
                <a:spcPts val="0"/>
              </a:spcBef>
              <a:spcAft>
                <a:spcPts val="0"/>
              </a:spcAft>
              <a:buNone/>
            </a:pPr>
            <a:r>
              <a:rPr lang="en" sz="1800">
                <a:solidFill>
                  <a:schemeClr val="lt1"/>
                </a:solidFill>
              </a:rPr>
              <a:t>health disparities within</a:t>
            </a:r>
            <a:endParaRPr sz="1800">
              <a:solidFill>
                <a:schemeClr val="lt1"/>
              </a:solidFill>
            </a:endParaRPr>
          </a:p>
          <a:p>
            <a:pPr indent="0" lvl="0" marL="457200" rtl="0" algn="l">
              <a:lnSpc>
                <a:spcPct val="115000"/>
              </a:lnSpc>
              <a:spcBef>
                <a:spcPts val="0"/>
              </a:spcBef>
              <a:spcAft>
                <a:spcPts val="0"/>
              </a:spcAft>
              <a:buNone/>
            </a:pPr>
            <a:r>
              <a:rPr lang="en" sz="1800">
                <a:solidFill>
                  <a:schemeClr val="lt1"/>
                </a:solidFill>
              </a:rPr>
              <a:t>the community</a:t>
            </a:r>
            <a:endParaRPr sz="1800">
              <a:solidFill>
                <a:schemeClr val="lt1"/>
              </a:solidFill>
            </a:endParaRPr>
          </a:p>
        </p:txBody>
      </p:sp>
      <p:pic>
        <p:nvPicPr>
          <p:cNvPr id="122" name="Google Shape;122;p20"/>
          <p:cNvPicPr preferRelativeResize="0"/>
          <p:nvPr/>
        </p:nvPicPr>
        <p:blipFill>
          <a:blip r:embed="rId4">
            <a:alphaModFix/>
          </a:blip>
          <a:stretch>
            <a:fillRect/>
          </a:stretch>
        </p:blipFill>
        <p:spPr>
          <a:xfrm>
            <a:off x="3840925" y="3326025"/>
            <a:ext cx="1462150" cy="1462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pic>
        <p:nvPicPr>
          <p:cNvPr id="127" name="Google Shape;127;p21"/>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28" name="Google Shape;128;p21"/>
          <p:cNvPicPr preferRelativeResize="0"/>
          <p:nvPr/>
        </p:nvPicPr>
        <p:blipFill>
          <a:blip r:embed="rId4">
            <a:alphaModFix/>
          </a:blip>
          <a:stretch>
            <a:fillRect/>
          </a:stretch>
        </p:blipFill>
        <p:spPr>
          <a:xfrm>
            <a:off x="0" y="4326825"/>
            <a:ext cx="855474" cy="816675"/>
          </a:xfrm>
          <a:prstGeom prst="rect">
            <a:avLst/>
          </a:prstGeom>
          <a:noFill/>
          <a:ln>
            <a:noFill/>
          </a:ln>
        </p:spPr>
      </p:pic>
      <p:sp>
        <p:nvSpPr>
          <p:cNvPr id="129" name="Google Shape;129;p21"/>
          <p:cNvSpPr/>
          <p:nvPr/>
        </p:nvSpPr>
        <p:spPr>
          <a:xfrm>
            <a:off x="729150" y="533250"/>
            <a:ext cx="7904400" cy="4077000"/>
          </a:xfrm>
          <a:prstGeom prst="rect">
            <a:avLst/>
          </a:prstGeom>
          <a:solidFill>
            <a:srgbClr val="0145AC">
              <a:alpha val="807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1"/>
          <p:cNvSpPr txBox="1"/>
          <p:nvPr/>
        </p:nvSpPr>
        <p:spPr>
          <a:xfrm>
            <a:off x="1682400" y="533250"/>
            <a:ext cx="5997900" cy="65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Proxima Nova"/>
                <a:ea typeface="Proxima Nova"/>
                <a:cs typeface="Proxima Nova"/>
                <a:sym typeface="Proxima Nova"/>
              </a:rPr>
              <a:t>2018 AAMC Minority Student Medical Career Fair</a:t>
            </a:r>
            <a:endParaRPr sz="3500">
              <a:solidFill>
                <a:srgbClr val="FFFFFF"/>
              </a:solidFill>
              <a:latin typeface="Proxima Nova"/>
              <a:ea typeface="Proxima Nova"/>
              <a:cs typeface="Proxima Nova"/>
              <a:sym typeface="Proxima Nova"/>
            </a:endParaRPr>
          </a:p>
          <a:p>
            <a:pPr indent="0" lvl="0" marL="0" rtl="0" algn="ctr">
              <a:lnSpc>
                <a:spcPct val="130000"/>
              </a:lnSpc>
              <a:spcBef>
                <a:spcPts val="0"/>
              </a:spcBef>
              <a:spcAft>
                <a:spcPts val="0"/>
              </a:spcAft>
              <a:buNone/>
            </a:pPr>
            <a:r>
              <a:t/>
            </a:r>
            <a:endParaRPr sz="1500">
              <a:solidFill>
                <a:schemeClr val="lt2"/>
              </a:solidFill>
              <a:latin typeface="Proxima Nova"/>
              <a:ea typeface="Proxima Nova"/>
              <a:cs typeface="Proxima Nova"/>
              <a:sym typeface="Proxima Nova"/>
            </a:endParaRPr>
          </a:p>
          <a:p>
            <a:pPr indent="0" lvl="0" marL="0" rtl="0" algn="ctr">
              <a:spcBef>
                <a:spcPts val="0"/>
              </a:spcBef>
              <a:spcAft>
                <a:spcPts val="0"/>
              </a:spcAft>
              <a:buNone/>
            </a:pPr>
            <a:r>
              <a:t/>
            </a:r>
            <a:endParaRPr b="1" i="1" sz="2000">
              <a:solidFill>
                <a:schemeClr val="lt2"/>
              </a:solidFill>
              <a:latin typeface="Proxima Nova"/>
              <a:ea typeface="Proxima Nova"/>
              <a:cs typeface="Proxima Nova"/>
              <a:sym typeface="Proxima Nova"/>
            </a:endParaRPr>
          </a:p>
        </p:txBody>
      </p:sp>
      <p:sp>
        <p:nvSpPr>
          <p:cNvPr id="131" name="Google Shape;131;p21"/>
          <p:cNvSpPr txBox="1"/>
          <p:nvPr/>
        </p:nvSpPr>
        <p:spPr>
          <a:xfrm>
            <a:off x="1430850" y="1809575"/>
            <a:ext cx="7202700" cy="304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chemeClr val="lt2"/>
                </a:solidFill>
              </a:rPr>
              <a:t>Saturday, November 3 </a:t>
            </a:r>
            <a:r>
              <a:rPr b="1" lang="en" sz="2400">
                <a:solidFill>
                  <a:srgbClr val="FFFFFF"/>
                </a:solidFill>
              </a:rPr>
              <a:t> </a:t>
            </a:r>
            <a:r>
              <a:rPr lang="en" sz="2000">
                <a:solidFill>
                  <a:srgbClr val="FFFFFF"/>
                </a:solidFill>
              </a:rPr>
              <a:t>   			 </a:t>
            </a:r>
            <a:r>
              <a:rPr lang="en" sz="1800">
                <a:solidFill>
                  <a:srgbClr val="FFFFFF"/>
                </a:solidFill>
              </a:rPr>
              <a:t>	 Register Here</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Health Professionals</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MCAT</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Panel Discussions</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Admissions</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 sz="1800">
                <a:solidFill>
                  <a:srgbClr val="FFFFFF"/>
                </a:solidFill>
              </a:rPr>
              <a:t>Hands On Activities</a:t>
            </a:r>
            <a:endParaRPr sz="1800">
              <a:solidFill>
                <a:srgbClr val="FFFFFF"/>
              </a:solidFill>
            </a:endParaRPr>
          </a:p>
          <a:p>
            <a:pPr indent="0" lvl="0" marL="0" rtl="0" algn="l">
              <a:spcBef>
                <a:spcPts val="0"/>
              </a:spcBef>
              <a:spcAft>
                <a:spcPts val="0"/>
              </a:spcAft>
              <a:buNone/>
            </a:pPr>
            <a:r>
              <a:t/>
            </a:r>
            <a:endParaRPr sz="1800"/>
          </a:p>
        </p:txBody>
      </p:sp>
      <p:pic>
        <p:nvPicPr>
          <p:cNvPr id="132" name="Google Shape;132;p21"/>
          <p:cNvPicPr preferRelativeResize="0"/>
          <p:nvPr/>
        </p:nvPicPr>
        <p:blipFill>
          <a:blip r:embed="rId5">
            <a:alphaModFix/>
          </a:blip>
          <a:stretch>
            <a:fillRect/>
          </a:stretch>
        </p:blipFill>
        <p:spPr>
          <a:xfrm>
            <a:off x="4706850" y="2543250"/>
            <a:ext cx="1783575" cy="1783575"/>
          </a:xfrm>
          <a:prstGeom prst="rect">
            <a:avLst/>
          </a:prstGeom>
          <a:noFill/>
          <a:ln>
            <a:noFill/>
          </a:ln>
        </p:spPr>
      </p:pic>
      <p:pic>
        <p:nvPicPr>
          <p:cNvPr id="133" name="Google Shape;133;p21"/>
          <p:cNvPicPr preferRelativeResize="0"/>
          <p:nvPr/>
        </p:nvPicPr>
        <p:blipFill>
          <a:blip r:embed="rId6">
            <a:alphaModFix/>
          </a:blip>
          <a:stretch>
            <a:fillRect/>
          </a:stretch>
        </p:blipFill>
        <p:spPr>
          <a:xfrm>
            <a:off x="6741500" y="2577650"/>
            <a:ext cx="1714775" cy="17147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