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embeddedFontLst>
    <p:embeddedFont>
      <p:font typeface="Corsiva"/>
      <p:regular r:id="rId37"/>
      <p:bold r:id="rId38"/>
      <p:italic r:id="rId39"/>
      <p:boldItalic r:id="rId40"/>
    </p:embeddedFont>
    <p:embeddedFont>
      <p:font typeface="Cabin"/>
      <p:regular r:id="rId41"/>
      <p:bold r:id="rId42"/>
      <p:italic r:id="rId43"/>
      <p:boldItalic r:id="rId44"/>
    </p:embeddedFont>
    <p:embeddedFont>
      <p:font typeface="Open Sans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orsiva-boldItalic.fntdata"/><Relationship Id="rId20" Type="http://schemas.openxmlformats.org/officeDocument/2006/relationships/slide" Target="slides/slide15.xml"/><Relationship Id="rId42" Type="http://schemas.openxmlformats.org/officeDocument/2006/relationships/font" Target="fonts/Cabin-bold.fntdata"/><Relationship Id="rId41" Type="http://schemas.openxmlformats.org/officeDocument/2006/relationships/font" Target="fonts/Cabin-regular.fntdata"/><Relationship Id="rId22" Type="http://schemas.openxmlformats.org/officeDocument/2006/relationships/slide" Target="slides/slide17.xml"/><Relationship Id="rId44" Type="http://schemas.openxmlformats.org/officeDocument/2006/relationships/font" Target="fonts/Cabin-boldItalic.fntdata"/><Relationship Id="rId21" Type="http://schemas.openxmlformats.org/officeDocument/2006/relationships/slide" Target="slides/slide16.xml"/><Relationship Id="rId43" Type="http://schemas.openxmlformats.org/officeDocument/2006/relationships/font" Target="fonts/Cabin-italic.fntdata"/><Relationship Id="rId24" Type="http://schemas.openxmlformats.org/officeDocument/2006/relationships/slide" Target="slides/slide19.xml"/><Relationship Id="rId46" Type="http://schemas.openxmlformats.org/officeDocument/2006/relationships/font" Target="fonts/OpenSans-bold.fntdata"/><Relationship Id="rId23" Type="http://schemas.openxmlformats.org/officeDocument/2006/relationships/slide" Target="slides/slide18.xml"/><Relationship Id="rId45" Type="http://schemas.openxmlformats.org/officeDocument/2006/relationships/font" Target="fonts/OpenSans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schemas.openxmlformats.org/officeDocument/2006/relationships/font" Target="fonts/OpenSans-boldItalic.fntdata"/><Relationship Id="rId25" Type="http://schemas.openxmlformats.org/officeDocument/2006/relationships/slide" Target="slides/slide20.xml"/><Relationship Id="rId47" Type="http://schemas.openxmlformats.org/officeDocument/2006/relationships/font" Target="fonts/OpenSans-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Corsiva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Corsiva-italic.fntdata"/><Relationship Id="rId16" Type="http://schemas.openxmlformats.org/officeDocument/2006/relationships/slide" Target="slides/slide11.xml"/><Relationship Id="rId38" Type="http://schemas.openxmlformats.org/officeDocument/2006/relationships/font" Target="fonts/Corsiva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2d14e0c84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2d14e0c84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2d14e0c84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2d14e0c84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2d14e0c84_4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2d14e0c84_4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2d14e0c84_6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2d14e0c84_6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2d14e0c84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2d14e0c84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2d14e0c84_6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2d14e0c84_6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2d14e0c84_6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42d14e0c84_6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2d14e0c84_6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2d14e0c84_6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2d14e0c84_5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2d14e0c84_5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2d14e0c84_5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2d14e0c84_5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42cefc5025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42cefc5025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2d14e0c84_4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42d14e0c84_4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2d14e0c84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2d14e0c84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2d14e0c84_5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42d14e0c84_5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2d14e0c84_5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2d14e0c84_5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2d14e0c84_5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42d14e0c84_5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2d14e0c84_5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42d14e0c84_5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42d14e0c84_4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42d14e0c84_4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42d14e0c8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42d14e0c8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2d14e0c8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42d14e0c8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42d14e0c84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42d14e0c84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2cefc5025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2cefc5025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42d14e0c4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42d14e0c4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42d14e0c41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42d14e0c41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2cefc5025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2cefc5025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2cefc5025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42cefc5025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2cefc5025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2cefc5025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2d14e0c8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2d14e0c8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42d14e0c84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42d14e0c84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2d14e0c84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2d14e0c84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hyperlink" Target="https://drive.google.com/open?id=1r2rynNN_WNSNy7R2M6tYB1Ak060H0M8UWm9v2r5CQ1E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Relationship Id="rId4" Type="http://schemas.openxmlformats.org/officeDocument/2006/relationships/hyperlink" Target="https://goo.gl/forms/NU0jJmyCf6vmKU4d2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hyperlink" Target="https://docs.google.com/forms/d/1ouKN2let-xxbp8V71y-urRexzQVEkqRS8MZeY13cTwI/edit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243350" cy="22433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246275" y="1964350"/>
            <a:ext cx="1750800" cy="2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 IN HERE: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3"/>
          <p:cNvSpPr txBox="1"/>
          <p:nvPr/>
        </p:nvSpPr>
        <p:spPr>
          <a:xfrm>
            <a:off x="3680100" y="3039350"/>
            <a:ext cx="17838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c.i.g@live.com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1993" y="16500"/>
            <a:ext cx="9267979" cy="511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03"/>
            <a:ext cx="9144000" cy="513849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5"/>
          <p:cNvSpPr/>
          <p:nvPr/>
        </p:nvSpPr>
        <p:spPr>
          <a:xfrm>
            <a:off x="138600" y="913950"/>
            <a:ext cx="9005400" cy="3315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Looking for a leadership opportunity? </a:t>
            </a:r>
            <a:endParaRPr sz="2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 am looking for three chairs to assist me throughout the 2018-2019 school year! 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Do not miss your chance and apply now! 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45720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       </a:t>
            </a:r>
            <a:r>
              <a:rPr b="1" lang="en" sz="1800" u="sng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Deadline is Friday, September 28. </a:t>
            </a:r>
            <a:endParaRPr i="1"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Link found Below: </a:t>
            </a:r>
            <a:endParaRPr i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8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4"/>
              </a:rPr>
              <a:t>https://drive.google.com/open?id=1r2rynNN_WNSNy7R2M6tYB1Ak060H0M8UWm9v2r5CQ1E</a:t>
            </a:r>
            <a:endParaRPr i="1"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4" name="Google Shape;134;p25"/>
          <p:cNvSpPr txBox="1"/>
          <p:nvPr/>
        </p:nvSpPr>
        <p:spPr>
          <a:xfrm>
            <a:off x="1761575" y="0"/>
            <a:ext cx="59547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Chair Application</a:t>
            </a:r>
            <a:endParaRPr sz="4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1525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3575"/>
            <a:ext cx="9144000" cy="519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3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6" name="Google Shape;17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269"/>
            <a:ext cx="9143998" cy="5106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03"/>
            <a:ext cx="9144000" cy="5138493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3"/>
          <p:cNvSpPr/>
          <p:nvPr/>
        </p:nvSpPr>
        <p:spPr>
          <a:xfrm>
            <a:off x="1790325" y="1483700"/>
            <a:ext cx="5954700" cy="2502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3"/>
          <p:cNvSpPr txBox="1"/>
          <p:nvPr/>
        </p:nvSpPr>
        <p:spPr>
          <a:xfrm>
            <a:off x="316525" y="227500"/>
            <a:ext cx="8526300" cy="9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Chair Position</a:t>
            </a:r>
            <a:endParaRPr b="1" sz="4400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" name="Google Shape;193;p33"/>
          <p:cNvSpPr/>
          <p:nvPr/>
        </p:nvSpPr>
        <p:spPr>
          <a:xfrm>
            <a:off x="1493600" y="1325450"/>
            <a:ext cx="6340200" cy="3416400"/>
          </a:xfrm>
          <a:prstGeom prst="verticalScroll">
            <a:avLst>
              <a:gd fmla="val 125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3"/>
          <p:cNvSpPr txBox="1"/>
          <p:nvPr/>
        </p:nvSpPr>
        <p:spPr>
          <a:xfrm>
            <a:off x="2072150" y="2222900"/>
            <a:ext cx="5183100" cy="18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I am searching for </a:t>
            </a:r>
            <a:r>
              <a:rPr lang="en" sz="2000" u="sng">
                <a:latin typeface="Open Sans"/>
                <a:ea typeface="Open Sans"/>
                <a:cs typeface="Open Sans"/>
                <a:sym typeface="Open Sans"/>
              </a:rPr>
              <a:t>one</a:t>
            </a: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 chair to serve </a:t>
            </a: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alongside</a:t>
            </a: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 me for the 2018-19 year.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I will delegate tasks to you while allowing you express your independent ideas.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03"/>
            <a:ext cx="9144000" cy="513849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4"/>
          <p:cNvSpPr/>
          <p:nvPr/>
        </p:nvSpPr>
        <p:spPr>
          <a:xfrm>
            <a:off x="1790325" y="1483700"/>
            <a:ext cx="5954700" cy="2502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4"/>
          <p:cNvSpPr txBox="1"/>
          <p:nvPr/>
        </p:nvSpPr>
        <p:spPr>
          <a:xfrm>
            <a:off x="316525" y="227500"/>
            <a:ext cx="8526300" cy="9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Nursing Home Bingo</a:t>
            </a:r>
            <a:endParaRPr b="1" sz="4400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4" name="Google Shape;204;p34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1953" y="1127500"/>
            <a:ext cx="6125349" cy="378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03"/>
            <a:ext cx="9144000" cy="513849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5"/>
          <p:cNvSpPr/>
          <p:nvPr/>
        </p:nvSpPr>
        <p:spPr>
          <a:xfrm>
            <a:off x="1790325" y="1483700"/>
            <a:ext cx="5954700" cy="2502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5"/>
          <p:cNvSpPr txBox="1"/>
          <p:nvPr/>
        </p:nvSpPr>
        <p:spPr>
          <a:xfrm>
            <a:off x="316525" y="227500"/>
            <a:ext cx="8526300" cy="9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Nursing Home Bingo</a:t>
            </a:r>
            <a:endParaRPr b="1" sz="4400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" name="Google Shape;214;p35"/>
          <p:cNvSpPr txBox="1"/>
          <p:nvPr/>
        </p:nvSpPr>
        <p:spPr>
          <a:xfrm>
            <a:off x="731950" y="1582625"/>
            <a:ext cx="7576800" cy="22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</a:pP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Sign up Link: </a:t>
            </a:r>
            <a:r>
              <a:rPr lang="en" sz="20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https://goo.gl/forms/NU0jJmyCf6vmKU4d2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</a:pP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We take bus route 18 from the corner of MLK and San Jacinto.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</a:pP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Bus ride is only 7 minutes long.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●"/>
            </a:pPr>
            <a:r>
              <a:rPr b="1" lang="en" sz="2400">
                <a:latin typeface="Open Sans"/>
                <a:ea typeface="Open Sans"/>
                <a:cs typeface="Open Sans"/>
                <a:sym typeface="Open Sans"/>
              </a:rPr>
              <a:t>This Friday at 7PM</a:t>
            </a:r>
            <a:endParaRPr b="1" sz="2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03"/>
            <a:ext cx="9144000" cy="513849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6"/>
          <p:cNvSpPr/>
          <p:nvPr/>
        </p:nvSpPr>
        <p:spPr>
          <a:xfrm>
            <a:off x="1790325" y="1533150"/>
            <a:ext cx="5677500" cy="2274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6"/>
          <p:cNvSpPr txBox="1"/>
          <p:nvPr/>
        </p:nvSpPr>
        <p:spPr>
          <a:xfrm>
            <a:off x="316525" y="227500"/>
            <a:ext cx="8526300" cy="9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Recurring Events</a:t>
            </a:r>
            <a:endParaRPr b="1" sz="4400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" name="Google Shape;224;p36"/>
          <p:cNvSpPr/>
          <p:nvPr/>
        </p:nvSpPr>
        <p:spPr>
          <a:xfrm>
            <a:off x="613275" y="1335325"/>
            <a:ext cx="2265100" cy="3046550"/>
          </a:xfrm>
          <a:prstGeom prst="flowChartOffpage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6"/>
          <p:cNvSpPr/>
          <p:nvPr/>
        </p:nvSpPr>
        <p:spPr>
          <a:xfrm>
            <a:off x="3189050" y="1337400"/>
            <a:ext cx="2265100" cy="3046550"/>
          </a:xfrm>
          <a:prstGeom prst="flowChartOffpage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6"/>
          <p:cNvSpPr/>
          <p:nvPr/>
        </p:nvSpPr>
        <p:spPr>
          <a:xfrm>
            <a:off x="5764825" y="1335325"/>
            <a:ext cx="2265100" cy="3046550"/>
          </a:xfrm>
          <a:prstGeom prst="flowChartOffpage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6"/>
          <p:cNvSpPr txBox="1"/>
          <p:nvPr/>
        </p:nvSpPr>
        <p:spPr>
          <a:xfrm>
            <a:off x="791300" y="1533150"/>
            <a:ext cx="1918800" cy="20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Tuesday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Inside Books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600"/>
              <a:t>Give the gift of knowledge to inmates across Texas (7-11PM).</a:t>
            </a:r>
            <a:endParaRPr sz="1600"/>
          </a:p>
        </p:txBody>
      </p:sp>
      <p:sp>
        <p:nvSpPr>
          <p:cNvPr id="228" name="Google Shape;228;p36"/>
          <p:cNvSpPr txBox="1"/>
          <p:nvPr/>
        </p:nvSpPr>
        <p:spPr>
          <a:xfrm>
            <a:off x="5933100" y="1533150"/>
            <a:ext cx="1918800" cy="20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Friday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Homecooked Fridays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-Cook for the hungry down the street (1-3 and 3-5PM).</a:t>
            </a:r>
            <a:endParaRPr sz="1600"/>
          </a:p>
        </p:txBody>
      </p:sp>
      <p:sp>
        <p:nvSpPr>
          <p:cNvPr id="229" name="Google Shape;229;p36"/>
          <p:cNvSpPr txBox="1"/>
          <p:nvPr/>
        </p:nvSpPr>
        <p:spPr>
          <a:xfrm>
            <a:off x="3362200" y="1533150"/>
            <a:ext cx="1918800" cy="20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Thursday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</a:rPr>
              <a:t>Inside Books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-Give the gift of knowledge to inmates across Texas (7-11PM).</a:t>
            </a:r>
            <a:endParaRPr sz="2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03"/>
            <a:ext cx="9144000" cy="513849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7"/>
          <p:cNvSpPr/>
          <p:nvPr/>
        </p:nvSpPr>
        <p:spPr>
          <a:xfrm>
            <a:off x="1790325" y="1483700"/>
            <a:ext cx="5954700" cy="2502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7"/>
          <p:cNvSpPr txBox="1"/>
          <p:nvPr/>
        </p:nvSpPr>
        <p:spPr>
          <a:xfrm>
            <a:off x="316525" y="227500"/>
            <a:ext cx="8526300" cy="9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Electric Scooter</a:t>
            </a:r>
            <a:endParaRPr b="1" sz="4400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9" name="Google Shape;23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8825" y="1060575"/>
            <a:ext cx="3700449" cy="370044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7"/>
          <p:cNvSpPr txBox="1"/>
          <p:nvPr/>
        </p:nvSpPr>
        <p:spPr>
          <a:xfrm>
            <a:off x="662725" y="1523275"/>
            <a:ext cx="1721100" cy="23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rsiva"/>
                <a:ea typeface="Corsiva"/>
                <a:cs typeface="Corsiva"/>
                <a:sym typeface="Corsiva"/>
              </a:rPr>
              <a:t>Come talk to me after the meeting if not about volunteering than about my scooter</a:t>
            </a:r>
            <a:endParaRPr sz="1800">
              <a:latin typeface="Corsiva"/>
              <a:ea typeface="Corsiva"/>
              <a:cs typeface="Corsiva"/>
              <a:sym typeface="Corsi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rsiva"/>
                <a:ea typeface="Corsiva"/>
                <a:cs typeface="Corsiva"/>
                <a:sym typeface="Corsiva"/>
              </a:rPr>
              <a:t>-Emmanuel Rayas</a:t>
            </a:r>
            <a:endParaRPr sz="1800">
              <a:latin typeface="Corsiva"/>
              <a:ea typeface="Corsiva"/>
              <a:cs typeface="Corsiva"/>
              <a:sym typeface="Corsiv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970"/>
            <a:ext cx="9143999" cy="5129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3" y="0"/>
            <a:ext cx="91352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9"/>
          <p:cNvSpPr txBox="1"/>
          <p:nvPr>
            <p:ph idx="1" type="body"/>
          </p:nvPr>
        </p:nvSpPr>
        <p:spPr>
          <a:xfrm>
            <a:off x="1342375" y="4171700"/>
            <a:ext cx="4366200" cy="69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0000"/>
                </a:solidFill>
              </a:rPr>
              <a:t>https://goo.gl/forms/PgKDnvstdfCqQEIK2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255" name="Google Shape;25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4775" y="288650"/>
            <a:ext cx="4164850" cy="21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5925" y="2733200"/>
            <a:ext cx="2248712" cy="213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9"/>
          <p:cNvSpPr/>
          <p:nvPr/>
        </p:nvSpPr>
        <p:spPr>
          <a:xfrm>
            <a:off x="477100" y="1017725"/>
            <a:ext cx="4440000" cy="32031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bin"/>
              <a:buChar char="●"/>
            </a:pPr>
            <a:r>
              <a:rPr lang="en" sz="2400">
                <a:latin typeface="Cabin"/>
                <a:ea typeface="Cabin"/>
                <a:cs typeface="Cabin"/>
                <a:sym typeface="Cabin"/>
              </a:rPr>
              <a:t>Program is ready. </a:t>
            </a:r>
            <a:endParaRPr sz="2400">
              <a:latin typeface="Cabin"/>
              <a:ea typeface="Cabin"/>
              <a:cs typeface="Cabin"/>
              <a:sym typeface="Cabi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bin"/>
              <a:buChar char="●"/>
            </a:pPr>
            <a:r>
              <a:rPr lang="en" sz="1800">
                <a:latin typeface="Cabin"/>
                <a:ea typeface="Cabin"/>
                <a:cs typeface="Cabin"/>
                <a:sym typeface="Cabin"/>
              </a:rPr>
              <a:t>The purpose is to make you come up with strategies to tackle the famously hard ut stem classes. </a:t>
            </a:r>
            <a:br>
              <a:rPr lang="en" sz="1800">
                <a:latin typeface="Cabin"/>
                <a:ea typeface="Cabin"/>
                <a:cs typeface="Cabin"/>
                <a:sym typeface="Cabin"/>
              </a:rPr>
            </a:br>
            <a:endParaRPr sz="1800">
              <a:latin typeface="Cabin"/>
              <a:ea typeface="Cabin"/>
              <a:cs typeface="Cabin"/>
              <a:sym typeface="Cabi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bin"/>
              <a:buChar char="●"/>
            </a:pPr>
            <a:r>
              <a:rPr lang="en" sz="1800">
                <a:latin typeface="Cabin"/>
                <a:ea typeface="Cabin"/>
                <a:cs typeface="Cabin"/>
                <a:sym typeface="Cabin"/>
              </a:rPr>
              <a:t>Instead of doing mentor applications, I will organize members in groups of classes being taken. Two people from each group will take the lead with a weekly lesson plan I have designed. </a:t>
            </a:r>
            <a:endParaRPr sz="2400"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3" name="Google Shape;26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50" y="0"/>
            <a:ext cx="9143999" cy="516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9075" y="0"/>
            <a:ext cx="2693226" cy="3658274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0"/>
          <p:cNvSpPr txBox="1"/>
          <p:nvPr/>
        </p:nvSpPr>
        <p:spPr>
          <a:xfrm>
            <a:off x="2617875" y="2560225"/>
            <a:ext cx="17184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Cabin"/>
                <a:ea typeface="Cabin"/>
                <a:cs typeface="Cabin"/>
                <a:sym typeface="Cabin"/>
              </a:rPr>
              <a:t>Oct 10</a:t>
            </a:r>
            <a:endParaRPr>
              <a:solidFill>
                <a:srgbClr val="0000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66" name="Google Shape;266;p40"/>
          <p:cNvSpPr txBox="1"/>
          <p:nvPr/>
        </p:nvSpPr>
        <p:spPr>
          <a:xfrm>
            <a:off x="3439150" y="1834913"/>
            <a:ext cx="17184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Cabin"/>
                <a:ea typeface="Cabin"/>
                <a:cs typeface="Cabin"/>
                <a:sym typeface="Cabin"/>
              </a:rPr>
              <a:t>This saturday. RSVP!</a:t>
            </a:r>
            <a:endParaRPr>
              <a:solidFill>
                <a:srgbClr val="0000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67" name="Google Shape;267;p40"/>
          <p:cNvSpPr txBox="1"/>
          <p:nvPr/>
        </p:nvSpPr>
        <p:spPr>
          <a:xfrm>
            <a:off x="3808200" y="2940425"/>
            <a:ext cx="17184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Cabin"/>
                <a:ea typeface="Cabin"/>
                <a:cs typeface="Cabin"/>
                <a:sym typeface="Cabin"/>
              </a:rPr>
              <a:t>We need more girls!</a:t>
            </a:r>
            <a:endParaRPr>
              <a:solidFill>
                <a:srgbClr val="0000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68" name="Google Shape;26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7750" y="3386173"/>
            <a:ext cx="3124150" cy="1757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75" name="Google Shape;27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2" name="Google Shape;28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4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9" name="Google Shape;28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553925" y="1076175"/>
            <a:ext cx="7853700" cy="3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We </a:t>
            </a:r>
            <a:r>
              <a:rPr lang="en" sz="1800"/>
              <a:t>will be tabling at Gone to CNS on Monday, October 15th from 6-8 PM!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Gone to CNS is an opportunity to learn about the organizations that operate under the College of Natural Sciences and all the resources they provide. 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We are looking for a handful of members to help out! 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If interested fill out the form below: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https://docs.google.com/forms/d/1ouKN2let-xxbp8V71y-urRexzQVEkqRS8MZeY13cTwI/edit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"/>
            <a:ext cx="9144000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" y="0"/>
            <a:ext cx="914398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" y="0"/>
            <a:ext cx="91439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