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Proxima Nova"/>
      <p:regular r:id="rId40"/>
      <p:bold r:id="rId41"/>
      <p:italic r:id="rId42"/>
      <p:boldItalic r:id="rId43"/>
    </p:embeddedFont>
    <p:embeddedFont>
      <p:font typeface="Lato"/>
      <p:regular r:id="rId44"/>
      <p:bold r:id="rId45"/>
      <p:italic r:id="rId46"/>
      <p:boldItalic r:id="rId47"/>
    </p:embeddedFont>
    <p:embeddedFont>
      <p:font typeface="Pacifico"/>
      <p:regular r:id="rId48"/>
    </p:embeddedFont>
    <p:embeddedFont>
      <p:font typeface="Oswald"/>
      <p:regular r:id="rId49"/>
      <p:bold r:id="rId50"/>
    </p:embeddedFont>
    <p:embeddedFont>
      <p:font typeface="Merriweather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regular.fntdata"/><Relationship Id="rId42" Type="http://schemas.openxmlformats.org/officeDocument/2006/relationships/font" Target="fonts/ProximaNova-italic.fntdata"/><Relationship Id="rId41" Type="http://schemas.openxmlformats.org/officeDocument/2006/relationships/font" Target="fonts/ProximaNova-bold.fntdata"/><Relationship Id="rId44" Type="http://schemas.openxmlformats.org/officeDocument/2006/relationships/font" Target="fonts/Lato-regular.fntdata"/><Relationship Id="rId43" Type="http://schemas.openxmlformats.org/officeDocument/2006/relationships/font" Target="fonts/ProximaNova-boldItalic.fntdata"/><Relationship Id="rId46" Type="http://schemas.openxmlformats.org/officeDocument/2006/relationships/font" Target="fonts/Lato-italic.fntdata"/><Relationship Id="rId45" Type="http://schemas.openxmlformats.org/officeDocument/2006/relationships/font" Target="fonts/La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acifico-regular.fntdata"/><Relationship Id="rId47" Type="http://schemas.openxmlformats.org/officeDocument/2006/relationships/font" Target="fonts/Lato-boldItalic.fntdata"/><Relationship Id="rId49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erriweather-regular.fntdata"/><Relationship Id="rId50" Type="http://schemas.openxmlformats.org/officeDocument/2006/relationships/font" Target="fonts/Oswald-bold.fntdata"/><Relationship Id="rId53" Type="http://schemas.openxmlformats.org/officeDocument/2006/relationships/font" Target="fonts/Merriweather-italic.fntdata"/><Relationship Id="rId52" Type="http://schemas.openxmlformats.org/officeDocument/2006/relationships/font" Target="fonts/Merriweather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Merriweather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pieapresident@texasaed.org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52b2dc21e_0_10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52b2dc21e_0_1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b320e589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b320e589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fbe9fb501_5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fbe9fb501_5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24bf2c21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24bf2c21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b320e5894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b320e5894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52b2dc21e_0_1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52b2dc21e_0_1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52e2a838a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52e2a838a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4c39ba839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4c39ba839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includes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4c39ba839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4c39ba839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fb37c809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fb37c80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52e2a838a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52e2a838a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52b2dc21e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52b2dc21e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52b2dc21e_0_1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52b2dc21e_0_1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4b7a7fc1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4b7a7fc1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52b2dc21e_0_1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52b2dc21e_0_1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24bf2c21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24bf2c21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Sign up link: https://goo.gl/forms/lxvrn03VPdcSoklr1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Shifts: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9:30 - 12:30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11:30-3:30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2:30-5:30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cd90cddaf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cd90cddaf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cd90cddaf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cd90cddaf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52b2dc21e_0_1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52b2dc21e_0_1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52e2a838a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52e2a838a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includes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52e2a838a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52e2a838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52b2dc21e_0_1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452b2dc21e_0_1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52d2acfa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52d2acfa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The Pre Med Open House was created by the Mentorship &amp; Pipeline Committee of Dell Med's Making Equity Standard in Healthcare (MESH) student org. The purpose of this program is to orient students (predominantly first-generation, underrepresented, and/or those with low access to resources) to the medical school application process. The workshop is med student-run and utilizes round robin stations to tackle different aspects of the application cycle. These stations include information on what a typical and atypical application timeline looks like, funding the MCAT and prep materials, post-matriculation funding, what makes a competitive applicant, and traditional/multiple mini interviews (MMI) tips. A light breakfast will be served as well!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I will be in touch with more specifics soon, including an exact schedule of the program. But they usually run from 9 am to 12:30ish pm on Saturday morning (we're looking at 05/04 for yours).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1d5b4d60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1d5b4d60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52b2dc21e_0_1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52b2dc21e_0_1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52b2dc21e_0_1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52b2dc21e_0_1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52d2acfa2_0_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52d2acfa2_0_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52b2dc21e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52b2dc21e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52d2acfa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52d2acfa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Replace [TIME] with the time you are being pied. If you aren’t sure about your time shoot </a:t>
            </a:r>
            <a:r>
              <a:rPr lang="en" u="sng">
                <a:solidFill>
                  <a:srgbClr val="0097A7"/>
                </a:solidFill>
                <a:hlinkClick r:id="rId2"/>
              </a:rPr>
              <a:t>pieapresident@texasaed.org</a:t>
            </a:r>
            <a:r>
              <a:rPr lang="en"/>
              <a:t> a message!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*Orgs in each category of members (1-50, 51- 100, 101 - 151, 151+) with the largest number of pies will be awarded $100 CASH!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Raffles include gift cards to restaurants and places like amazon. Kendra scott jewelry is also in the raffle!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b320e589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b320e589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4a1b37fd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4a1b37fd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fbe9fb50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fbe9fb5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b320e5894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b320e5894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4a1b37fd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4a1b37fd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0000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000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1155CC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sz="28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hyperlink" Target="https://l.facebook.com/l.php?u=https%3A%2F%2Fbit.ly%2FCCLD19%3Ffbclid%3DIwAR3QB2dVYmbcb8p1_HjvGUPCPNEciAJ6e4yhhWd6XnDUWFXOQcPWZ-f5WDQ&amp;h=AT3CjQABiahyApnp5D2_b_xUXTsJWwVhbIZVnZ9cWF7LR_1jXz_kPnmLu6vAylorEMUxSihbd9U5_sKGxpLj5Brm9D62Kze0nWDw2PB-IvTpgBt5dkocgvZ7kdrTeknbegK3qXHDow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hyperlink" Target="https://tinyurl.com/y44zja6k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5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1530925" y="-50"/>
            <a:ext cx="5316600" cy="5237100"/>
          </a:xfrm>
          <a:prstGeom prst="rect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1863750" y="1270600"/>
            <a:ext cx="5416500" cy="26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Hispanic Health Professions Organization</a:t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927525" y="3574800"/>
            <a:ext cx="36027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Information </a:t>
            </a: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Body Meeting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March 26th,  6:45 pm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MEZ B0.036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Sign In Here: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https://tinyurl.com/y4t2wxfv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1130325" y="486850"/>
            <a:ext cx="7361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Cesar E. Chavez Blood Drive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 rot="-1789300">
            <a:off x="916861" y="1730542"/>
            <a:ext cx="6275059" cy="21975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Was a success! </a:t>
            </a:r>
            <a:endParaRPr sz="6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5">
            <a:alphaModFix/>
          </a:blip>
          <a:srcRect b="-22398" l="2134" r="-29183" t="-4649"/>
          <a:stretch/>
        </p:blipFill>
        <p:spPr>
          <a:xfrm>
            <a:off x="5799000" y="1083375"/>
            <a:ext cx="2108600" cy="21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7923" y="2874348"/>
            <a:ext cx="1735900" cy="17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 txBox="1"/>
          <p:nvPr/>
        </p:nvSpPr>
        <p:spPr>
          <a:xfrm>
            <a:off x="2471375" y="650275"/>
            <a:ext cx="4280400" cy="47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Cesar E. Chavez Legacy Dinner </a:t>
            </a:r>
            <a:endParaRPr sz="2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Hosted by Mexican American Culture Commitee</a:t>
            </a:r>
            <a:r>
              <a:rPr lang="en" sz="2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Date: Wednesday March 26th, 2019  </a:t>
            </a:r>
            <a:endParaRPr sz="2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Location: Shirley Bird Perry Ballroom (Texas Union)</a:t>
            </a:r>
            <a:endParaRPr sz="2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Time: 6:00PM-9:00 PM</a:t>
            </a:r>
            <a:endParaRPr sz="2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Keynote Speaker: Andres Chavez</a:t>
            </a:r>
            <a:endParaRPr sz="2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https://tinyurl.com/y44zja6k</a:t>
            </a:r>
            <a:endParaRPr sz="22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4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1566000" y="847450"/>
            <a:ext cx="6230700" cy="25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2497200" y="3419850"/>
            <a:ext cx="43683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2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5"/>
          <p:cNvSpPr txBox="1"/>
          <p:nvPr/>
        </p:nvSpPr>
        <p:spPr>
          <a:xfrm>
            <a:off x="1566000" y="847450"/>
            <a:ext cx="6230700" cy="25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Survival of the Fittest</a:t>
            </a:r>
            <a:endParaRPr sz="33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Date: </a:t>
            </a:r>
            <a:r>
              <a:rPr lang="en" sz="2000">
                <a:solidFill>
                  <a:srgbClr val="FFFFFF"/>
                </a:solidFill>
              </a:rPr>
              <a:t>Saturday, April 27th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Time: </a:t>
            </a:r>
            <a:r>
              <a:rPr lang="en" sz="2000">
                <a:solidFill>
                  <a:srgbClr val="FFFFFF"/>
                </a:solidFill>
              </a:rPr>
              <a:t>10:00AM-12:00PM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Location: </a:t>
            </a:r>
            <a:r>
              <a:rPr lang="en" sz="2000">
                <a:solidFill>
                  <a:srgbClr val="FFFFFF"/>
                </a:solidFill>
              </a:rPr>
              <a:t>Whitaker Fields 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First Place team will get prizes! Still TTBD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Then after.. </a:t>
            </a:r>
            <a:r>
              <a:rPr lang="en" sz="2000">
                <a:solidFill>
                  <a:srgbClr val="FFFFFF"/>
                </a:solidFill>
              </a:rPr>
              <a:t>WE FEAST AT PLUCKERS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2497200" y="3378250"/>
            <a:ext cx="43683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type="title"/>
          </p:nvPr>
        </p:nvSpPr>
        <p:spPr>
          <a:xfrm>
            <a:off x="380125" y="3591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Bianca Garcia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82" name="Google Shape;182;p26"/>
          <p:cNvSpPr txBox="1"/>
          <p:nvPr>
            <p:ph idx="1" type="body"/>
          </p:nvPr>
        </p:nvSpPr>
        <p:spPr>
          <a:xfrm>
            <a:off x="421700" y="17031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Kinesiology </a:t>
            </a:r>
            <a:r>
              <a:rPr lang="en">
                <a:solidFill>
                  <a:srgbClr val="FFFFFF"/>
                </a:solidFill>
              </a:rPr>
              <a:t>Major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3rd Year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Houston, TX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Fun Fact: Fresa’s is my go to </a:t>
            </a:r>
            <a:r>
              <a:rPr lang="en">
                <a:solidFill>
                  <a:srgbClr val="FFFFFF"/>
                </a:solidFill>
              </a:rPr>
              <a:t>restaurant</a:t>
            </a:r>
            <a:r>
              <a:rPr lang="en">
                <a:solidFill>
                  <a:srgbClr val="FFFFFF"/>
                </a:solidFill>
              </a:rPr>
              <a:t> in Austin!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42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Secretary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4950" y="1541225"/>
            <a:ext cx="3881325" cy="2588844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7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7"/>
          <p:cNvSpPr txBox="1"/>
          <p:nvPr/>
        </p:nvSpPr>
        <p:spPr>
          <a:xfrm>
            <a:off x="1566000" y="847450"/>
            <a:ext cx="6230700" cy="25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ACTIVE MEMBER POINTS</a:t>
            </a:r>
            <a:endParaRPr sz="33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FIVE </a:t>
            </a:r>
            <a:r>
              <a:rPr lang="en" sz="2000">
                <a:solidFill>
                  <a:srgbClr val="FFFFFF"/>
                </a:solidFill>
              </a:rPr>
              <a:t>Volunteer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Social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Professional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Fundraising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General Body Meetings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2497200" y="3419850"/>
            <a:ext cx="43683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The point sheet is up to date: https://tinyurl.com/yxecb6f7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Let me know if you have any questions!!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biancagarcia207@utexas.edu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-150" y="1157100"/>
            <a:ext cx="9144000" cy="28293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1099725" y="1068371"/>
            <a:ext cx="67293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512175" y="1519347"/>
            <a:ext cx="79044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For </a:t>
            </a:r>
            <a:r>
              <a:rPr b="1" lang="en" sz="1800" u="sng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ALL</a:t>
            </a: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events involving head counts and ride confirmations, cancellation notice needs to be given 48 hours in advance with valid reasoning to officer hosting event.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** If no notification is received &amp; you are not present at the event, points that would have been earned will be deducted from that respective category of points (volunteering, fundraising, etc.)**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5" name="Google Shape;20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9"/>
          <p:cNvSpPr txBox="1"/>
          <p:nvPr>
            <p:ph type="title"/>
          </p:nvPr>
        </p:nvSpPr>
        <p:spPr>
          <a:xfrm>
            <a:off x="577500" y="1148650"/>
            <a:ext cx="3994500" cy="70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Join the GroupMe!</a:t>
            </a:r>
            <a:endParaRPr sz="3500">
              <a:solidFill>
                <a:schemeClr val="lt1"/>
              </a:solidFill>
            </a:endParaRPr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675" y="2058000"/>
            <a:ext cx="1679775" cy="16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0"/>
          <p:cNvSpPr txBox="1"/>
          <p:nvPr/>
        </p:nvSpPr>
        <p:spPr>
          <a:xfrm>
            <a:off x="2431800" y="14595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Google Calendar Link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2897700" y="3161450"/>
            <a:ext cx="33486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https://tinyurl.com/yxs4qpkq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Stay up to date!</a:t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1"/>
          <p:cNvSpPr txBox="1"/>
          <p:nvPr/>
        </p:nvSpPr>
        <p:spPr>
          <a:xfrm>
            <a:off x="2431800" y="782700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Families have been made!! You should hear from your officers this week!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Interested in joining?</a:t>
            </a: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18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https://tinyurl.com/y44zja6k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28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Evangelina Vaghefi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414500" y="1776925"/>
            <a:ext cx="4194000" cy="33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Psychology &amp; Nutrition Double Major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5th Year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Fort Worth, TX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I’m swearing off chick-fil A forever...unless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125" y="1843500"/>
            <a:ext cx="3673975" cy="245055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2" name="Google Shape;72;p14"/>
          <p:cNvSpPr txBox="1"/>
          <p:nvPr/>
        </p:nvSpPr>
        <p:spPr>
          <a:xfrm>
            <a:off x="414500" y="1317625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President</a:t>
            </a:r>
            <a:endParaRPr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Suzett Fernandez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37" name="Google Shape;237;p32"/>
          <p:cNvSpPr txBox="1"/>
          <p:nvPr>
            <p:ph idx="1" type="body"/>
          </p:nvPr>
        </p:nvSpPr>
        <p:spPr>
          <a:xfrm>
            <a:off x="357150" y="1855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Human Development and Family Sciences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could have 888 (</a:t>
            </a:r>
            <a:r>
              <a:rPr lang="en" sz="2000">
                <a:solidFill>
                  <a:srgbClr val="FFFFFF"/>
                </a:solidFill>
              </a:rPr>
              <a:t>Vietnamese food) any day, every day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38" name="Google Shape;238;p32"/>
          <p:cNvSpPr txBox="1"/>
          <p:nvPr/>
        </p:nvSpPr>
        <p:spPr>
          <a:xfrm>
            <a:off x="357150" y="133152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Financial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825" y="17295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3"/>
          <p:cNvSpPr txBox="1"/>
          <p:nvPr/>
        </p:nvSpPr>
        <p:spPr>
          <a:xfrm>
            <a:off x="2431800" y="5206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DUES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2897700" y="1218950"/>
            <a:ext cx="334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$ 30 </a:t>
            </a:r>
            <a:r>
              <a:rPr b="1" lang="en" sz="1200">
                <a:solidFill>
                  <a:schemeClr val="lt1"/>
                </a:solidFill>
              </a:rPr>
              <a:t>Returning Members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$35 New Members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Includes a Tshirt!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Venmo: @Texas-HHPO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(Please state New/Returner)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Paypal: texashhpo@gmail.com ($2 fee)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Cash or Card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**Email: sfdzz97@gmail.com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- include your name, EID, phone number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** Increases by $10 after 3rd GBM**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Emmanuel Rayas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469850" y="18971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Biochemistry, BSA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4th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San Antonio,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won the Aspire Leadership and Service Award yesterday and I am really proud of it!!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55" name="Google Shape;255;p34"/>
          <p:cNvSpPr txBox="1"/>
          <p:nvPr/>
        </p:nvSpPr>
        <p:spPr>
          <a:xfrm>
            <a:off x="424400" y="13148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Volunteer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5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 txBox="1"/>
          <p:nvPr/>
        </p:nvSpPr>
        <p:spPr>
          <a:xfrm>
            <a:off x="855475" y="76215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35"/>
          <p:cNvPicPr preferRelativeResize="0"/>
          <p:nvPr/>
        </p:nvPicPr>
        <p:blipFill rotWithShape="1">
          <a:blip r:embed="rId5">
            <a:alphaModFix/>
          </a:blip>
          <a:srcRect b="5158" l="5587" r="6554" t="4507"/>
          <a:stretch/>
        </p:blipFill>
        <p:spPr>
          <a:xfrm>
            <a:off x="1968850" y="564438"/>
            <a:ext cx="5206300" cy="40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6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6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Nursing Home-Bingo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274" name="Google Shape;27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6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6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6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6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6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6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6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6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6"/>
          <p:cNvSpPr txBox="1"/>
          <p:nvPr/>
        </p:nvSpPr>
        <p:spPr>
          <a:xfrm>
            <a:off x="1057125" y="14251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Friday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 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Mar 29, 7:00p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Take the bus together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(6:45p)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Or you can drive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85" name="Google Shape;285;p36"/>
          <p:cNvSpPr txBox="1"/>
          <p:nvPr/>
        </p:nvSpPr>
        <p:spPr>
          <a:xfrm>
            <a:off x="6541113" y="15505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Info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Bus stop 18 on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Trinity and MLK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600">
                <a:solidFill>
                  <a:schemeClr val="lt1"/>
                </a:solidFill>
              </a:rPr>
              <a:t>2806 Real St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Austin, TX  78722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86" name="Google Shape;286;p36"/>
          <p:cNvSpPr txBox="1"/>
          <p:nvPr/>
        </p:nvSpPr>
        <p:spPr>
          <a:xfrm>
            <a:off x="6564850" y="26650"/>
            <a:ext cx="51168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7" name="Google Shape;28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3467" y="1425100"/>
            <a:ext cx="3031695" cy="301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7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7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Volunteer Programs Survey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295" name="Google Shape;29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7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7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7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7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7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7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7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7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7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7"/>
          <p:cNvSpPr txBox="1"/>
          <p:nvPr/>
        </p:nvSpPr>
        <p:spPr>
          <a:xfrm>
            <a:off x="1057125" y="14251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New Events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Psychiatric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Patients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Community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Gardens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Environmental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Movements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6541113" y="15505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Group-Me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Volunteer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Together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With fellow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HHPO’ers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Who like the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same events.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8075" y="1425100"/>
            <a:ext cx="3002487" cy="301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Marcelo Pintos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13" name="Google Shape;313;p38"/>
          <p:cNvSpPr txBox="1"/>
          <p:nvPr>
            <p:ph idx="1" type="body"/>
          </p:nvPr>
        </p:nvSpPr>
        <p:spPr>
          <a:xfrm>
            <a:off x="399450" y="179735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Biochemistry BSA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 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Mcallen, TX / Reynosa MX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went to three different states in Mexico during spring-break :o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14" name="Google Shape;314;p38"/>
          <p:cNvSpPr txBox="1"/>
          <p:nvPr/>
        </p:nvSpPr>
        <p:spPr>
          <a:xfrm>
            <a:off x="399450" y="13148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Social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15" name="Google Shape;3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900" y="1659950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6750"/>
            <a:ext cx="9144000" cy="52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/>
          <p:nvPr/>
        </p:nvSpPr>
        <p:spPr>
          <a:xfrm>
            <a:off x="-150" y="1157100"/>
            <a:ext cx="9144000" cy="28293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9"/>
          <p:cNvSpPr txBox="1"/>
          <p:nvPr/>
        </p:nvSpPr>
        <p:spPr>
          <a:xfrm>
            <a:off x="1099725" y="1068371"/>
            <a:ext cx="67293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</a:endParaRPr>
          </a:p>
        </p:txBody>
      </p:sp>
      <p:sp>
        <p:nvSpPr>
          <p:cNvPr id="324" name="Google Shape;324;p39"/>
          <p:cNvSpPr txBox="1"/>
          <p:nvPr/>
        </p:nvSpPr>
        <p:spPr>
          <a:xfrm>
            <a:off x="-839825" y="480250"/>
            <a:ext cx="5842200" cy="28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HHPO’s</a:t>
            </a:r>
            <a:r>
              <a:rPr b="1" lang="en" sz="36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 Boat Party</a:t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Date: May 10th 4:00pm-10:00pm</a:t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Last day of school!</a:t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$20 for members and $30 for non-members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Please venmo @Texas-HHPO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And send screenshot of your payment to pmarcelo518@gmail.com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nndjd</a:t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5" name="Google Shape;3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3525" y="1210000"/>
            <a:ext cx="4085249" cy="272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0"/>
          <p:cNvSpPr txBox="1"/>
          <p:nvPr/>
        </p:nvSpPr>
        <p:spPr>
          <a:xfrm>
            <a:off x="2431800" y="4944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Softball Team 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Poll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4" name="Google Shape;334;p40"/>
          <p:cNvSpPr txBox="1"/>
          <p:nvPr/>
        </p:nvSpPr>
        <p:spPr>
          <a:xfrm>
            <a:off x="2897700" y="3161450"/>
            <a:ext cx="33486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5" name="Google Shape;335;p40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  <p:pic>
        <p:nvPicPr>
          <p:cNvPr id="336" name="Google Shape;33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462" y="1824188"/>
            <a:ext cx="4197077" cy="313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Andrea Martinez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42" name="Google Shape;342;p41"/>
          <p:cNvSpPr txBox="1"/>
          <p:nvPr>
            <p:ph idx="1" type="body"/>
          </p:nvPr>
        </p:nvSpPr>
        <p:spPr>
          <a:xfrm>
            <a:off x="311700" y="1729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Human Development and Family Sciences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7 more weeks til the semester ends!! :)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43" name="Google Shape;343;p41"/>
          <p:cNvSpPr txBox="1"/>
          <p:nvPr/>
        </p:nvSpPr>
        <p:spPr>
          <a:xfrm>
            <a:off x="31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Archives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44" name="Google Shape;3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675" y="17295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2431800" y="6337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Dell Med Open House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Tentative Date &amp; Time: </a:t>
            </a:r>
            <a:endParaRPr b="1" sz="18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Saturday May 4th 8-1:30 PM</a:t>
            </a:r>
            <a:endParaRPr b="1" sz="18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209200" y="1719400"/>
            <a:ext cx="4725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Purpose: To orient first-gen, underrepresented students with the medical school application process.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Focal Points: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to expect from the application process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Funding the MCAT + prep materials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Post-matriculation funding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Being a competitive applicant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Tips for traditional/multiple mini interviews (MMI)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2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2"/>
          <p:cNvSpPr txBox="1"/>
          <p:nvPr/>
        </p:nvSpPr>
        <p:spPr>
          <a:xfrm>
            <a:off x="855475" y="76215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Scrapbooking Social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-"/>
            </a:pPr>
            <a:r>
              <a:rPr b="1" lang="en" sz="2400">
                <a:solidFill>
                  <a:schemeClr val="lt2"/>
                </a:solidFill>
              </a:rPr>
              <a:t>Sunday 4/31 @ 6pm in the SAC activity room - 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2"/>
          <p:cNvSpPr txBox="1"/>
          <p:nvPr/>
        </p:nvSpPr>
        <p:spPr>
          <a:xfrm>
            <a:off x="3357050" y="1971250"/>
            <a:ext cx="20616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Sign up here for live updates via GroupMe: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5197200" y="1971250"/>
            <a:ext cx="23517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6" name="Google Shape;35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952" y="2932048"/>
            <a:ext cx="1731800" cy="1737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Valeria Sornia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62" name="Google Shape;362;p43"/>
          <p:cNvSpPr txBox="1"/>
          <p:nvPr>
            <p:ph idx="1" type="body"/>
          </p:nvPr>
        </p:nvSpPr>
        <p:spPr>
          <a:xfrm>
            <a:off x="357150" y="1855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finally saw A Star Is Born, and I cried :(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63" name="Google Shape;363;p43"/>
          <p:cNvSpPr txBox="1"/>
          <p:nvPr/>
        </p:nvSpPr>
        <p:spPr>
          <a:xfrm>
            <a:off x="31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Public Relations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64" name="Google Shape;3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425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Jessica Medrano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71" name="Google Shape;371;p44"/>
          <p:cNvSpPr txBox="1"/>
          <p:nvPr>
            <p:ph idx="1" type="body"/>
          </p:nvPr>
        </p:nvSpPr>
        <p:spPr>
          <a:xfrm>
            <a:off x="311700" y="185500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Houston,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I get to go see Bad Bunny on Thursday and my 21st birthday is on Saturday!! #212121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72" name="Google Shape;372;p44"/>
          <p:cNvSpPr txBox="1"/>
          <p:nvPr/>
        </p:nvSpPr>
        <p:spPr>
          <a:xfrm>
            <a:off x="411550" y="1373100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IT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73" name="Google Shape;3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725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type="title"/>
          </p:nvPr>
        </p:nvSpPr>
        <p:spPr>
          <a:xfrm>
            <a:off x="311700" y="94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Nominations</a:t>
            </a:r>
            <a:endParaRPr sz="6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rgbClr val="63D297"/>
              </a:solidFill>
            </a:endParaRPr>
          </a:p>
        </p:txBody>
      </p:sp>
      <p:pic>
        <p:nvPicPr>
          <p:cNvPr id="380" name="Google Shape;3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5"/>
          <p:cNvSpPr txBox="1"/>
          <p:nvPr/>
        </p:nvSpPr>
        <p:spPr>
          <a:xfrm>
            <a:off x="864600" y="1344300"/>
            <a:ext cx="7414800" cy="26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Each position will be given 2-3 minutes </a:t>
            </a:r>
            <a:endParaRPr sz="24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VP and Presidential positions are limited to previous officers</a:t>
            </a:r>
            <a:endParaRPr sz="24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Any individual can be nominated for more than one position</a:t>
            </a:r>
            <a:endParaRPr sz="24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I will stop taking nominations by e-mail after 11:59 PM tonight</a:t>
            </a:r>
            <a:endParaRPr sz="24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6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6"/>
          <p:cNvSpPr txBox="1"/>
          <p:nvPr/>
        </p:nvSpPr>
        <p:spPr>
          <a:xfrm>
            <a:off x="2431800" y="7178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for Coming!!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9" name="Google Shape;389;p46"/>
          <p:cNvSpPr txBox="1"/>
          <p:nvPr/>
        </p:nvSpPr>
        <p:spPr>
          <a:xfrm>
            <a:off x="2897700" y="1383225"/>
            <a:ext cx="334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Sign in here: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https://tinyurl.com/y4t2wxfv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3rd General Body Meeting: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2 April 2019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6:45 pm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Website:</a:t>
            </a:r>
            <a:r>
              <a:rPr b="1"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Texashhpo.weebly.com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Email:</a:t>
            </a:r>
            <a:r>
              <a:rPr lang="en">
                <a:solidFill>
                  <a:schemeClr val="lt1"/>
                </a:solidFill>
              </a:rPr>
              <a:t> texashhpo@gmail.com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90" name="Google Shape;39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50" y="3502772"/>
            <a:ext cx="487218" cy="4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9275" y="4210647"/>
            <a:ext cx="429250" cy="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6"/>
          <p:cNvSpPr txBox="1"/>
          <p:nvPr/>
        </p:nvSpPr>
        <p:spPr>
          <a:xfrm>
            <a:off x="4040250" y="3502775"/>
            <a:ext cx="18492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HHPO (Hispanic Health Professions Organization)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93" name="Google Shape;393;p46"/>
          <p:cNvSpPr txBox="1"/>
          <p:nvPr/>
        </p:nvSpPr>
        <p:spPr>
          <a:xfrm>
            <a:off x="4240950" y="4210650"/>
            <a:ext cx="14478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@texashhpo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6420.JPG" id="85" name="Google Shape;85;p16"/>
          <p:cNvPicPr preferRelativeResize="0"/>
          <p:nvPr/>
        </p:nvPicPr>
        <p:blipFill rotWithShape="1">
          <a:blip r:embed="rId3">
            <a:alphaModFix amt="41000"/>
          </a:blip>
          <a:srcRect b="14587" l="1409" r="1409" t="3411"/>
          <a:stretch/>
        </p:blipFill>
        <p:spPr>
          <a:xfrm>
            <a:off x="0" y="0"/>
            <a:ext cx="9144006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311700" y="215725"/>
            <a:ext cx="85206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Pie A President 2019!</a:t>
            </a:r>
            <a:endParaRPr b="1" sz="520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11700" y="1124125"/>
            <a:ext cx="8832300" cy="3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Merriweather"/>
              <a:buChar char="●"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Pie ME in the face on Tuesday, April 2th from 2-4 PM @ Greg Plaza!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Merriweather"/>
              <a:buChar char="●"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Benefiting Children’s Surgical Global Outreach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Merriweather"/>
              <a:buChar char="●"/>
            </a:pPr>
            <a:r>
              <a:rPr b="1" lang="en" sz="2500">
                <a:latin typeface="Merriweather"/>
                <a:ea typeface="Merriweather"/>
                <a:cs typeface="Merriweather"/>
                <a:sym typeface="Merriweather"/>
              </a:rPr>
              <a:t>FREE </a:t>
            </a: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surgeries for children in Guatemala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Merriweather"/>
              <a:buChar char="●"/>
            </a:pPr>
            <a:r>
              <a:rPr b="1" lang="en" sz="2500">
                <a:latin typeface="Merriweather"/>
                <a:ea typeface="Merriweather"/>
                <a:cs typeface="Merriweather"/>
                <a:sym typeface="Merriweather"/>
              </a:rPr>
              <a:t>Pies are $3 each or 2 for $5</a:t>
            </a:r>
            <a:endParaRPr b="1"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Merriweather"/>
              <a:buChar char="●"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A chance to win $100 for our org!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Merriweather"/>
              <a:buChar char="●"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Raffles for individual prizes: 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Font typeface="Merriweather"/>
              <a:buChar char="○"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Kendra Scott, Alamo Drafthouse tix, etc!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1682400" y="473675"/>
            <a:ext cx="59979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Aspire Banquet </a:t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lt2"/>
                </a:solidFill>
              </a:rPr>
              <a:t>CONGRATULATIONS TO MANNY FOR WINNING AN AWARD FOR LEADERSHIP AND SERVICE!!!</a:t>
            </a:r>
            <a:endParaRPr b="1" sz="30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lt2"/>
                </a:solidFill>
              </a:rPr>
              <a:t>(From CNS)</a:t>
            </a:r>
            <a:endParaRPr b="1" sz="30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182600" y="362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rgbClr val="FFFFFF"/>
                </a:solidFill>
              </a:rPr>
              <a:t>Cesar Gonzale</a:t>
            </a:r>
            <a:r>
              <a:rPr lang="en" sz="6200">
                <a:solidFill>
                  <a:srgbClr val="FFFFFF"/>
                </a:solidFill>
              </a:rPr>
              <a:t>z</a:t>
            </a:r>
            <a:endParaRPr sz="6200">
              <a:solidFill>
                <a:srgbClr val="FFFFFF"/>
              </a:solidFill>
            </a:endParaRPr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89550" y="1702825"/>
            <a:ext cx="4231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Visual Media Minor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Roma,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tried my first 5 hr energy today, i’m a </a:t>
            </a:r>
            <a:r>
              <a:rPr lang="en" sz="2000">
                <a:solidFill>
                  <a:srgbClr val="FFFFFF"/>
                </a:solidFill>
              </a:rPr>
              <a:t>caffeine</a:t>
            </a:r>
            <a:r>
              <a:rPr lang="en" sz="2000">
                <a:solidFill>
                  <a:srgbClr val="FFFFFF"/>
                </a:solidFill>
              </a:rPr>
              <a:t> </a:t>
            </a:r>
            <a:r>
              <a:rPr lang="en" sz="2000">
                <a:solidFill>
                  <a:srgbClr val="FFFFFF"/>
                </a:solidFill>
              </a:rPr>
              <a:t>junkie now</a:t>
            </a:r>
            <a:r>
              <a:rPr lang="en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389550" y="1334975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VP of Professional Development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868" y="1702825"/>
            <a:ext cx="3647132" cy="243262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00000" dist="257175">
              <a:schemeClr val="dk1">
                <a:alpha val="50000"/>
              </a:schemeClr>
            </a:outerShdw>
          </a:effectLst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>
            <p:ph type="title"/>
          </p:nvPr>
        </p:nvSpPr>
        <p:spPr>
          <a:xfrm>
            <a:off x="170150" y="1268900"/>
            <a:ext cx="4734300" cy="63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UT Health - Long School of Medicine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170150" y="1906700"/>
            <a:ext cx="4734300" cy="19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Saturday, March 30th /  9:45 am - 2:00 pm</a:t>
            </a:r>
            <a:endParaRPr b="1" sz="1800" u="sng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Rides will be provided</a:t>
            </a:r>
            <a:endParaRPr sz="15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4388" y="3251525"/>
            <a:ext cx="4220675" cy="8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3362"/>
            <a:ext cx="9143999" cy="5190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/>
          <p:nvPr/>
        </p:nvSpPr>
        <p:spPr>
          <a:xfrm>
            <a:off x="0" y="-23350"/>
            <a:ext cx="9144000" cy="5143500"/>
          </a:xfrm>
          <a:prstGeom prst="rect">
            <a:avLst/>
          </a:prstGeom>
          <a:solidFill>
            <a:srgbClr val="0145AC">
              <a:alpha val="688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4675638" y="2691705"/>
            <a:ext cx="37899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15% discount - prep courses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10% discount one on one tutoring</a:t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2900" y="540250"/>
            <a:ext cx="3515375" cy="18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>
            <p:ph idx="4294967295" type="title"/>
          </p:nvPr>
        </p:nvSpPr>
        <p:spPr>
          <a:xfrm>
            <a:off x="303375" y="1037000"/>
            <a:ext cx="3549000" cy="25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</a:rPr>
              <a:t>Entrance Exam Preparation</a:t>
            </a:r>
            <a:endParaRPr sz="5000">
              <a:solidFill>
                <a:srgbClr val="FFFFFF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303375" y="3587600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Our Partner</a:t>
            </a:r>
            <a:endParaRPr b="1" sz="2000">
              <a:solidFill>
                <a:schemeClr val="lt2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29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Javier Flores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11700" y="179735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Psychology Major, Pre-PA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I have a bad sweet tooth.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311700" y="1215050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VP of Community Development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750" y="1595975"/>
            <a:ext cx="3880200" cy="2588093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20000" dist="247650">
              <a:schemeClr val="dk1">
                <a:alpha val="50000"/>
              </a:schemeClr>
            </a:outerShdw>
          </a:effectLst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