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Proxima Nova"/>
      <p:regular r:id="rId44"/>
      <p:bold r:id="rId45"/>
      <p:italic r:id="rId46"/>
      <p:boldItalic r:id="rId47"/>
    </p:embeddedFont>
    <p:embeddedFont>
      <p:font typeface="Lato"/>
      <p:regular r:id="rId48"/>
      <p:bold r:id="rId49"/>
      <p:italic r:id="rId50"/>
      <p:boldItalic r:id="rId51"/>
    </p:embeddedFont>
    <p:embeddedFont>
      <p:font typeface="Oswald"/>
      <p:regular r:id="rId52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ProximaNova-regular.fntdata"/><Relationship Id="rId43" Type="http://schemas.openxmlformats.org/officeDocument/2006/relationships/slide" Target="slides/slide38.xml"/><Relationship Id="rId46" Type="http://schemas.openxmlformats.org/officeDocument/2006/relationships/font" Target="fonts/ProximaNova-italic.fntdata"/><Relationship Id="rId45" Type="http://schemas.openxmlformats.org/officeDocument/2006/relationships/font" Target="fonts/ProximaNov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regular.fntdata"/><Relationship Id="rId47" Type="http://schemas.openxmlformats.org/officeDocument/2006/relationships/font" Target="fonts/ProximaNova-boldItalic.fntdata"/><Relationship Id="rId49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-boldItalic.fntdata"/><Relationship Id="rId50" Type="http://schemas.openxmlformats.org/officeDocument/2006/relationships/font" Target="fonts/Lato-italic.fntdata"/><Relationship Id="rId53" Type="http://schemas.openxmlformats.org/officeDocument/2006/relationships/font" Target="fonts/Oswald-bold.fntdata"/><Relationship Id="rId52" Type="http://schemas.openxmlformats.org/officeDocument/2006/relationships/font" Target="fonts/Oswa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52b2dc21e_0_10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52b2dc21e_0_1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b320e5894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b320e5894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4a1b37fd1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4a1b37fd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b320e5894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b320e5894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52b2dc21e_0_1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52b2dc21e_0_1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b320e5894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b320e5894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4c39ba839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4c39ba839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includes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4c39ba839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4c39ba839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fb37c809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fb37c809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fbe9fb501_5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fbe9fb501_5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fbe9fb501_5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fbe9fb501_5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4b88c412d_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4b88c412d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1 - Eva &amp; Jessica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2 - Cesar &amp; Andrea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3 - Javi &amp; Valeria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4 - Suzett &amp; Chelo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5 - Manny &amp; Bianca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52b2dc21e_0_1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52b2dc21e_0_1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4b7a7fc1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4b7a7fc1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039a17b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039a17b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039a17b8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039a17b8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includes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52b2dc21e_0_1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52b2dc21e_0_1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I’ve been saying I am going to meal prep this semester.. but it is already the third week of school and...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4ba6bbdf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4ba6bbdf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4ba6bbe7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4ba6bbe7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cd90cddaf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cd90cddaf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cd90cddaf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cd90cddaf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2b2dc21e_0_1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2b2dc21e_0_1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52b2dc21e_0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52b2dc21e_0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4bbf23c7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4bbf23c7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44c39ba839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44c39ba839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4c39ba839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4c39ba839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452b2dc21e_0_1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452b2dc21e_0_1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52b2dc21e_0_1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52b2dc21e_0_1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b320e589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b320e589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Sign up link: https://goo.gl/forms/lxvrn03VPdcSoklr1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Shifts: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9:30 - 12:30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11:30-3:30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2:30-5:30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52b2dc21e_0_1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52b2dc21e_0_1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52b2dc21e_0_1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52b2dc21e_0_1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52b2dc21e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52b2dc21e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4b88c412d_2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4b88c412d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b320e589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b320e589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4a1b37fd1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4a1b37fd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b320e5894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b320e5894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fbe9fb501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fbe9fb501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fbe9fb50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fbe9fb50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00000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000000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1155CC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sz="28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6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image" Target="../media/image1.png"/><Relationship Id="rId5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hyperlink" Target="mailto:sfdzz97@gmail.com" TargetMode="External"/><Relationship Id="rId5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3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20.jpg"/><Relationship Id="rId5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Relationship Id="rId4" Type="http://schemas.openxmlformats.org/officeDocument/2006/relationships/image" Target="../media/image1.png"/><Relationship Id="rId5" Type="http://schemas.openxmlformats.org/officeDocument/2006/relationships/hyperlink" Target="https://goo.gl/forms/Q5ZY2iDBbG6A5Go83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hyperlink" Target="https://utexasscience.wufoo.com/forms/z1rc9t2d1ss254n/" TargetMode="External"/><Relationship Id="rId6" Type="http://schemas.openxmlformats.org/officeDocument/2006/relationships/hyperlink" Target="https://utexasscience.wufoo.com/forms/z1dzpkgi06l9xd2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1530925" y="-50"/>
            <a:ext cx="5316600" cy="5237100"/>
          </a:xfrm>
          <a:prstGeom prst="rect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1863750" y="1270600"/>
            <a:ext cx="5416500" cy="26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Hispanic Health Professions Organization</a:t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927525" y="3574800"/>
            <a:ext cx="36027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Information </a:t>
            </a: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Body Meeting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February 19th, 2018, 6:45 pm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MEZ B0.036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Sign In Here: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https://tinyurl.com/y4999k68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3362"/>
            <a:ext cx="9143999" cy="519022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>
            <a:off x="0" y="-23350"/>
            <a:ext cx="9144000" cy="5143500"/>
          </a:xfrm>
          <a:prstGeom prst="rect">
            <a:avLst/>
          </a:prstGeom>
          <a:solidFill>
            <a:srgbClr val="0145AC">
              <a:alpha val="688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 txBox="1"/>
          <p:nvPr/>
        </p:nvSpPr>
        <p:spPr>
          <a:xfrm>
            <a:off x="4675638" y="2691705"/>
            <a:ext cx="37899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15% discount - prep courses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10% discount one on one tutoring</a:t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2900" y="540250"/>
            <a:ext cx="3515375" cy="18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>
            <p:ph idx="4294967295" type="title"/>
          </p:nvPr>
        </p:nvSpPr>
        <p:spPr>
          <a:xfrm>
            <a:off x="303375" y="1037000"/>
            <a:ext cx="3549000" cy="25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</a:rPr>
              <a:t>Entrance Exam Preparation</a:t>
            </a:r>
            <a:endParaRPr sz="5000">
              <a:solidFill>
                <a:srgbClr val="FFFFFF"/>
              </a:solidFill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303375" y="3587600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</a:rPr>
              <a:t>Our Partner</a:t>
            </a:r>
            <a:endParaRPr b="1" sz="2000">
              <a:solidFill>
                <a:schemeClr val="lt2"/>
              </a:solidFill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311700" y="29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Javier Flores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311700" y="179735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Psychology Major, Pre-PA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I have three exams this week :).. RIP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311700" y="1215050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VP of Community Development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0750" y="1595975"/>
            <a:ext cx="3880200" cy="2588093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20000" dist="247650">
              <a:schemeClr val="dk1">
                <a:alpha val="50000"/>
              </a:schemeClr>
            </a:outerShdw>
          </a:effectLst>
        </p:spPr>
      </p:pic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3" name="Google Shape;163;p24"/>
          <p:cNvSpPr txBox="1"/>
          <p:nvPr/>
        </p:nvSpPr>
        <p:spPr>
          <a:xfrm>
            <a:off x="1130325" y="486850"/>
            <a:ext cx="7361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Cesar E. Chavez Blood Drive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4" name="Google Shape;164;p24"/>
          <p:cNvSpPr txBox="1"/>
          <p:nvPr/>
        </p:nvSpPr>
        <p:spPr>
          <a:xfrm>
            <a:off x="891300" y="1013550"/>
            <a:ext cx="5008200" cy="31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Date: Thursday, March 14th 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Time: 1:30 PM- 4:30PM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Location: Winship circle on Campus in front of RLP  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Sign up sheet will be provided soon.. ONLY 20 slots available. 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Why donate? 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○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You save lives!!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○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https://weareblood.org/about-us/mission-history/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0" y="4135450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 rotWithShape="1">
          <a:blip r:embed="rId5">
            <a:alphaModFix/>
          </a:blip>
          <a:srcRect b="-22398" l="2134" r="-29183" t="-4649"/>
          <a:stretch/>
        </p:blipFill>
        <p:spPr>
          <a:xfrm>
            <a:off x="5799000" y="1083375"/>
            <a:ext cx="2108600" cy="21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7923" y="2874348"/>
            <a:ext cx="1735900" cy="173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380125" y="3591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Bianca Garcia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421700" y="17031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Kinesiology </a:t>
            </a:r>
            <a:r>
              <a:rPr lang="en">
                <a:solidFill>
                  <a:srgbClr val="FFFFFF"/>
                </a:solidFill>
              </a:rPr>
              <a:t>Major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3rd Year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Houston, TX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Fun Fact: I’m currently studying for the MCAT using Princeton in class courses! Reach out to me if you have any questions about it! 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**Paid members receive discount when registering**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42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Secretary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4950" y="1541225"/>
            <a:ext cx="3881325" cy="2588844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6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6"/>
          <p:cNvSpPr txBox="1"/>
          <p:nvPr/>
        </p:nvSpPr>
        <p:spPr>
          <a:xfrm>
            <a:off x="1566000" y="847450"/>
            <a:ext cx="6230700" cy="25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ACTIVE MEMBER POINTS</a:t>
            </a:r>
            <a:endParaRPr sz="33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FIVE </a:t>
            </a:r>
            <a:r>
              <a:rPr lang="en" sz="2000">
                <a:solidFill>
                  <a:srgbClr val="FFFFFF"/>
                </a:solidFill>
              </a:rPr>
              <a:t>Volunteer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Social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Professional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Fundraising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General Body Meetings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2497200" y="3419850"/>
            <a:ext cx="4368300" cy="12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The point sheet is up to date: </a:t>
            </a:r>
            <a:r>
              <a:rPr lang="en" sz="1300">
                <a:solidFill>
                  <a:srgbClr val="F3F3F3"/>
                </a:solidFill>
              </a:rPr>
              <a:t>https://tinyurl.com/yxecb6f7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Let me know if you have any questions!!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biancagarcia207@utexas.edu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7"/>
          <p:cNvSpPr/>
          <p:nvPr/>
        </p:nvSpPr>
        <p:spPr>
          <a:xfrm>
            <a:off x="-150" y="1157100"/>
            <a:ext cx="9144000" cy="28293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7"/>
          <p:cNvSpPr txBox="1"/>
          <p:nvPr/>
        </p:nvSpPr>
        <p:spPr>
          <a:xfrm>
            <a:off x="1099725" y="1068371"/>
            <a:ext cx="67293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lt2"/>
              </a:solidFill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512175" y="1519347"/>
            <a:ext cx="79044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For </a:t>
            </a:r>
            <a:r>
              <a:rPr b="1" lang="en" sz="1800" u="sng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ALL</a:t>
            </a: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events involving head counts and ride confirmations, cancellation notice needs to be given 48 hours in advance with valid reasoning to officer hosting event.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** If no notification is received &amp; you are not present at the event, points that would have been earned will be deducted from that respective category of points (volunteering, fundraising, etc.)**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6" name="Google Shape;19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0" y="936900"/>
            <a:ext cx="5541300" cy="32697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>
            <p:ph type="title"/>
          </p:nvPr>
        </p:nvSpPr>
        <p:spPr>
          <a:xfrm>
            <a:off x="577500" y="1148650"/>
            <a:ext cx="3994500" cy="70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Join the GroupMe!</a:t>
            </a:r>
            <a:endParaRPr sz="3500">
              <a:solidFill>
                <a:schemeClr val="lt1"/>
              </a:solidFill>
            </a:endParaRPr>
          </a:p>
        </p:txBody>
      </p:sp>
      <p:pic>
        <p:nvPicPr>
          <p:cNvPr id="205" name="Google Shape;2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0675" y="2058000"/>
            <a:ext cx="1679775" cy="16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9"/>
          <p:cNvSpPr txBox="1"/>
          <p:nvPr/>
        </p:nvSpPr>
        <p:spPr>
          <a:xfrm>
            <a:off x="2431800" y="145957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Google Calendar Link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29"/>
          <p:cNvSpPr txBox="1"/>
          <p:nvPr/>
        </p:nvSpPr>
        <p:spPr>
          <a:xfrm>
            <a:off x="2897700" y="3161450"/>
            <a:ext cx="33486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https://tinyurl.com/yxs4qpkq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4" name="Google Shape;214;p29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</a:rPr>
              <a:t>Stay up to date!</a:t>
            </a:r>
            <a:endParaRPr b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0"/>
          <p:cNvSpPr txBox="1"/>
          <p:nvPr/>
        </p:nvSpPr>
        <p:spPr>
          <a:xfrm>
            <a:off x="2431800" y="190397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Member of the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Semester!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1"/>
          <p:cNvSpPr txBox="1"/>
          <p:nvPr/>
        </p:nvSpPr>
        <p:spPr>
          <a:xfrm>
            <a:off x="2431800" y="183787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GERARDO </a:t>
            </a:r>
            <a:endParaRPr sz="4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LOPEZ</a:t>
            </a:r>
            <a:endParaRPr sz="4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2105550" y="1747050"/>
            <a:ext cx="4932900" cy="14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Icebreaker</a:t>
            </a:r>
            <a:endParaRPr sz="6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Families!!</a:t>
            </a:r>
            <a:endParaRPr sz="24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Suzett Fernandez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357150" y="1855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Human Development and Family Sciences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357150" y="133152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Financial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237" name="Google Shape;2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825" y="17295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3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3"/>
          <p:cNvSpPr txBox="1"/>
          <p:nvPr/>
        </p:nvSpPr>
        <p:spPr>
          <a:xfrm>
            <a:off x="2431800" y="52062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DUES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6" name="Google Shape;246;p33"/>
          <p:cNvSpPr txBox="1"/>
          <p:nvPr/>
        </p:nvSpPr>
        <p:spPr>
          <a:xfrm>
            <a:off x="2897700" y="1218950"/>
            <a:ext cx="3348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$ 30 </a:t>
            </a:r>
            <a:r>
              <a:rPr b="1" lang="en" sz="1200">
                <a:solidFill>
                  <a:schemeClr val="lt1"/>
                </a:solidFill>
              </a:rPr>
              <a:t>Returning Members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$35 New Members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Includes a Tshirt!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Venmo: @Texas-HHPO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(Please state New/Returner)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Paypal: texashhpo@gmail.com ($2 fee)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Cash or Card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**Email: sfdzz97@gmail.com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- include your name, EID, phone number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** Increases by $10 after 3rd GBM**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4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891300" y="681625"/>
            <a:ext cx="7361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Burrito Factory Profit Share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34"/>
          <p:cNvSpPr txBox="1"/>
          <p:nvPr/>
        </p:nvSpPr>
        <p:spPr>
          <a:xfrm>
            <a:off x="1129600" y="1267525"/>
            <a:ext cx="6763800" cy="23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Come join and help us fundraise at Burrito Factory! 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</a:rPr>
              <a:t>When:</a:t>
            </a:r>
            <a:r>
              <a:rPr lang="en" sz="1200">
                <a:solidFill>
                  <a:schemeClr val="lt1"/>
                </a:solidFill>
              </a:rPr>
              <a:t> Tuesday, February 26th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</a:rPr>
              <a:t>Where: </a:t>
            </a:r>
            <a:r>
              <a:rPr lang="en" sz="1200">
                <a:solidFill>
                  <a:schemeClr val="lt1"/>
                </a:solidFill>
              </a:rPr>
              <a:t>Dobie food court 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</a:rPr>
              <a:t>Time:</a:t>
            </a:r>
            <a:r>
              <a:rPr lang="en" sz="1200">
                <a:solidFill>
                  <a:schemeClr val="lt1"/>
                </a:solidFill>
              </a:rPr>
              <a:t> 4-8pm 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</a:rPr>
              <a:t>Why:</a:t>
            </a:r>
            <a:r>
              <a:rPr lang="en" sz="1200">
                <a:solidFill>
                  <a:schemeClr val="lt1"/>
                </a:solidFill>
              </a:rPr>
              <a:t> with every purchase we’ll get 15% of the sales back! Please help us fundraise money for the organization! This goes to all of our future events and end of year scholarships. 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*You will also earn a fundraising point for this and a social point if you bring a friend and take a picture for “comiendo con amigos”! For both of these opportunities we need a picture of you (and friends if so) with the receipt sent to </a:t>
            </a:r>
            <a:r>
              <a:rPr lang="en" sz="1200" u="sng">
                <a:solidFill>
                  <a:schemeClr val="lt1"/>
                </a:solidFill>
                <a:hlinkClick r:id="rId4"/>
              </a:rPr>
              <a:t>sfdzz97@gmail.com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6" name="Google Shape;25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50" y="4135450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3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4207" y="93525"/>
            <a:ext cx="3834394" cy="5049950"/>
          </a:xfrm>
          <a:prstGeom prst="rect">
            <a:avLst/>
          </a:prstGeom>
          <a:noFill/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Emmanuel Rayas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69" name="Google Shape;269;p36"/>
          <p:cNvSpPr txBox="1"/>
          <p:nvPr>
            <p:ph idx="1" type="body"/>
          </p:nvPr>
        </p:nvSpPr>
        <p:spPr>
          <a:xfrm>
            <a:off x="469850" y="18971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Biochemistry, BSA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4th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San Antonio,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I’ve been saying I am going to meal prep this semester.. but it is already like the 5th week of school.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424400" y="13148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Volunteer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271" name="Google Shape;2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8" name="Google Shape;278;p37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7"/>
          <p:cNvSpPr txBox="1"/>
          <p:nvPr/>
        </p:nvSpPr>
        <p:spPr>
          <a:xfrm>
            <a:off x="1162797" y="71979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Population Based Volunteering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280" name="Google Shape;28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7"/>
          <p:cNvSpPr/>
          <p:nvPr/>
        </p:nvSpPr>
        <p:spPr>
          <a:xfrm>
            <a:off x="997350" y="1598050"/>
            <a:ext cx="2281775" cy="130980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7"/>
          <p:cNvSpPr/>
          <p:nvPr/>
        </p:nvSpPr>
        <p:spPr>
          <a:xfrm flipH="1">
            <a:off x="5966550" y="1598050"/>
            <a:ext cx="2341350" cy="130980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7"/>
          <p:cNvSpPr/>
          <p:nvPr/>
        </p:nvSpPr>
        <p:spPr>
          <a:xfrm flipH="1" rot="10800000">
            <a:off x="997350" y="3068525"/>
            <a:ext cx="2281775" cy="1258300"/>
          </a:xfrm>
          <a:prstGeom prst="flowChartPunchedCard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7"/>
          <p:cNvSpPr/>
          <p:nvPr/>
        </p:nvSpPr>
        <p:spPr>
          <a:xfrm>
            <a:off x="3431100" y="1598050"/>
            <a:ext cx="2341500" cy="1309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7"/>
          <p:cNvSpPr/>
          <p:nvPr/>
        </p:nvSpPr>
        <p:spPr>
          <a:xfrm rot="10800000">
            <a:off x="5958075" y="3076525"/>
            <a:ext cx="2350725" cy="125830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7"/>
          <p:cNvSpPr txBox="1"/>
          <p:nvPr/>
        </p:nvSpPr>
        <p:spPr>
          <a:xfrm>
            <a:off x="5620050" y="2451600"/>
            <a:ext cx="48678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7"/>
          <p:cNvSpPr txBox="1"/>
          <p:nvPr/>
        </p:nvSpPr>
        <p:spPr>
          <a:xfrm>
            <a:off x="1162800" y="1749550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Youth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Communities in Schools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8" name="Google Shape;288;p37"/>
          <p:cNvSpPr txBox="1"/>
          <p:nvPr/>
        </p:nvSpPr>
        <p:spPr>
          <a:xfrm>
            <a:off x="3609738" y="1749550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Elderly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Bingo at The Nursing Home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9" name="Google Shape;289;p37"/>
          <p:cNvSpPr txBox="1"/>
          <p:nvPr/>
        </p:nvSpPr>
        <p:spPr>
          <a:xfrm>
            <a:off x="6120338" y="1749550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Homeless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Homecooked Fridays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6124113" y="3163425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Publi</a:t>
            </a:r>
            <a:r>
              <a:rPr b="1" lang="en" sz="1800">
                <a:solidFill>
                  <a:schemeClr val="lt2"/>
                </a:solidFill>
              </a:rPr>
              <a:t>c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We Are Blood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1" name="Google Shape;291;p37"/>
          <p:cNvSpPr txBox="1"/>
          <p:nvPr/>
        </p:nvSpPr>
        <p:spPr>
          <a:xfrm>
            <a:off x="1125125" y="3179475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Incarcerated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Inside Books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8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8"/>
          <p:cNvSpPr txBox="1"/>
          <p:nvPr/>
        </p:nvSpPr>
        <p:spPr>
          <a:xfrm>
            <a:off x="1138122" y="53324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Recurring on your Schedule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299" name="Google Shape;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8"/>
          <p:cNvSpPr/>
          <p:nvPr/>
        </p:nvSpPr>
        <p:spPr>
          <a:xfrm>
            <a:off x="981275" y="1414038"/>
            <a:ext cx="189995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8"/>
          <p:cNvSpPr/>
          <p:nvPr/>
        </p:nvSpPr>
        <p:spPr>
          <a:xfrm flipH="1">
            <a:off x="6377400" y="1413427"/>
            <a:ext cx="200430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8"/>
          <p:cNvSpPr/>
          <p:nvPr/>
        </p:nvSpPr>
        <p:spPr>
          <a:xfrm flipH="1" rot="10800000">
            <a:off x="981275" y="2886650"/>
            <a:ext cx="1899950" cy="15508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8"/>
          <p:cNvSpPr/>
          <p:nvPr/>
        </p:nvSpPr>
        <p:spPr>
          <a:xfrm>
            <a:off x="2927900" y="1413400"/>
            <a:ext cx="16317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8"/>
          <p:cNvSpPr/>
          <p:nvPr/>
        </p:nvSpPr>
        <p:spPr>
          <a:xfrm>
            <a:off x="2927850" y="2910450"/>
            <a:ext cx="16317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8"/>
          <p:cNvSpPr/>
          <p:nvPr/>
        </p:nvSpPr>
        <p:spPr>
          <a:xfrm rot="10800000">
            <a:off x="6377400" y="2903675"/>
            <a:ext cx="2002025" cy="15521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8"/>
          <p:cNvSpPr txBox="1"/>
          <p:nvPr/>
        </p:nvSpPr>
        <p:spPr>
          <a:xfrm>
            <a:off x="1138125" y="1425100"/>
            <a:ext cx="1593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Thursday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Inside Books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7-11PM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3121 E 12th St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Austin, TX  78702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insidebooksproject@gmail.com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07" name="Google Shape;307;p38"/>
          <p:cNvSpPr txBox="1"/>
          <p:nvPr/>
        </p:nvSpPr>
        <p:spPr>
          <a:xfrm>
            <a:off x="6552825" y="1413400"/>
            <a:ext cx="1593600" cy="27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Sunday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Inside Books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5-9PM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3121 E 12th St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Austin, TX  78702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insidebooksproject@gmail.com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08" name="Google Shape;308;p38"/>
          <p:cNvSpPr/>
          <p:nvPr/>
        </p:nvSpPr>
        <p:spPr>
          <a:xfrm>
            <a:off x="4559475" y="1413975"/>
            <a:ext cx="17673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8"/>
          <p:cNvSpPr/>
          <p:nvPr/>
        </p:nvSpPr>
        <p:spPr>
          <a:xfrm>
            <a:off x="4559550" y="2910450"/>
            <a:ext cx="17673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8"/>
          <p:cNvSpPr txBox="1"/>
          <p:nvPr/>
        </p:nvSpPr>
        <p:spPr>
          <a:xfrm>
            <a:off x="2927850" y="1425100"/>
            <a:ext cx="3399000" cy="3012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Friday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Homecooked Fridays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1-3PM &amp; 3-5PM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209 W. 27th St. Austin, TX 78705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Sign-up found on digest.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HHPO Bingo at the Nursing Home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7-8PM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2806 Real St Austin, TX  7872*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Bus Route 18 on MLK &amp; Trinity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9"/>
          <p:cNvSpPr txBox="1"/>
          <p:nvPr/>
        </p:nvSpPr>
        <p:spPr>
          <a:xfrm>
            <a:off x="1138122" y="53324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Volunteer Programs Survey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318" name="Google Shape;31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9"/>
          <p:cNvSpPr/>
          <p:nvPr/>
        </p:nvSpPr>
        <p:spPr>
          <a:xfrm>
            <a:off x="981275" y="1414038"/>
            <a:ext cx="189995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9"/>
          <p:cNvSpPr/>
          <p:nvPr/>
        </p:nvSpPr>
        <p:spPr>
          <a:xfrm flipH="1">
            <a:off x="6377400" y="1413427"/>
            <a:ext cx="200430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9"/>
          <p:cNvSpPr/>
          <p:nvPr/>
        </p:nvSpPr>
        <p:spPr>
          <a:xfrm flipH="1" rot="10800000">
            <a:off x="981275" y="2886650"/>
            <a:ext cx="1899950" cy="15508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9"/>
          <p:cNvSpPr/>
          <p:nvPr/>
        </p:nvSpPr>
        <p:spPr>
          <a:xfrm>
            <a:off x="2927900" y="1413400"/>
            <a:ext cx="16317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9"/>
          <p:cNvSpPr/>
          <p:nvPr/>
        </p:nvSpPr>
        <p:spPr>
          <a:xfrm>
            <a:off x="2927850" y="2910450"/>
            <a:ext cx="16317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9"/>
          <p:cNvSpPr/>
          <p:nvPr/>
        </p:nvSpPr>
        <p:spPr>
          <a:xfrm rot="10800000">
            <a:off x="6377400" y="2903675"/>
            <a:ext cx="2002025" cy="15521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9"/>
          <p:cNvSpPr/>
          <p:nvPr/>
        </p:nvSpPr>
        <p:spPr>
          <a:xfrm>
            <a:off x="4559475" y="1413975"/>
            <a:ext cx="17673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9"/>
          <p:cNvSpPr/>
          <p:nvPr/>
        </p:nvSpPr>
        <p:spPr>
          <a:xfrm>
            <a:off x="4559550" y="2910450"/>
            <a:ext cx="17673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9"/>
          <p:cNvSpPr txBox="1"/>
          <p:nvPr/>
        </p:nvSpPr>
        <p:spPr>
          <a:xfrm>
            <a:off x="2927850" y="1425100"/>
            <a:ext cx="3399000" cy="3012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9"/>
          <p:cNvSpPr txBox="1"/>
          <p:nvPr/>
        </p:nvSpPr>
        <p:spPr>
          <a:xfrm>
            <a:off x="1057125" y="14251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New Events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Psychiatric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Patients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Community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Gardens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Environmental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Movements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29" name="Google Shape;329;p39"/>
          <p:cNvSpPr txBox="1"/>
          <p:nvPr/>
        </p:nvSpPr>
        <p:spPr>
          <a:xfrm>
            <a:off x="6541113" y="15505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Group-Me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Volunteer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Together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With fellow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HHPO’ers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Who like the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same events.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330" name="Google Shape;33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9725" y="1881675"/>
            <a:ext cx="2099150" cy="20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0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0"/>
          <p:cNvSpPr txBox="1"/>
          <p:nvPr/>
        </p:nvSpPr>
        <p:spPr>
          <a:xfrm>
            <a:off x="1138122" y="53324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Nursing Home-Bingo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338" name="Google Shape;33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0"/>
          <p:cNvSpPr/>
          <p:nvPr/>
        </p:nvSpPr>
        <p:spPr>
          <a:xfrm>
            <a:off x="981275" y="1414038"/>
            <a:ext cx="189995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0"/>
          <p:cNvSpPr/>
          <p:nvPr/>
        </p:nvSpPr>
        <p:spPr>
          <a:xfrm flipH="1">
            <a:off x="6377400" y="1413427"/>
            <a:ext cx="200430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0"/>
          <p:cNvSpPr/>
          <p:nvPr/>
        </p:nvSpPr>
        <p:spPr>
          <a:xfrm flipH="1" rot="10800000">
            <a:off x="981275" y="2886650"/>
            <a:ext cx="1899950" cy="15508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0"/>
          <p:cNvSpPr/>
          <p:nvPr/>
        </p:nvSpPr>
        <p:spPr>
          <a:xfrm>
            <a:off x="2927900" y="1413400"/>
            <a:ext cx="16317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0"/>
          <p:cNvSpPr/>
          <p:nvPr/>
        </p:nvSpPr>
        <p:spPr>
          <a:xfrm>
            <a:off x="2927850" y="2910450"/>
            <a:ext cx="16317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0"/>
          <p:cNvSpPr/>
          <p:nvPr/>
        </p:nvSpPr>
        <p:spPr>
          <a:xfrm rot="10800000">
            <a:off x="6377400" y="2903675"/>
            <a:ext cx="2002025" cy="15521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0"/>
          <p:cNvSpPr/>
          <p:nvPr/>
        </p:nvSpPr>
        <p:spPr>
          <a:xfrm>
            <a:off x="4559475" y="1413975"/>
            <a:ext cx="17673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4559550" y="2910450"/>
            <a:ext cx="17673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0"/>
          <p:cNvSpPr txBox="1"/>
          <p:nvPr/>
        </p:nvSpPr>
        <p:spPr>
          <a:xfrm>
            <a:off x="2927850" y="1425100"/>
            <a:ext cx="3399000" cy="3012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0"/>
          <p:cNvSpPr txBox="1"/>
          <p:nvPr/>
        </p:nvSpPr>
        <p:spPr>
          <a:xfrm>
            <a:off x="1057125" y="14251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Friday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 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Feb 19, 7:00p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We take the bus together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(6:45p)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Or you can drive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49" name="Google Shape;349;p40"/>
          <p:cNvSpPr txBox="1"/>
          <p:nvPr/>
        </p:nvSpPr>
        <p:spPr>
          <a:xfrm>
            <a:off x="6541113" y="15505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Where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Bus stop 18 on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Trinity and MLK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600">
                <a:solidFill>
                  <a:schemeClr val="lt1"/>
                </a:solidFill>
              </a:rPr>
              <a:t>2806 Real St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Austin, TX  78722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50" name="Google Shape;350;p40"/>
          <p:cNvSpPr txBox="1"/>
          <p:nvPr/>
        </p:nvSpPr>
        <p:spPr>
          <a:xfrm>
            <a:off x="6564850" y="26650"/>
            <a:ext cx="51168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1" name="Google Shape;35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3893" y="1413400"/>
            <a:ext cx="2319533" cy="30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Marcelo Pintos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57" name="Google Shape;357;p41"/>
          <p:cNvSpPr txBox="1"/>
          <p:nvPr>
            <p:ph idx="1" type="body"/>
          </p:nvPr>
        </p:nvSpPr>
        <p:spPr>
          <a:xfrm>
            <a:off x="399450" y="179735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Biochemistry BSA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Mcallen, TX/ Reynosa MX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58" name="Google Shape;358;p41"/>
          <p:cNvSpPr txBox="1"/>
          <p:nvPr/>
        </p:nvSpPr>
        <p:spPr>
          <a:xfrm>
            <a:off x="399450" y="13148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Social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59" name="Google Shape;3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900" y="1659950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328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Evangelina Vaghefi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414500" y="1776925"/>
            <a:ext cx="4194000" cy="33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Psychology &amp; Nutrition Double Major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5th Year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Fort Worth, TX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tried pole vaulting out in the 8th grade...never quite got it down. 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0125" y="1843500"/>
            <a:ext cx="3673975" cy="2450550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9" name="Google Shape;79;p15"/>
          <p:cNvSpPr txBox="1"/>
          <p:nvPr/>
        </p:nvSpPr>
        <p:spPr>
          <a:xfrm>
            <a:off x="414500" y="1317625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President</a:t>
            </a:r>
            <a:endParaRPr b="1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2"/>
          <p:cNvSpPr txBox="1"/>
          <p:nvPr/>
        </p:nvSpPr>
        <p:spPr>
          <a:xfrm>
            <a:off x="521850" y="295775"/>
            <a:ext cx="62109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99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6" name="Google Shape;366;p42"/>
          <p:cNvSpPr txBox="1"/>
          <p:nvPr/>
        </p:nvSpPr>
        <p:spPr>
          <a:xfrm>
            <a:off x="632950" y="2660600"/>
            <a:ext cx="37329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Top 5 activities chosen:</a:t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-"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Cielo night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-"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Mt. Bonelle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-"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Barton Springs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-"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Mozarts Coffee Roasters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-"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21+ raspas (snow cones)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67" name="Google Shape;3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"/>
            <a:ext cx="9144000" cy="231332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2"/>
          <p:cNvSpPr txBox="1"/>
          <p:nvPr/>
        </p:nvSpPr>
        <p:spPr>
          <a:xfrm>
            <a:off x="7149300" y="2438450"/>
            <a:ext cx="17157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Social Activities</a:t>
            </a:r>
            <a:endParaRPr b="1" sz="2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Poll</a:t>
            </a:r>
            <a:endParaRPr b="1" sz="2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" name="Google Shape;370;p42"/>
          <p:cNvSpPr txBox="1"/>
          <p:nvPr/>
        </p:nvSpPr>
        <p:spPr>
          <a:xfrm>
            <a:off x="4365850" y="2899450"/>
            <a:ext cx="2488500" cy="13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1st Event 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CIELO - 6th Street 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March 1st - (age 18 and above)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3"/>
          <p:cNvSpPr/>
          <p:nvPr/>
        </p:nvSpPr>
        <p:spPr>
          <a:xfrm>
            <a:off x="0" y="936900"/>
            <a:ext cx="5541300" cy="32697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7" name="Google Shape;37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3"/>
          <p:cNvSpPr txBox="1"/>
          <p:nvPr>
            <p:ph type="title"/>
          </p:nvPr>
        </p:nvSpPr>
        <p:spPr>
          <a:xfrm>
            <a:off x="648175" y="3530125"/>
            <a:ext cx="3994500" cy="10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Study Socials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Starting tomorrow - Wednesday Feb 20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PCL 4.114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Regular date: Tuesday’s in PCL 5.114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4"/>
          <p:cNvSpPr txBox="1"/>
          <p:nvPr/>
        </p:nvSpPr>
        <p:spPr>
          <a:xfrm>
            <a:off x="1280650" y="125275"/>
            <a:ext cx="6333900" cy="1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Leaving It All On The Field!!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2"/>
              </a:solidFill>
            </a:endParaRPr>
          </a:p>
        </p:txBody>
      </p:sp>
      <p:sp>
        <p:nvSpPr>
          <p:cNvPr id="385" name="Google Shape;385;p44"/>
          <p:cNvSpPr txBox="1"/>
          <p:nvPr/>
        </p:nvSpPr>
        <p:spPr>
          <a:xfrm>
            <a:off x="5832225" y="601675"/>
            <a:ext cx="2571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lt2"/>
                </a:solidFill>
              </a:rPr>
              <a:t>IM Soccer Team 2k19 </a:t>
            </a:r>
            <a:endParaRPr b="1" sz="1700">
              <a:solidFill>
                <a:schemeClr val="lt2"/>
              </a:solidFill>
            </a:endParaRPr>
          </a:p>
        </p:txBody>
      </p:sp>
      <p:sp>
        <p:nvSpPr>
          <p:cNvPr id="386" name="Google Shape;386;p44"/>
          <p:cNvSpPr txBox="1"/>
          <p:nvPr/>
        </p:nvSpPr>
        <p:spPr>
          <a:xfrm>
            <a:off x="5661250" y="1027075"/>
            <a:ext cx="33360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lt2"/>
                </a:solidFill>
              </a:rPr>
              <a:t>We play Thursdays at 7pm this semester, sign up!</a:t>
            </a:r>
            <a:endParaRPr b="1" sz="1700">
              <a:solidFill>
                <a:schemeClr val="lt2"/>
              </a:solidFill>
            </a:endParaRPr>
          </a:p>
        </p:txBody>
      </p:sp>
      <p:sp>
        <p:nvSpPr>
          <p:cNvPr id="387" name="Google Shape;387;p44"/>
          <p:cNvSpPr txBox="1"/>
          <p:nvPr/>
        </p:nvSpPr>
        <p:spPr>
          <a:xfrm>
            <a:off x="380150" y="715725"/>
            <a:ext cx="2571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2"/>
              </a:solidFill>
            </a:endParaRPr>
          </a:p>
        </p:txBody>
      </p:sp>
      <p:pic>
        <p:nvPicPr>
          <p:cNvPr id="388" name="Google Shape;38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902" y="776702"/>
            <a:ext cx="5120277" cy="38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Andrea Martinez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94" name="Google Shape;394;p45"/>
          <p:cNvSpPr txBox="1"/>
          <p:nvPr>
            <p:ph idx="1" type="body"/>
          </p:nvPr>
        </p:nvSpPr>
        <p:spPr>
          <a:xfrm>
            <a:off x="311700" y="1729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Human Development and Family Sciences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Currently out because of my wisdom tooth - getting it extracted tomorrow :( 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- Scrapbook updates @ next meeting! 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95" name="Google Shape;395;p45"/>
          <p:cNvSpPr txBox="1"/>
          <p:nvPr/>
        </p:nvSpPr>
        <p:spPr>
          <a:xfrm>
            <a:off x="31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Archives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96" name="Google Shape;39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675" y="17295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Valeria Sornia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403" name="Google Shape;403;p46"/>
          <p:cNvSpPr txBox="1"/>
          <p:nvPr>
            <p:ph idx="1" type="body"/>
          </p:nvPr>
        </p:nvSpPr>
        <p:spPr>
          <a:xfrm>
            <a:off x="357150" y="1855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saw Jared Padalecki from Supernatural run at the Austin Marathon!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04" name="Google Shape;404;p46"/>
          <p:cNvSpPr txBox="1"/>
          <p:nvPr/>
        </p:nvSpPr>
        <p:spPr>
          <a:xfrm>
            <a:off x="31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Public Relations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405" name="Google Shape;40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425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7" name="Google Shape;407;p46"/>
          <p:cNvPicPr preferRelativeResize="0"/>
          <p:nvPr/>
        </p:nvPicPr>
        <p:blipFill rotWithShape="1">
          <a:blip r:embed="rId5">
            <a:alphaModFix/>
          </a:blip>
          <a:srcRect b="29178" l="0" r="0" t="0"/>
          <a:stretch/>
        </p:blipFill>
        <p:spPr>
          <a:xfrm>
            <a:off x="7268300" y="249725"/>
            <a:ext cx="1234975" cy="128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5"/>
            <a:ext cx="9144000" cy="5115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7"/>
          <p:cNvSpPr/>
          <p:nvPr/>
        </p:nvSpPr>
        <p:spPr>
          <a:xfrm>
            <a:off x="495150" y="370050"/>
            <a:ext cx="8153700" cy="4403400"/>
          </a:xfrm>
          <a:prstGeom prst="rect">
            <a:avLst/>
          </a:prstGeom>
          <a:solidFill>
            <a:srgbClr val="0145AC">
              <a:alpha val="80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7"/>
          <p:cNvSpPr txBox="1"/>
          <p:nvPr/>
        </p:nvSpPr>
        <p:spPr>
          <a:xfrm>
            <a:off x="855475" y="762150"/>
            <a:ext cx="7457700" cy="3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Explore UT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</a:rPr>
              <a:t>Saturday March 2nd </a:t>
            </a:r>
            <a:r>
              <a:rPr lang="en" sz="2400">
                <a:solidFill>
                  <a:schemeClr val="lt2"/>
                </a:solidFill>
              </a:rPr>
              <a:t> 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Minute to Win It: Pin the Organ on Anatomy Juan!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We will be creating a series of challenges and ask attendees to participate in learning about human physiology.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Location: UNB 3.202 Ballroom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Time: 11-5 PM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Sign up here: </a:t>
            </a:r>
            <a:r>
              <a:rPr lang="en" u="sng">
                <a:solidFill>
                  <a:schemeClr val="lt2"/>
                </a:solidFill>
                <a:hlinkClick r:id="rId5"/>
              </a:rPr>
              <a:t>https://goo.gl/forms/Q5ZY2iDBbG6A5Go83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Jessica Medrano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421" name="Google Shape;421;p48"/>
          <p:cNvSpPr txBox="1"/>
          <p:nvPr>
            <p:ph idx="1" type="body"/>
          </p:nvPr>
        </p:nvSpPr>
        <p:spPr>
          <a:xfrm>
            <a:off x="311700" y="186390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Houston,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I have 3 exams this week… y’all pray for me pls, but SHOUTOUT TO MY FAMILY!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22" name="Google Shape;422;p48"/>
          <p:cNvSpPr txBox="1"/>
          <p:nvPr/>
        </p:nvSpPr>
        <p:spPr>
          <a:xfrm>
            <a:off x="411550" y="1373100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IT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423" name="Google Shape;42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725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654250"/>
            <a:ext cx="9144003" cy="609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9"/>
          <p:cNvSpPr/>
          <p:nvPr/>
        </p:nvSpPr>
        <p:spPr>
          <a:xfrm>
            <a:off x="0" y="3291450"/>
            <a:ext cx="9144000" cy="2153400"/>
          </a:xfrm>
          <a:prstGeom prst="rect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9"/>
          <p:cNvSpPr txBox="1"/>
          <p:nvPr/>
        </p:nvSpPr>
        <p:spPr>
          <a:xfrm>
            <a:off x="2362200" y="3679050"/>
            <a:ext cx="4419600" cy="1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Let us know if you have any questions!!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0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0"/>
          <p:cNvSpPr txBox="1"/>
          <p:nvPr/>
        </p:nvSpPr>
        <p:spPr>
          <a:xfrm>
            <a:off x="2431800" y="71782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 for Coming!!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0" name="Google Shape;440;p50"/>
          <p:cNvSpPr txBox="1"/>
          <p:nvPr/>
        </p:nvSpPr>
        <p:spPr>
          <a:xfrm>
            <a:off x="2897700" y="1383225"/>
            <a:ext cx="3348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Sign in here:</a:t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https://tinyurl.com/y4999k68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2nd General Body Meeting:</a:t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5 March 2019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6:45 pm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Website:</a:t>
            </a:r>
            <a:r>
              <a:rPr b="1"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Texashhpo.weebly.com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Email:</a:t>
            </a:r>
            <a:r>
              <a:rPr lang="en">
                <a:solidFill>
                  <a:schemeClr val="lt1"/>
                </a:solidFill>
              </a:rPr>
              <a:t> texashhpo@gmail.com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41" name="Google Shape;44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050" y="3502772"/>
            <a:ext cx="487218" cy="4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9275" y="4210647"/>
            <a:ext cx="429250" cy="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0"/>
          <p:cNvSpPr txBox="1"/>
          <p:nvPr/>
        </p:nvSpPr>
        <p:spPr>
          <a:xfrm>
            <a:off x="4040250" y="3502775"/>
            <a:ext cx="18492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HHPO (Hispanic Health Professions Organization)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44" name="Google Shape;444;p50"/>
          <p:cNvSpPr txBox="1"/>
          <p:nvPr/>
        </p:nvSpPr>
        <p:spPr>
          <a:xfrm>
            <a:off x="4240950" y="4210650"/>
            <a:ext cx="14478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@texashhpo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2105550" y="2022950"/>
            <a:ext cx="4932900" cy="14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T-shirts</a:t>
            </a: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 sz="1200">
              <a:solidFill>
                <a:schemeClr val="lt1"/>
              </a:solidFill>
            </a:endParaRPr>
          </a:p>
          <a:p>
            <a:pPr indent="457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1682400" y="473675"/>
            <a:ext cx="59979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Aspire Banquet </a:t>
            </a:r>
            <a:endParaRPr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2"/>
                </a:solidFill>
              </a:rPr>
              <a:t>Monday March 25th @ 6 PM 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2"/>
                </a:solidFill>
              </a:rPr>
              <a:t>SAC Ballroom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970650" y="1693425"/>
            <a:ext cx="7202700" cy="30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The annual Aspire Awards Banquet celebrates African-American and Hispanic students who have excelled in the sciences. During this event, two peer-nominated awards will be given in: Leadership and Service.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Leadership and Service Award:</a:t>
            </a:r>
            <a:r>
              <a:rPr lang="en" sz="1100">
                <a:solidFill>
                  <a:srgbClr val="FFFFFF"/>
                </a:solidFill>
              </a:rPr>
              <a:t> Recipients have exhibited strong skills in leading and motivating others and have made a lasting contribution, through outstanding works of voluntary service, to The University of Texas and the surrounding communities.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Inspire Award:</a:t>
            </a:r>
            <a:r>
              <a:rPr lang="en" sz="1100">
                <a:solidFill>
                  <a:srgbClr val="FFFFFF"/>
                </a:solidFill>
              </a:rPr>
              <a:t> Recipients have proven inspirational by virtue of their courage and integrity and have acted as outstanding examples for others in the College of Natural Sciences community.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</a:rPr>
              <a:t>Awards are nomination based, so if you would like to nominate a fellow CNS student do so </a:t>
            </a:r>
            <a:r>
              <a:rPr lang="en" sz="1100" u="sng">
                <a:solidFill>
                  <a:schemeClr val="lt2"/>
                </a:solidFill>
                <a:hlinkClick r:id="rId5"/>
              </a:rPr>
              <a:t>here</a:t>
            </a:r>
            <a:r>
              <a:rPr lang="en" sz="1100">
                <a:solidFill>
                  <a:srgbClr val="FFFFFF"/>
                </a:solidFill>
              </a:rPr>
              <a:t> by Wednesday February 27th.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 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RSVP before March 15th! 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lt2"/>
                </a:solidFill>
                <a:hlinkClick r:id="rId6"/>
              </a:rPr>
              <a:t>https://utexasscience.wufoo.com/forms/z1dzpkgi06l9xd2/</a:t>
            </a:r>
            <a:endParaRPr b="1" sz="11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182600" y="362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rgbClr val="FFFFFF"/>
                </a:solidFill>
              </a:rPr>
              <a:t>Cesar Gonzale</a:t>
            </a:r>
            <a:r>
              <a:rPr lang="en" sz="6200">
                <a:solidFill>
                  <a:srgbClr val="FFFFFF"/>
                </a:solidFill>
              </a:rPr>
              <a:t>z</a:t>
            </a:r>
            <a:endParaRPr sz="6200">
              <a:solidFill>
                <a:srgbClr val="FFFFFF"/>
              </a:solidFill>
            </a:endParaRPr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89550" y="1702825"/>
            <a:ext cx="4231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Visual Media Minor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Roma,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tumbled 4 times down dean keeton off a lime, ALMOST DIED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389550" y="1334975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VP of Professional Development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868" y="1702825"/>
            <a:ext cx="3647132" cy="243262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00000" dist="257175">
              <a:schemeClr val="dk1">
                <a:alpha val="50000"/>
              </a:schemeClr>
            </a:outerShdw>
          </a:effectLst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0" y="4135450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891300" y="681625"/>
            <a:ext cx="7361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</a:t>
            </a:r>
            <a:r>
              <a:rPr lang="en" sz="3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fessional Event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1190100" y="1678300"/>
            <a:ext cx="3147600" cy="23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You’ll talk about approaches, practice handshakes and go over the best and easiest ways to connect so you are ready to put your best foot forward at the HP Fair.</a:t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0" y="4135450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7704" y="1678304"/>
            <a:ext cx="4112471" cy="23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891300" y="681625"/>
            <a:ext cx="7361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Professional Workshop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1190100" y="1678300"/>
            <a:ext cx="6763800" cy="23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Discussion Panel with the board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02/25/19 - 7pm - EPS 4.104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Topics such as gap years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Careers outside professionals schools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Time management in college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Keeping a healthy mindset 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0" y="4135450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/>
          <p:nvPr/>
        </p:nvSpPr>
        <p:spPr>
          <a:xfrm>
            <a:off x="0" y="936900"/>
            <a:ext cx="5541300" cy="32697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>
            <p:ph type="title"/>
          </p:nvPr>
        </p:nvSpPr>
        <p:spPr>
          <a:xfrm>
            <a:off x="170150" y="1268900"/>
            <a:ext cx="4734300" cy="63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UT Health - Long School of Medicine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170150" y="1906700"/>
            <a:ext cx="4734300" cy="19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Saturday, March 30th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Rides will be provided</a:t>
            </a:r>
            <a:endParaRPr sz="15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313" y="3154475"/>
            <a:ext cx="4220675" cy="8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