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</p:sldIdLst>
  <p:sldSz cy="5143500" cx="9144000"/>
  <p:notesSz cx="6858000" cy="9144000"/>
  <p:embeddedFontLst>
    <p:embeddedFont>
      <p:font typeface="Proxima Nova"/>
      <p:regular r:id="rId38"/>
      <p:bold r:id="rId39"/>
      <p:italic r:id="rId40"/>
      <p:boldItalic r:id="rId41"/>
    </p:embeddedFont>
    <p:embeddedFont>
      <p:font typeface="Lato"/>
      <p:regular r:id="rId42"/>
      <p:bold r:id="rId43"/>
      <p:italic r:id="rId44"/>
      <p:boldItalic r:id="rId45"/>
    </p:embeddedFont>
    <p:embeddedFont>
      <p:font typeface="Pacifico"/>
      <p:regular r:id="rId4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ProximaNova-italic.fntdata"/><Relationship Id="rId20" Type="http://schemas.openxmlformats.org/officeDocument/2006/relationships/slide" Target="slides/slide15.xml"/><Relationship Id="rId42" Type="http://schemas.openxmlformats.org/officeDocument/2006/relationships/font" Target="fonts/Lato-regular.fntdata"/><Relationship Id="rId41" Type="http://schemas.openxmlformats.org/officeDocument/2006/relationships/font" Target="fonts/ProximaNova-boldItalic.fntdata"/><Relationship Id="rId22" Type="http://schemas.openxmlformats.org/officeDocument/2006/relationships/slide" Target="slides/slide17.xml"/><Relationship Id="rId44" Type="http://schemas.openxmlformats.org/officeDocument/2006/relationships/font" Target="fonts/Lato-italic.fntdata"/><Relationship Id="rId21" Type="http://schemas.openxmlformats.org/officeDocument/2006/relationships/slide" Target="slides/slide16.xml"/><Relationship Id="rId43" Type="http://schemas.openxmlformats.org/officeDocument/2006/relationships/font" Target="fonts/Lato-bold.fntdata"/><Relationship Id="rId24" Type="http://schemas.openxmlformats.org/officeDocument/2006/relationships/slide" Target="slides/slide19.xml"/><Relationship Id="rId46" Type="http://schemas.openxmlformats.org/officeDocument/2006/relationships/font" Target="fonts/Pacifico-regular.fntdata"/><Relationship Id="rId23" Type="http://schemas.openxmlformats.org/officeDocument/2006/relationships/slide" Target="slides/slide18.xml"/><Relationship Id="rId45" Type="http://schemas.openxmlformats.org/officeDocument/2006/relationships/font" Target="fonts/Lato-boldItalic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slide" Target="slides/slide28.xml"/><Relationship Id="rId10" Type="http://schemas.openxmlformats.org/officeDocument/2006/relationships/slide" Target="slides/slide5.xml"/><Relationship Id="rId32" Type="http://schemas.openxmlformats.org/officeDocument/2006/relationships/slide" Target="slides/slide27.xml"/><Relationship Id="rId13" Type="http://schemas.openxmlformats.org/officeDocument/2006/relationships/slide" Target="slides/slide8.xml"/><Relationship Id="rId35" Type="http://schemas.openxmlformats.org/officeDocument/2006/relationships/slide" Target="slides/slide30.xml"/><Relationship Id="rId12" Type="http://schemas.openxmlformats.org/officeDocument/2006/relationships/slide" Target="slides/slide7.xml"/><Relationship Id="rId34" Type="http://schemas.openxmlformats.org/officeDocument/2006/relationships/slide" Target="slides/slide29.xml"/><Relationship Id="rId15" Type="http://schemas.openxmlformats.org/officeDocument/2006/relationships/slide" Target="slides/slide10.xml"/><Relationship Id="rId37" Type="http://schemas.openxmlformats.org/officeDocument/2006/relationships/slide" Target="slides/slide32.xml"/><Relationship Id="rId14" Type="http://schemas.openxmlformats.org/officeDocument/2006/relationships/slide" Target="slides/slide9.xml"/><Relationship Id="rId36" Type="http://schemas.openxmlformats.org/officeDocument/2006/relationships/slide" Target="slides/slide31.xml"/><Relationship Id="rId17" Type="http://schemas.openxmlformats.org/officeDocument/2006/relationships/slide" Target="slides/slide12.xml"/><Relationship Id="rId39" Type="http://schemas.openxmlformats.org/officeDocument/2006/relationships/font" Target="fonts/ProximaNova-bold.fntdata"/><Relationship Id="rId16" Type="http://schemas.openxmlformats.org/officeDocument/2006/relationships/slide" Target="slides/slide11.xml"/><Relationship Id="rId38" Type="http://schemas.openxmlformats.org/officeDocument/2006/relationships/font" Target="fonts/ProximaNova-regular.fntdata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452b2dc21e_0_108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452b2dc21e_0_10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44a1b37fd1_0_1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g44a1b37fd1_0_1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4b320e5894_3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4b320e5894_3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452b2dc21e_0_13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Google Shape;161;g452b2dc21e_0_13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552e2a838a_4_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Google Shape;170;g552e2a838a_4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44c39ba839_1_8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Google Shape;181;g44c39ba839_1_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/>
              <a:t>This includes </a:t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44c39ba839_1_10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" name="Google Shape;190;g44c39ba839_1_1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4fb37c809d_0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Google Shape;199;g4fb37c809d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452b2dc21e_0_140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" name="Google Shape;208;g452b2dc21e_0_14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44b7a7fc11_0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" name="Google Shape;217;g44b7a7fc11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452b2dc21e_0_139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" name="Google Shape;225;g452b2dc21e_0_13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452b2dc21e_0_12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452b2dc21e_0_12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Announce new officer board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Banquet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Scholarship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Graduating Seniors</a:t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4cd90cddaf_1_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" name="Google Shape;234;g4cd90cddaf_1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512a842577_1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" name="Google Shape;257;g512a842577_1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512a842577_1_10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0" name="Google Shape;280;g512a842577_1_10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452b2dc21e_0_14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1" name="Google Shape;301;g452b2dc21e_0_14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g552e2a838a_1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0" name="Google Shape;310;g552e2a838a_1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/>
              <a:t>This includes </a:t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g512a842577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2" name="Google Shape;322;g512a842577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/>
              <a:t>This includes </a:t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g552e2a838a_1_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2" name="Google Shape;332;g552e2a838a_1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g452b2dc21e_0_14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2" name="Google Shape;342;g452b2dc21e_0_14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g51d5b4d602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1" name="Google Shape;351;g51d5b4d602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222222"/>
              </a:solidFill>
              <a:highlight>
                <a:srgbClr val="FFFFFF"/>
              </a:highlight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60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452b2dc21e_0_14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" name="Google Shape;362;g452b2dc21e_0_14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51291d6627_0_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51291d6627_0_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222222"/>
              </a:solidFill>
              <a:highlight>
                <a:srgbClr val="FFFFFF"/>
              </a:highlight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g512a842577_3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1" name="Google Shape;371;g512a842577_3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222222"/>
              </a:solidFill>
              <a:highlight>
                <a:srgbClr val="FFFFFF"/>
              </a:highlight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79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g452b2dc21e_0_138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1" name="Google Shape;381;g452b2dc21e_0_13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88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g452b2dc21e_0_11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0" name="Google Shape;390;g452b2dc21e_0_11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51291d6627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51291d6627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51291d6627_0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51291d6627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51291d6627_0_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51291d6627_0_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44a1b37fd1_0_1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44a1b37fd1_0_1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4fbe9fb501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Google Shape;120;g4fbe9fb501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4b320e5894_2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4b320e5894_2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bg>
      <p:bgPr>
        <a:solidFill>
          <a:srgbClr val="000000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Google Shape;10;p2"/>
          <p:cNvCxnSpPr/>
          <p:nvPr/>
        </p:nvCxnSpPr>
        <p:spPr>
          <a:xfrm>
            <a:off x="0" y="2998150"/>
            <a:ext cx="9144000" cy="0"/>
          </a:xfrm>
          <a:prstGeom prst="straightConnector1">
            <a:avLst/>
          </a:prstGeom>
          <a:noFill/>
          <a:ln cap="flat" cmpd="sng" w="19050">
            <a:solidFill>
              <a:srgbClr val="1155CC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1" name="Google Shape;11;p2"/>
          <p:cNvSpPr txBox="1"/>
          <p:nvPr>
            <p:ph type="ctrTitle"/>
          </p:nvPr>
        </p:nvSpPr>
        <p:spPr>
          <a:xfrm>
            <a:off x="510450" y="1257300"/>
            <a:ext cx="8123100" cy="15885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2" name="Google Shape;12;p2"/>
          <p:cNvSpPr txBox="1"/>
          <p:nvPr>
            <p:ph idx="1" type="subTitle"/>
          </p:nvPr>
        </p:nvSpPr>
        <p:spPr>
          <a:xfrm>
            <a:off x="510450" y="3182313"/>
            <a:ext cx="8123100" cy="6300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3" name="Google Shape;13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1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rgbClr val="1155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" name="Google Shape;50;p11"/>
          <p:cNvSpPr txBox="1"/>
          <p:nvPr>
            <p:ph hasCustomPrompt="1" type="title"/>
          </p:nvPr>
        </p:nvSpPr>
        <p:spPr>
          <a:xfrm>
            <a:off x="311700" y="991475"/>
            <a:ext cx="8520600" cy="19179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9pPr>
          </a:lstStyle>
          <a:p>
            <a:r>
              <a:t>xx%</a:t>
            </a:r>
          </a:p>
        </p:txBody>
      </p:sp>
      <p:sp>
        <p:nvSpPr>
          <p:cNvPr id="51" name="Google Shape;51;p11"/>
          <p:cNvSpPr txBox="1"/>
          <p:nvPr>
            <p:ph idx="1" type="body"/>
          </p:nvPr>
        </p:nvSpPr>
        <p:spPr>
          <a:xfrm>
            <a:off x="311700" y="3071300"/>
            <a:ext cx="8520600" cy="9018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2" name="Google Shape;52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bg>
      <p:bgPr>
        <a:solidFill>
          <a:srgbClr val="000000"/>
        </a:solidFill>
      </p:bgPr>
    </p:bg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Google Shape;15;p3"/>
          <p:cNvCxnSpPr/>
          <p:nvPr/>
        </p:nvCxnSpPr>
        <p:spPr>
          <a:xfrm>
            <a:off x="0" y="2998150"/>
            <a:ext cx="9144000" cy="0"/>
          </a:xfrm>
          <a:prstGeom prst="straightConnector1">
            <a:avLst/>
          </a:prstGeom>
          <a:noFill/>
          <a:ln cap="flat" cmpd="sng" w="19050">
            <a:solidFill>
              <a:srgbClr val="1155CC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6" name="Google Shape;16;p3"/>
          <p:cNvSpPr txBox="1"/>
          <p:nvPr>
            <p:ph type="title"/>
          </p:nvPr>
        </p:nvSpPr>
        <p:spPr>
          <a:xfrm>
            <a:off x="510450" y="2057400"/>
            <a:ext cx="8123100" cy="7788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7" name="Google Shape;17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rgbClr val="1155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" name="Google Shape;20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1" name="Google Shape;21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2" name="Google Shape;22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5" name="Google Shape;25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6" name="Google Shape;26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7" name="Google Shape;27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0" name="Google Shape;30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3" name="Google Shape;33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4" name="Google Shape;34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bg>
      <p:bgPr>
        <a:solidFill>
          <a:srgbClr val="1155CC"/>
        </a:solidFill>
      </p:bgPr>
    </p:bg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8"/>
          <p:cNvSpPr txBox="1"/>
          <p:nvPr>
            <p:ph type="title"/>
          </p:nvPr>
        </p:nvSpPr>
        <p:spPr>
          <a:xfrm>
            <a:off x="490250" y="526350"/>
            <a:ext cx="57975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7" name="Google Shape;37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9"/>
          <p:cNvSpPr/>
          <p:nvPr/>
        </p:nvSpPr>
        <p:spPr>
          <a:xfrm>
            <a:off x="4572000" y="7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40" name="Google Shape;40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19050">
            <a:solidFill>
              <a:srgbClr val="1155CC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1" name="Google Shape;41;p9"/>
          <p:cNvSpPr txBox="1"/>
          <p:nvPr>
            <p:ph type="title"/>
          </p:nvPr>
        </p:nvSpPr>
        <p:spPr>
          <a:xfrm>
            <a:off x="265500" y="1205825"/>
            <a:ext cx="4045200" cy="15096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42" name="Google Shape;42;p9"/>
          <p:cNvSpPr txBox="1"/>
          <p:nvPr>
            <p:ph idx="1" type="subTitle"/>
          </p:nvPr>
        </p:nvSpPr>
        <p:spPr>
          <a:xfrm>
            <a:off x="265500" y="2769001"/>
            <a:ext cx="4045200" cy="13455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43" name="Google Shape;43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4" name="Google Shape;44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0"/>
          <p:cNvSpPr txBox="1"/>
          <p:nvPr>
            <p:ph idx="1" type="body"/>
          </p:nvPr>
        </p:nvSpPr>
        <p:spPr>
          <a:xfrm>
            <a:off x="311700" y="4236825"/>
            <a:ext cx="5998800" cy="59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</a:lstStyle>
          <a:p/>
        </p:txBody>
      </p:sp>
      <p:sp>
        <p:nvSpPr>
          <p:cNvPr id="47" name="Google Shape;47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pearmint">
    <p:bg>
      <p:bgPr>
        <a:solidFill>
          <a:srgbClr val="FFFFFF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Font typeface="Proxima Nova"/>
              <a:buNone/>
              <a:defRPr sz="2800">
                <a:latin typeface="Proxima Nova"/>
                <a:ea typeface="Proxima Nova"/>
                <a:cs typeface="Proxima Nova"/>
                <a:sym typeface="Proxima Nov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Proxima Nova"/>
              <a:buChar char="●"/>
              <a:defRPr sz="1800">
                <a:latin typeface="Proxima Nova"/>
                <a:ea typeface="Proxima Nova"/>
                <a:cs typeface="Proxima Nova"/>
                <a:sym typeface="Proxima Nova"/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Proxima Nova"/>
              <a:buChar char="○"/>
              <a:defRPr>
                <a:latin typeface="Proxima Nova"/>
                <a:ea typeface="Proxima Nova"/>
                <a:cs typeface="Proxima Nova"/>
                <a:sym typeface="Proxima Nova"/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Proxima Nova"/>
              <a:buChar char="■"/>
              <a:defRPr>
                <a:latin typeface="Proxima Nova"/>
                <a:ea typeface="Proxima Nova"/>
                <a:cs typeface="Proxima Nova"/>
                <a:sym typeface="Proxima Nova"/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Proxima Nova"/>
              <a:buChar char="●"/>
              <a:defRPr>
                <a:latin typeface="Proxima Nova"/>
                <a:ea typeface="Proxima Nova"/>
                <a:cs typeface="Proxima Nova"/>
                <a:sym typeface="Proxima Nova"/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Proxima Nova"/>
              <a:buChar char="○"/>
              <a:defRPr>
                <a:latin typeface="Proxima Nova"/>
                <a:ea typeface="Proxima Nova"/>
                <a:cs typeface="Proxima Nova"/>
                <a:sym typeface="Proxima Nova"/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Proxima Nova"/>
              <a:buChar char="■"/>
              <a:defRPr>
                <a:latin typeface="Proxima Nova"/>
                <a:ea typeface="Proxima Nova"/>
                <a:cs typeface="Proxima Nova"/>
                <a:sym typeface="Proxima Nova"/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Proxima Nova"/>
              <a:buChar char="●"/>
              <a:defRPr>
                <a:latin typeface="Proxima Nova"/>
                <a:ea typeface="Proxima Nova"/>
                <a:cs typeface="Proxima Nova"/>
                <a:sym typeface="Proxima Nova"/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Proxima Nova"/>
              <a:buChar char="○"/>
              <a:defRPr>
                <a:latin typeface="Proxima Nova"/>
                <a:ea typeface="Proxima Nova"/>
                <a:cs typeface="Proxima Nova"/>
                <a:sym typeface="Proxima Nova"/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Font typeface="Proxima Nova"/>
              <a:buChar char="■"/>
              <a:defRPr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6.png"/><Relationship Id="rId4" Type="http://schemas.openxmlformats.org/officeDocument/2006/relationships/image" Target="../media/image3.png"/><Relationship Id="rId5" Type="http://schemas.openxmlformats.org/officeDocument/2006/relationships/image" Target="../media/image10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6.jpg"/><Relationship Id="rId4" Type="http://schemas.openxmlformats.org/officeDocument/2006/relationships/image" Target="../media/image3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6.png"/><Relationship Id="rId4" Type="http://schemas.openxmlformats.org/officeDocument/2006/relationships/image" Target="../media/image3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.png"/><Relationship Id="rId4" Type="http://schemas.openxmlformats.org/officeDocument/2006/relationships/image" Target="../media/image12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6.png"/><Relationship Id="rId4" Type="http://schemas.openxmlformats.org/officeDocument/2006/relationships/image" Target="../media/image3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5.png"/><Relationship Id="rId4" Type="http://schemas.openxmlformats.org/officeDocument/2006/relationships/image" Target="../media/image3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42.png"/><Relationship Id="rId4" Type="http://schemas.openxmlformats.org/officeDocument/2006/relationships/image" Target="../media/image3.png"/><Relationship Id="rId5" Type="http://schemas.openxmlformats.org/officeDocument/2006/relationships/image" Target="../media/image14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7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.png"/><Relationship Id="rId4" Type="http://schemas.openxmlformats.org/officeDocument/2006/relationships/image" Target="../media/image18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7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.png"/><Relationship Id="rId4" Type="http://schemas.openxmlformats.org/officeDocument/2006/relationships/image" Target="../media/image20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png"/><Relationship Id="rId4" Type="http://schemas.openxmlformats.org/officeDocument/2006/relationships/image" Target="../media/image5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8.png"/><Relationship Id="rId4" Type="http://schemas.openxmlformats.org/officeDocument/2006/relationships/image" Target="../media/image3.png"/><Relationship Id="rId5" Type="http://schemas.openxmlformats.org/officeDocument/2006/relationships/image" Target="../media/image13.png"/><Relationship Id="rId6" Type="http://schemas.openxmlformats.org/officeDocument/2006/relationships/image" Target="../media/image19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40.png"/><Relationship Id="rId4" Type="http://schemas.openxmlformats.org/officeDocument/2006/relationships/image" Target="../media/image15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9.png"/><Relationship Id="rId4" Type="http://schemas.openxmlformats.org/officeDocument/2006/relationships/image" Target="../media/image17.png"/><Relationship Id="rId5" Type="http://schemas.openxmlformats.org/officeDocument/2006/relationships/image" Target="../media/image23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.png"/><Relationship Id="rId4" Type="http://schemas.openxmlformats.org/officeDocument/2006/relationships/image" Target="../media/image34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5.png"/><Relationship Id="rId4" Type="http://schemas.openxmlformats.org/officeDocument/2006/relationships/image" Target="../media/image3.png"/><Relationship Id="rId5" Type="http://schemas.openxmlformats.org/officeDocument/2006/relationships/image" Target="../media/image26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5.png"/><Relationship Id="rId4" Type="http://schemas.openxmlformats.org/officeDocument/2006/relationships/image" Target="../media/image3.png"/><Relationship Id="rId5" Type="http://schemas.openxmlformats.org/officeDocument/2006/relationships/image" Target="../media/image31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7.png"/><Relationship Id="rId4" Type="http://schemas.openxmlformats.org/officeDocument/2006/relationships/image" Target="../media/image22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.png"/><Relationship Id="rId4" Type="http://schemas.openxmlformats.org/officeDocument/2006/relationships/image" Target="../media/image30.jp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1.png"/><Relationship Id="rId4" Type="http://schemas.openxmlformats.org/officeDocument/2006/relationships/image" Target="../media/image3.png"/><Relationship Id="rId5" Type="http://schemas.openxmlformats.org/officeDocument/2006/relationships/image" Target="../media/image24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.png"/><Relationship Id="rId4" Type="http://schemas.openxmlformats.org/officeDocument/2006/relationships/image" Target="../media/image32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1.png"/><Relationship Id="rId4" Type="http://schemas.openxmlformats.org/officeDocument/2006/relationships/image" Target="../media/image3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21.png"/><Relationship Id="rId4" Type="http://schemas.openxmlformats.org/officeDocument/2006/relationships/image" Target="../media/image3.png"/><Relationship Id="rId5" Type="http://schemas.openxmlformats.org/officeDocument/2006/relationships/hyperlink" Target="https://docs.google.com/spreadsheets/d/1yFiFYk8PxIwB7DDM9KXw0afmJlyQE1fdwDvrMkjPbh8/edit?usp=sharing" TargetMode="External"/><Relationship Id="rId6" Type="http://schemas.openxmlformats.org/officeDocument/2006/relationships/image" Target="../media/image29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3.png"/><Relationship Id="rId4" Type="http://schemas.openxmlformats.org/officeDocument/2006/relationships/image" Target="../media/image35.jp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7.png"/><Relationship Id="rId4" Type="http://schemas.openxmlformats.org/officeDocument/2006/relationships/image" Target="../media/image27.png"/><Relationship Id="rId5" Type="http://schemas.openxmlformats.org/officeDocument/2006/relationships/image" Target="../media/image28.png"/><Relationship Id="rId6" Type="http://schemas.openxmlformats.org/officeDocument/2006/relationships/image" Target="../media/image33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7.png"/><Relationship Id="rId4" Type="http://schemas.openxmlformats.org/officeDocument/2006/relationships/image" Target="../media/image7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8.png"/><Relationship Id="rId4" Type="http://schemas.openxmlformats.org/officeDocument/2006/relationships/image" Target="../media/image3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7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6.jpg"/><Relationship Id="rId4" Type="http://schemas.openxmlformats.org/officeDocument/2006/relationships/image" Target="../media/image3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1.png"/><Relationship Id="rId4" Type="http://schemas.openxmlformats.org/officeDocument/2006/relationships/image" Target="../media/image8.png"/><Relationship Id="rId5" Type="http://schemas.openxmlformats.org/officeDocument/2006/relationships/image" Target="../media/image1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.jpg"/><Relationship Id="rId4" Type="http://schemas.openxmlformats.org/officeDocument/2006/relationships/image" Target="../media/image9.png"/><Relationship Id="rId5" Type="http://schemas.openxmlformats.org/officeDocument/2006/relationships/image" Target="../media/image4.png"/><Relationship Id="rId6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Google Shape;59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9" cy="5237012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13"/>
          <p:cNvSpPr/>
          <p:nvPr/>
        </p:nvSpPr>
        <p:spPr>
          <a:xfrm>
            <a:off x="1530925" y="-50"/>
            <a:ext cx="5316600" cy="5237100"/>
          </a:xfrm>
          <a:prstGeom prst="rect">
            <a:avLst/>
          </a:prstGeom>
          <a:solidFill>
            <a:srgbClr val="0145AC">
              <a:alpha val="6884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" name="Google Shape;61;p13"/>
          <p:cNvSpPr txBox="1"/>
          <p:nvPr/>
        </p:nvSpPr>
        <p:spPr>
          <a:xfrm>
            <a:off x="1863750" y="1270600"/>
            <a:ext cx="5416500" cy="269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Hispanic Health Professions Organization</a:t>
            </a:r>
            <a:endParaRPr sz="48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2" name="Google Shape;62;p13"/>
          <p:cNvSpPr txBox="1"/>
          <p:nvPr/>
        </p:nvSpPr>
        <p:spPr>
          <a:xfrm>
            <a:off x="1927525" y="3574800"/>
            <a:ext cx="3602700" cy="120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chemeClr val="lt2"/>
                </a:solidFill>
                <a:latin typeface="Lato"/>
                <a:ea typeface="Lato"/>
                <a:cs typeface="Lato"/>
                <a:sym typeface="Lato"/>
              </a:rPr>
              <a:t>General </a:t>
            </a:r>
            <a:r>
              <a:rPr b="1" lang="en" sz="1300">
                <a:solidFill>
                  <a:schemeClr val="lt2"/>
                </a:solidFill>
                <a:latin typeface="Lato"/>
                <a:ea typeface="Lato"/>
                <a:cs typeface="Lato"/>
                <a:sym typeface="Lato"/>
              </a:rPr>
              <a:t>Body Meeting</a:t>
            </a:r>
            <a:endParaRPr b="1" sz="1300">
              <a:solidFill>
                <a:schemeClr val="lt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chemeClr val="lt2"/>
                </a:solidFill>
                <a:latin typeface="Lato"/>
                <a:ea typeface="Lato"/>
                <a:cs typeface="Lato"/>
                <a:sym typeface="Lato"/>
              </a:rPr>
              <a:t>April 23,  6:45 pm</a:t>
            </a:r>
            <a:endParaRPr b="1" sz="1300">
              <a:solidFill>
                <a:schemeClr val="lt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chemeClr val="lt2"/>
                </a:solidFill>
                <a:latin typeface="Lato"/>
                <a:ea typeface="Lato"/>
                <a:cs typeface="Lato"/>
                <a:sym typeface="Lato"/>
              </a:rPr>
              <a:t>MEZ B0.306</a:t>
            </a:r>
            <a:endParaRPr b="1" sz="1300">
              <a:solidFill>
                <a:schemeClr val="lt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solidFill>
                <a:schemeClr val="lt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chemeClr val="lt2"/>
                </a:solidFill>
                <a:latin typeface="Lato"/>
                <a:ea typeface="Lato"/>
                <a:cs typeface="Lato"/>
                <a:sym typeface="Lato"/>
              </a:rPr>
              <a:t>Sign In Here: </a:t>
            </a:r>
            <a:endParaRPr b="1" sz="1300">
              <a:solidFill>
                <a:schemeClr val="lt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solidFill>
                <a:schemeClr val="lt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solidFill>
                <a:schemeClr val="lt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solidFill>
                <a:schemeClr val="lt2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63" name="Google Shape;63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4420375"/>
            <a:ext cx="855474" cy="816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271875" y="3651450"/>
            <a:ext cx="1341700" cy="1341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000000"/>
        </a:solidFill>
      </p:bgPr>
    </p:bg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2"/>
          <p:cNvSpPr txBox="1"/>
          <p:nvPr>
            <p:ph type="title"/>
          </p:nvPr>
        </p:nvSpPr>
        <p:spPr>
          <a:xfrm>
            <a:off x="311700" y="2952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solidFill>
                  <a:srgbClr val="FFFFFF"/>
                </a:solidFill>
              </a:rPr>
              <a:t>Javier Flores</a:t>
            </a:r>
            <a:endParaRPr sz="6000">
              <a:solidFill>
                <a:srgbClr val="FFFFFF"/>
              </a:solidFill>
            </a:endParaRPr>
          </a:p>
        </p:txBody>
      </p:sp>
      <p:sp>
        <p:nvSpPr>
          <p:cNvPr id="144" name="Google Shape;144;p22"/>
          <p:cNvSpPr txBox="1"/>
          <p:nvPr>
            <p:ph idx="1" type="body"/>
          </p:nvPr>
        </p:nvSpPr>
        <p:spPr>
          <a:xfrm>
            <a:off x="311700" y="1797350"/>
            <a:ext cx="36615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Char char="●"/>
            </a:pPr>
            <a:r>
              <a:rPr lang="en" sz="2000">
                <a:solidFill>
                  <a:srgbClr val="FFFFFF"/>
                </a:solidFill>
              </a:rPr>
              <a:t>Psychology Major, Pre-PA</a:t>
            </a:r>
            <a:endParaRPr sz="2000">
              <a:solidFill>
                <a:srgbClr val="FFFFFF"/>
              </a:solidFill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Char char="●"/>
            </a:pPr>
            <a:r>
              <a:rPr lang="en" sz="2000">
                <a:solidFill>
                  <a:srgbClr val="FFFFFF"/>
                </a:solidFill>
              </a:rPr>
              <a:t>3rd Year</a:t>
            </a:r>
            <a:endParaRPr sz="2000">
              <a:solidFill>
                <a:srgbClr val="FFFFFF"/>
              </a:solidFill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Char char="●"/>
            </a:pPr>
            <a:r>
              <a:rPr lang="en" sz="2000">
                <a:solidFill>
                  <a:srgbClr val="FFFFFF"/>
                </a:solidFill>
              </a:rPr>
              <a:t>Eagle Pass, TX</a:t>
            </a:r>
            <a:endParaRPr sz="2000">
              <a:solidFill>
                <a:srgbClr val="FFFFFF"/>
              </a:solidFill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Char char="●"/>
            </a:pPr>
            <a:r>
              <a:rPr lang="en" sz="2000">
                <a:solidFill>
                  <a:srgbClr val="FFFFFF"/>
                </a:solidFill>
              </a:rPr>
              <a:t>Fun Fact: WE HAVE A KILLER SOFTBALL TEAM!</a:t>
            </a:r>
            <a:endParaRPr sz="2000">
              <a:solidFill>
                <a:srgbClr val="FFFFFF"/>
              </a:solidFill>
            </a:endParaRPr>
          </a:p>
        </p:txBody>
      </p:sp>
      <p:sp>
        <p:nvSpPr>
          <p:cNvPr id="145" name="Google Shape;145;p22"/>
          <p:cNvSpPr txBox="1"/>
          <p:nvPr/>
        </p:nvSpPr>
        <p:spPr>
          <a:xfrm>
            <a:off x="311700" y="1215050"/>
            <a:ext cx="3752400" cy="58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2"/>
                </a:solidFill>
              </a:rPr>
              <a:t>VP of Community Development</a:t>
            </a:r>
            <a:endParaRPr b="1">
              <a:solidFill>
                <a:schemeClr val="lt2"/>
              </a:solidFill>
            </a:endParaRPr>
          </a:p>
        </p:txBody>
      </p:sp>
      <p:pic>
        <p:nvPicPr>
          <p:cNvPr id="146" name="Google Shape;146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00750" y="1595975"/>
            <a:ext cx="3880200" cy="2588093"/>
          </a:xfrm>
          <a:prstGeom prst="rect">
            <a:avLst/>
          </a:prstGeom>
          <a:noFill/>
          <a:ln cap="flat" cmpd="sng" w="38100">
            <a:solidFill>
              <a:srgbClr val="1155CC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2520000" dist="247650">
              <a:schemeClr val="dk1">
                <a:alpha val="50000"/>
              </a:schemeClr>
            </a:outerShdw>
          </a:effectLst>
        </p:spPr>
      </p:pic>
      <p:pic>
        <p:nvPicPr>
          <p:cNvPr id="147" name="Google Shape;147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4326825"/>
            <a:ext cx="855474" cy="816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23"/>
          <p:cNvSpPr txBox="1"/>
          <p:nvPr>
            <p:ph type="ctrTitle"/>
          </p:nvPr>
        </p:nvSpPr>
        <p:spPr>
          <a:xfrm>
            <a:off x="510450" y="1257300"/>
            <a:ext cx="8123100" cy="1588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3" name="Google Shape;153;p23"/>
          <p:cNvSpPr txBox="1"/>
          <p:nvPr>
            <p:ph idx="1" type="subTitle"/>
          </p:nvPr>
        </p:nvSpPr>
        <p:spPr>
          <a:xfrm>
            <a:off x="510450" y="3182313"/>
            <a:ext cx="8123100" cy="63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54" name="Google Shape;154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9" cy="52370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4420375"/>
            <a:ext cx="855474" cy="816675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p23"/>
          <p:cNvSpPr/>
          <p:nvPr/>
        </p:nvSpPr>
        <p:spPr>
          <a:xfrm>
            <a:off x="729150" y="533250"/>
            <a:ext cx="7904400" cy="4077000"/>
          </a:xfrm>
          <a:prstGeom prst="rect">
            <a:avLst/>
          </a:prstGeom>
          <a:solidFill>
            <a:srgbClr val="0145AC">
              <a:alpha val="807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7" name="Google Shape;157;p23"/>
          <p:cNvSpPr txBox="1"/>
          <p:nvPr/>
        </p:nvSpPr>
        <p:spPr>
          <a:xfrm>
            <a:off x="1566000" y="847450"/>
            <a:ext cx="6230700" cy="348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Survival of the Fittest</a:t>
            </a:r>
            <a:endParaRPr sz="4800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6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6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2000">
                <a:solidFill>
                  <a:schemeClr val="lt2"/>
                </a:solidFill>
              </a:rPr>
              <a:t>Date: </a:t>
            </a:r>
            <a:r>
              <a:rPr lang="en" sz="2000">
                <a:solidFill>
                  <a:srgbClr val="FFFFFF"/>
                </a:solidFill>
              </a:rPr>
              <a:t>Saturday, April 27th</a:t>
            </a:r>
            <a:endParaRPr sz="2000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2000">
                <a:solidFill>
                  <a:schemeClr val="lt2"/>
                </a:solidFill>
              </a:rPr>
              <a:t>Time: </a:t>
            </a:r>
            <a:r>
              <a:rPr lang="en" sz="2000">
                <a:solidFill>
                  <a:srgbClr val="FFFFFF"/>
                </a:solidFill>
              </a:rPr>
              <a:t>10:00AM-12:00PM</a:t>
            </a:r>
            <a:endParaRPr sz="2000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2000">
                <a:solidFill>
                  <a:schemeClr val="lt2"/>
                </a:solidFill>
              </a:rPr>
              <a:t>Location: </a:t>
            </a:r>
            <a:r>
              <a:rPr lang="en" sz="2000">
                <a:solidFill>
                  <a:srgbClr val="FFFFFF"/>
                </a:solidFill>
              </a:rPr>
              <a:t>Pease Park, 1100 Kingsbury St.</a:t>
            </a:r>
            <a:endParaRPr sz="2000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FFFFFF"/>
                </a:solidFill>
              </a:rPr>
              <a:t>Prizes: 1st place team - Cabo Bob’s Gift cards </a:t>
            </a:r>
            <a:endParaRPr sz="2000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FFFFFF"/>
                </a:solidFill>
              </a:rPr>
              <a:t>2nd place team - HHPO Shirts + Gear</a:t>
            </a:r>
            <a:endParaRPr sz="2000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FFFFFF"/>
                </a:solidFill>
              </a:rPr>
              <a:t>3rd Place team - UT Lanyards</a:t>
            </a:r>
            <a:endParaRPr sz="2000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2000">
                <a:solidFill>
                  <a:schemeClr val="lt2"/>
                </a:solidFill>
              </a:rPr>
              <a:t>Then after.. </a:t>
            </a:r>
            <a:r>
              <a:rPr lang="en" sz="2000">
                <a:solidFill>
                  <a:srgbClr val="FFFFFF"/>
                </a:solidFill>
              </a:rPr>
              <a:t>We  will be having a Officer + Member social at Pluckers! Hope to see you there :)</a:t>
            </a:r>
            <a:endParaRPr sz="2000">
              <a:solidFill>
                <a:srgbClr val="FFFFFF"/>
              </a:solidFill>
            </a:endParaRPr>
          </a:p>
        </p:txBody>
      </p:sp>
      <p:sp>
        <p:nvSpPr>
          <p:cNvPr id="158" name="Google Shape;158;p23"/>
          <p:cNvSpPr txBox="1"/>
          <p:nvPr/>
        </p:nvSpPr>
        <p:spPr>
          <a:xfrm>
            <a:off x="2497200" y="3378250"/>
            <a:ext cx="4368300" cy="122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000000"/>
        </a:solidFill>
      </p:bgPr>
    </p:bg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24"/>
          <p:cNvSpPr txBox="1"/>
          <p:nvPr>
            <p:ph type="title"/>
          </p:nvPr>
        </p:nvSpPr>
        <p:spPr>
          <a:xfrm>
            <a:off x="380125" y="359175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solidFill>
                  <a:srgbClr val="FFFFFF"/>
                </a:solidFill>
              </a:rPr>
              <a:t>Bianca Garcia</a:t>
            </a:r>
            <a:endParaRPr sz="6000">
              <a:solidFill>
                <a:srgbClr val="FFFFFF"/>
              </a:solidFill>
            </a:endParaRPr>
          </a:p>
        </p:txBody>
      </p:sp>
      <p:sp>
        <p:nvSpPr>
          <p:cNvPr id="164" name="Google Shape;164;p24"/>
          <p:cNvSpPr txBox="1"/>
          <p:nvPr>
            <p:ph idx="1" type="body"/>
          </p:nvPr>
        </p:nvSpPr>
        <p:spPr>
          <a:xfrm>
            <a:off x="421700" y="1703175"/>
            <a:ext cx="36615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</a:pPr>
            <a:r>
              <a:rPr lang="en">
                <a:solidFill>
                  <a:srgbClr val="FFFFFF"/>
                </a:solidFill>
              </a:rPr>
              <a:t>Kinesiology </a:t>
            </a:r>
            <a:r>
              <a:rPr lang="en">
                <a:solidFill>
                  <a:srgbClr val="FFFFFF"/>
                </a:solidFill>
              </a:rPr>
              <a:t>Major</a:t>
            </a:r>
            <a:endParaRPr>
              <a:solidFill>
                <a:srgbClr val="FFFFFF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</a:pPr>
            <a:r>
              <a:rPr lang="en">
                <a:solidFill>
                  <a:srgbClr val="FFFFFF"/>
                </a:solidFill>
              </a:rPr>
              <a:t>3rd Year</a:t>
            </a:r>
            <a:endParaRPr>
              <a:solidFill>
                <a:srgbClr val="FFFFFF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</a:pPr>
            <a:r>
              <a:rPr lang="en">
                <a:solidFill>
                  <a:srgbClr val="FFFFFF"/>
                </a:solidFill>
              </a:rPr>
              <a:t>Houston, TX</a:t>
            </a:r>
            <a:endParaRPr>
              <a:solidFill>
                <a:srgbClr val="FFFFFF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</a:pPr>
            <a:r>
              <a:rPr lang="en">
                <a:solidFill>
                  <a:srgbClr val="FFFFFF"/>
                </a:solidFill>
              </a:rPr>
              <a:t>Fun Fact: I’m going to Israel this summer!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165" name="Google Shape;165;p24"/>
          <p:cNvSpPr txBox="1"/>
          <p:nvPr/>
        </p:nvSpPr>
        <p:spPr>
          <a:xfrm>
            <a:off x="421700" y="1273275"/>
            <a:ext cx="3752400" cy="58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2"/>
                </a:solidFill>
              </a:rPr>
              <a:t>Secretary</a:t>
            </a:r>
            <a:endParaRPr b="1">
              <a:solidFill>
                <a:schemeClr val="lt2"/>
              </a:solidFill>
            </a:endParaRPr>
          </a:p>
        </p:txBody>
      </p:sp>
      <p:pic>
        <p:nvPicPr>
          <p:cNvPr id="166" name="Google Shape;166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326825"/>
            <a:ext cx="855474" cy="816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44950" y="1541225"/>
            <a:ext cx="3881325" cy="2588844"/>
          </a:xfrm>
          <a:prstGeom prst="rect">
            <a:avLst/>
          </a:prstGeom>
          <a:noFill/>
          <a:ln cap="flat" cmpd="sng" w="38100">
            <a:solidFill>
              <a:srgbClr val="1155CC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25"/>
          <p:cNvSpPr txBox="1"/>
          <p:nvPr>
            <p:ph type="ctrTitle"/>
          </p:nvPr>
        </p:nvSpPr>
        <p:spPr>
          <a:xfrm>
            <a:off x="510450" y="1257300"/>
            <a:ext cx="8123100" cy="1588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3" name="Google Shape;173;p25"/>
          <p:cNvSpPr txBox="1"/>
          <p:nvPr>
            <p:ph idx="1" type="subTitle"/>
          </p:nvPr>
        </p:nvSpPr>
        <p:spPr>
          <a:xfrm>
            <a:off x="510450" y="3182313"/>
            <a:ext cx="8123100" cy="63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74" name="Google Shape;174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9" cy="52370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4420375"/>
            <a:ext cx="855474" cy="816675"/>
          </a:xfrm>
          <a:prstGeom prst="rect">
            <a:avLst/>
          </a:prstGeom>
          <a:noFill/>
          <a:ln>
            <a:noFill/>
          </a:ln>
        </p:spPr>
      </p:pic>
      <p:sp>
        <p:nvSpPr>
          <p:cNvPr id="176" name="Google Shape;176;p25"/>
          <p:cNvSpPr/>
          <p:nvPr/>
        </p:nvSpPr>
        <p:spPr>
          <a:xfrm>
            <a:off x="729150" y="533250"/>
            <a:ext cx="7904400" cy="4077000"/>
          </a:xfrm>
          <a:prstGeom prst="rect">
            <a:avLst/>
          </a:prstGeom>
          <a:solidFill>
            <a:srgbClr val="0145AC">
              <a:alpha val="807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7" name="Google Shape;177;p25"/>
          <p:cNvSpPr txBox="1"/>
          <p:nvPr/>
        </p:nvSpPr>
        <p:spPr>
          <a:xfrm>
            <a:off x="1566000" y="847450"/>
            <a:ext cx="6230700" cy="253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3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ACTIVE MEMBER POINTS</a:t>
            </a:r>
            <a:endParaRPr sz="3300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6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6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2000">
                <a:solidFill>
                  <a:schemeClr val="lt2"/>
                </a:solidFill>
              </a:rPr>
              <a:t>FIVE </a:t>
            </a:r>
            <a:r>
              <a:rPr lang="en" sz="2000">
                <a:solidFill>
                  <a:srgbClr val="FFFFFF"/>
                </a:solidFill>
              </a:rPr>
              <a:t>Volunteer</a:t>
            </a:r>
            <a:endParaRPr sz="2000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2000">
                <a:solidFill>
                  <a:schemeClr val="lt2"/>
                </a:solidFill>
              </a:rPr>
              <a:t>THREE </a:t>
            </a:r>
            <a:r>
              <a:rPr lang="en" sz="2000">
                <a:solidFill>
                  <a:srgbClr val="FFFFFF"/>
                </a:solidFill>
              </a:rPr>
              <a:t>Social</a:t>
            </a:r>
            <a:endParaRPr sz="2000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2000">
                <a:solidFill>
                  <a:schemeClr val="lt2"/>
                </a:solidFill>
              </a:rPr>
              <a:t>THREE </a:t>
            </a:r>
            <a:r>
              <a:rPr lang="en" sz="2000">
                <a:solidFill>
                  <a:srgbClr val="FFFFFF"/>
                </a:solidFill>
              </a:rPr>
              <a:t>Professional</a:t>
            </a:r>
            <a:endParaRPr sz="2000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2000">
                <a:solidFill>
                  <a:schemeClr val="lt2"/>
                </a:solidFill>
              </a:rPr>
              <a:t>THREE </a:t>
            </a:r>
            <a:r>
              <a:rPr lang="en" sz="2000">
                <a:solidFill>
                  <a:srgbClr val="FFFFFF"/>
                </a:solidFill>
              </a:rPr>
              <a:t>Fundraising</a:t>
            </a:r>
            <a:endParaRPr sz="2000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2000">
                <a:solidFill>
                  <a:schemeClr val="lt2"/>
                </a:solidFill>
              </a:rPr>
              <a:t>THREE </a:t>
            </a:r>
            <a:r>
              <a:rPr lang="en" sz="2000">
                <a:solidFill>
                  <a:srgbClr val="FFFFFF"/>
                </a:solidFill>
              </a:rPr>
              <a:t>General Body Meetings</a:t>
            </a:r>
            <a:endParaRPr sz="2000">
              <a:solidFill>
                <a:srgbClr val="FFFFFF"/>
              </a:solidFill>
            </a:endParaRPr>
          </a:p>
        </p:txBody>
      </p:sp>
      <p:sp>
        <p:nvSpPr>
          <p:cNvPr id="178" name="Google Shape;178;p25"/>
          <p:cNvSpPr txBox="1"/>
          <p:nvPr/>
        </p:nvSpPr>
        <p:spPr>
          <a:xfrm>
            <a:off x="2497200" y="3419850"/>
            <a:ext cx="4368300" cy="122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3F3F3"/>
                </a:solidFill>
              </a:rPr>
              <a:t>The point sheet is up to date: https://tinyurl.com/yxecb6f7</a:t>
            </a:r>
            <a:endParaRPr sz="1300">
              <a:solidFill>
                <a:srgbClr val="F3F3F3"/>
              </a:solidFill>
            </a:endParaRPr>
          </a:p>
          <a:p>
            <a:pPr indent="0" lvl="0" marL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3F3F3"/>
                </a:solidFill>
              </a:rPr>
              <a:t>Let me know if you have any questions!!</a:t>
            </a:r>
            <a:endParaRPr sz="1300">
              <a:solidFill>
                <a:srgbClr val="F3F3F3"/>
              </a:solidFill>
            </a:endParaRPr>
          </a:p>
          <a:p>
            <a:pPr indent="0" lvl="0" marL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3F3F3"/>
                </a:solidFill>
              </a:rPr>
              <a:t>biancagarcia207@utexas.edu</a:t>
            </a:r>
            <a:endParaRPr sz="1300">
              <a:solidFill>
                <a:srgbClr val="F3F3F3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Google Shape;183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237001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Google Shape;184;p26"/>
          <p:cNvSpPr/>
          <p:nvPr/>
        </p:nvSpPr>
        <p:spPr>
          <a:xfrm>
            <a:off x="-150" y="1157100"/>
            <a:ext cx="9144000" cy="2829300"/>
          </a:xfrm>
          <a:prstGeom prst="rect">
            <a:avLst/>
          </a:prstGeom>
          <a:solidFill>
            <a:srgbClr val="0145AC">
              <a:alpha val="807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5" name="Google Shape;185;p26"/>
          <p:cNvSpPr txBox="1"/>
          <p:nvPr/>
        </p:nvSpPr>
        <p:spPr>
          <a:xfrm>
            <a:off x="1099725" y="1068371"/>
            <a:ext cx="6729300" cy="113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1" sz="2000">
              <a:solidFill>
                <a:schemeClr val="lt2"/>
              </a:solidFill>
            </a:endParaRPr>
          </a:p>
        </p:txBody>
      </p:sp>
      <p:sp>
        <p:nvSpPr>
          <p:cNvPr id="186" name="Google Shape;186;p26"/>
          <p:cNvSpPr txBox="1"/>
          <p:nvPr/>
        </p:nvSpPr>
        <p:spPr>
          <a:xfrm>
            <a:off x="512175" y="1519347"/>
            <a:ext cx="7904400" cy="105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For </a:t>
            </a:r>
            <a:r>
              <a:rPr b="1" lang="en" sz="1800" u="sng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ALL</a:t>
            </a:r>
            <a:r>
              <a:rPr lang="en" sz="18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 events involving head counts and ride confirmations, cancellation notice needs to be given 48 hours in advance with valid reasoning to officer hosting event. </a:t>
            </a:r>
            <a:endParaRPr sz="180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4572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** If no notification is received &amp; you are not present at the event, points that would have been earned will be deducted from that respective category of points (volunteering, fundraising, etc.)**</a:t>
            </a:r>
            <a:endParaRPr sz="180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4572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187" name="Google Shape;187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4420375"/>
            <a:ext cx="855474" cy="816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000000"/>
        </a:solidFill>
      </p:bgPr>
    </p:bg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" name="Google Shape;192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0" y="0"/>
            <a:ext cx="4572000" cy="5143503"/>
          </a:xfrm>
          <a:prstGeom prst="rect">
            <a:avLst/>
          </a:prstGeom>
          <a:noFill/>
          <a:ln>
            <a:noFill/>
          </a:ln>
        </p:spPr>
      </p:pic>
      <p:sp>
        <p:nvSpPr>
          <p:cNvPr id="193" name="Google Shape;193;p27"/>
          <p:cNvSpPr/>
          <p:nvPr/>
        </p:nvSpPr>
        <p:spPr>
          <a:xfrm>
            <a:off x="0" y="936900"/>
            <a:ext cx="5541300" cy="3269700"/>
          </a:xfrm>
          <a:prstGeom prst="rect">
            <a:avLst/>
          </a:prstGeom>
          <a:solidFill>
            <a:srgbClr val="0145AC">
              <a:alpha val="807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94" name="Google Shape;194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4326825"/>
            <a:ext cx="855474" cy="816675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Google Shape;195;p27"/>
          <p:cNvSpPr txBox="1"/>
          <p:nvPr>
            <p:ph type="title"/>
          </p:nvPr>
        </p:nvSpPr>
        <p:spPr>
          <a:xfrm>
            <a:off x="577500" y="1148650"/>
            <a:ext cx="3994500" cy="704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>
                <a:solidFill>
                  <a:schemeClr val="lt1"/>
                </a:solidFill>
              </a:rPr>
              <a:t>Join the GroupMe!</a:t>
            </a:r>
            <a:endParaRPr sz="3500">
              <a:solidFill>
                <a:schemeClr val="lt1"/>
              </a:solidFill>
            </a:endParaRPr>
          </a:p>
        </p:txBody>
      </p:sp>
      <p:pic>
        <p:nvPicPr>
          <p:cNvPr id="196" name="Google Shape;196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670675" y="2058000"/>
            <a:ext cx="1679775" cy="1679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Google Shape;201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Google Shape;202;p28"/>
          <p:cNvSpPr/>
          <p:nvPr/>
        </p:nvSpPr>
        <p:spPr>
          <a:xfrm>
            <a:off x="2054400" y="55800"/>
            <a:ext cx="5035200" cy="5031900"/>
          </a:xfrm>
          <a:prstGeom prst="ellipse">
            <a:avLst/>
          </a:prstGeom>
          <a:solidFill>
            <a:srgbClr val="0145AC">
              <a:alpha val="807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3" name="Google Shape;203;p28"/>
          <p:cNvSpPr txBox="1"/>
          <p:nvPr/>
        </p:nvSpPr>
        <p:spPr>
          <a:xfrm>
            <a:off x="2431800" y="1459575"/>
            <a:ext cx="4280400" cy="59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Google Calendar Link</a:t>
            </a:r>
            <a:endParaRPr sz="400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04" name="Google Shape;204;p28"/>
          <p:cNvSpPr txBox="1"/>
          <p:nvPr/>
        </p:nvSpPr>
        <p:spPr>
          <a:xfrm>
            <a:off x="2897700" y="3161450"/>
            <a:ext cx="3348600" cy="45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https://tinyurl.com/yxs4qpkq</a:t>
            </a:r>
            <a:endParaRPr sz="200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05" name="Google Shape;205;p28"/>
          <p:cNvSpPr txBox="1"/>
          <p:nvPr/>
        </p:nvSpPr>
        <p:spPr>
          <a:xfrm>
            <a:off x="3416850" y="2702150"/>
            <a:ext cx="2310300" cy="45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chemeClr val="lt2"/>
                </a:solidFill>
              </a:rPr>
              <a:t>Stay up to date!</a:t>
            </a:r>
            <a:endParaRPr b="1" sz="2000">
              <a:solidFill>
                <a:schemeClr val="lt2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000000"/>
        </a:solidFill>
      </p:bgPr>
    </p:bg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2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solidFill>
                  <a:srgbClr val="FFFFFF"/>
                </a:solidFill>
              </a:rPr>
              <a:t>Suzett Fernandez</a:t>
            </a:r>
            <a:endParaRPr sz="6000">
              <a:solidFill>
                <a:srgbClr val="FFFFFF"/>
              </a:solidFill>
            </a:endParaRPr>
          </a:p>
        </p:txBody>
      </p:sp>
      <p:sp>
        <p:nvSpPr>
          <p:cNvPr id="211" name="Google Shape;211;p29"/>
          <p:cNvSpPr txBox="1"/>
          <p:nvPr>
            <p:ph idx="1" type="body"/>
          </p:nvPr>
        </p:nvSpPr>
        <p:spPr>
          <a:xfrm>
            <a:off x="357150" y="1855575"/>
            <a:ext cx="36615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Char char="●"/>
            </a:pPr>
            <a:r>
              <a:rPr lang="en" sz="2000">
                <a:solidFill>
                  <a:srgbClr val="FFFFFF"/>
                </a:solidFill>
              </a:rPr>
              <a:t>Human Development and Family Sciences </a:t>
            </a:r>
            <a:r>
              <a:rPr lang="en" sz="2000">
                <a:solidFill>
                  <a:srgbClr val="FFFFFF"/>
                </a:solidFill>
              </a:rPr>
              <a:t>Major</a:t>
            </a:r>
            <a:endParaRPr sz="2000">
              <a:solidFill>
                <a:srgbClr val="FFFFFF"/>
              </a:solidFill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Char char="●"/>
            </a:pPr>
            <a:r>
              <a:rPr lang="en" sz="2000">
                <a:solidFill>
                  <a:srgbClr val="FFFFFF"/>
                </a:solidFill>
              </a:rPr>
              <a:t>3rd Year</a:t>
            </a:r>
            <a:endParaRPr sz="2000">
              <a:solidFill>
                <a:srgbClr val="FFFFFF"/>
              </a:solidFill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Char char="●"/>
            </a:pPr>
            <a:r>
              <a:rPr lang="en" sz="2000">
                <a:solidFill>
                  <a:srgbClr val="FFFFFF"/>
                </a:solidFill>
              </a:rPr>
              <a:t>Eagle Pass, TX</a:t>
            </a:r>
            <a:endParaRPr sz="2000">
              <a:solidFill>
                <a:srgbClr val="FFFFFF"/>
              </a:solidFill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Char char="●"/>
            </a:pPr>
            <a:r>
              <a:rPr lang="en" sz="2000">
                <a:solidFill>
                  <a:srgbClr val="FFFFFF"/>
                </a:solidFill>
              </a:rPr>
              <a:t>I could have 888 (</a:t>
            </a:r>
            <a:r>
              <a:rPr lang="en" sz="2000">
                <a:solidFill>
                  <a:srgbClr val="FFFFFF"/>
                </a:solidFill>
              </a:rPr>
              <a:t>Vietnamese food) any day, every day </a:t>
            </a:r>
            <a:endParaRPr sz="2000">
              <a:solidFill>
                <a:srgbClr val="FFFFFF"/>
              </a:solidFill>
            </a:endParaRPr>
          </a:p>
        </p:txBody>
      </p:sp>
      <p:sp>
        <p:nvSpPr>
          <p:cNvPr id="212" name="Google Shape;212;p29"/>
          <p:cNvSpPr txBox="1"/>
          <p:nvPr/>
        </p:nvSpPr>
        <p:spPr>
          <a:xfrm>
            <a:off x="357150" y="1331525"/>
            <a:ext cx="3752400" cy="58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2"/>
                </a:solidFill>
              </a:rPr>
              <a:t>Financial Director</a:t>
            </a:r>
            <a:endParaRPr b="1">
              <a:solidFill>
                <a:schemeClr val="lt2"/>
              </a:solidFill>
            </a:endParaRPr>
          </a:p>
        </p:txBody>
      </p:sp>
      <p:pic>
        <p:nvPicPr>
          <p:cNvPr id="213" name="Google Shape;213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326825"/>
            <a:ext cx="855474" cy="816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60825" y="1729575"/>
            <a:ext cx="3938450" cy="2626946"/>
          </a:xfrm>
          <a:prstGeom prst="rect">
            <a:avLst/>
          </a:prstGeom>
          <a:noFill/>
          <a:ln cap="flat" cmpd="sng" w="38100">
            <a:solidFill>
              <a:srgbClr val="1155CC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" name="Google Shape;219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220" name="Google Shape;220;p30"/>
          <p:cNvSpPr/>
          <p:nvPr/>
        </p:nvSpPr>
        <p:spPr>
          <a:xfrm>
            <a:off x="2054400" y="55800"/>
            <a:ext cx="5035200" cy="5031900"/>
          </a:xfrm>
          <a:prstGeom prst="ellipse">
            <a:avLst/>
          </a:prstGeom>
          <a:solidFill>
            <a:srgbClr val="0145AC">
              <a:alpha val="807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1" name="Google Shape;221;p30"/>
          <p:cNvSpPr txBox="1"/>
          <p:nvPr/>
        </p:nvSpPr>
        <p:spPr>
          <a:xfrm>
            <a:off x="2431800" y="520625"/>
            <a:ext cx="4280400" cy="59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DUES</a:t>
            </a:r>
            <a:endParaRPr sz="240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22" name="Google Shape;222;p30"/>
          <p:cNvSpPr txBox="1"/>
          <p:nvPr/>
        </p:nvSpPr>
        <p:spPr>
          <a:xfrm>
            <a:off x="2897700" y="1218950"/>
            <a:ext cx="3348600" cy="197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lt1"/>
                </a:solidFill>
              </a:rPr>
              <a:t>$ 30 </a:t>
            </a:r>
            <a:r>
              <a:rPr b="1" lang="en" sz="1200">
                <a:solidFill>
                  <a:schemeClr val="lt1"/>
                </a:solidFill>
              </a:rPr>
              <a:t>Returning Members</a:t>
            </a:r>
            <a:endParaRPr b="1" sz="1200">
              <a:solidFill>
                <a:schemeClr val="lt1"/>
              </a:solidFill>
            </a:endParaRPr>
          </a:p>
          <a:p>
            <a:pPr indent="0" lvl="0" marL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lt1"/>
                </a:solidFill>
              </a:rPr>
              <a:t>$35 New Members</a:t>
            </a:r>
            <a:endParaRPr b="1" sz="1200">
              <a:solidFill>
                <a:schemeClr val="lt1"/>
              </a:solidFill>
            </a:endParaRPr>
          </a:p>
          <a:p>
            <a:pPr indent="0" lvl="0" marL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lt1"/>
                </a:solidFill>
              </a:rPr>
              <a:t>Includes a Tshirt!</a:t>
            </a:r>
            <a:endParaRPr b="1" sz="1200">
              <a:solidFill>
                <a:schemeClr val="lt1"/>
              </a:solidFill>
            </a:endParaRPr>
          </a:p>
          <a:p>
            <a:pPr indent="0" lvl="0" marL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chemeClr val="lt1"/>
              </a:solidFill>
            </a:endParaRPr>
          </a:p>
          <a:p>
            <a:pPr indent="0" lvl="0" marL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</a:rPr>
              <a:t>Venmo: @Texas-HHPO</a:t>
            </a:r>
            <a:endParaRPr sz="1200">
              <a:solidFill>
                <a:schemeClr val="lt1"/>
              </a:solidFill>
            </a:endParaRPr>
          </a:p>
          <a:p>
            <a:pPr indent="0" lvl="0" marL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lt1"/>
                </a:solidFill>
              </a:rPr>
              <a:t>(Please state New/Returner)</a:t>
            </a:r>
            <a:endParaRPr b="1" sz="1200">
              <a:solidFill>
                <a:schemeClr val="lt1"/>
              </a:solidFill>
            </a:endParaRPr>
          </a:p>
          <a:p>
            <a:pPr indent="0" lvl="0" marL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</a:rPr>
              <a:t>Paypal: texashhpo@gmail.com ($2 fee)</a:t>
            </a:r>
            <a:endParaRPr sz="1200">
              <a:solidFill>
                <a:schemeClr val="lt1"/>
              </a:solidFill>
            </a:endParaRPr>
          </a:p>
          <a:p>
            <a:pPr indent="0" lvl="0" marL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</a:rPr>
              <a:t>Cash or Card</a:t>
            </a:r>
            <a:endParaRPr sz="1200">
              <a:solidFill>
                <a:schemeClr val="lt1"/>
              </a:solidFill>
            </a:endParaRPr>
          </a:p>
          <a:p>
            <a:pPr indent="0" lvl="0" marL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lt1"/>
                </a:solidFill>
              </a:rPr>
              <a:t>**Email: sfdzz97@gmail.com</a:t>
            </a:r>
            <a:endParaRPr b="1" sz="1200">
              <a:solidFill>
                <a:schemeClr val="lt1"/>
              </a:solidFill>
            </a:endParaRPr>
          </a:p>
          <a:p>
            <a:pPr indent="0" lvl="0" marL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lt1"/>
                </a:solidFill>
              </a:rPr>
              <a:t>- include your name, EID, phone number</a:t>
            </a:r>
            <a:endParaRPr b="1" sz="1200">
              <a:solidFill>
                <a:schemeClr val="lt1"/>
              </a:solidFill>
            </a:endParaRPr>
          </a:p>
          <a:p>
            <a:pPr indent="0" lvl="0" marL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chemeClr val="lt1"/>
              </a:solidFill>
            </a:endParaRPr>
          </a:p>
          <a:p>
            <a:pPr indent="0" lvl="0" marL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</a:rPr>
              <a:t>** Increases by $10 after 3rd GBM**</a:t>
            </a:r>
            <a:endParaRPr sz="12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000000"/>
        </a:solidFill>
      </p:bgPr>
    </p:bg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3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solidFill>
                  <a:srgbClr val="FFFFFF"/>
                </a:solidFill>
              </a:rPr>
              <a:t>Emmanuel Rayas</a:t>
            </a:r>
            <a:endParaRPr sz="6000">
              <a:solidFill>
                <a:srgbClr val="FFFFFF"/>
              </a:solidFill>
            </a:endParaRPr>
          </a:p>
        </p:txBody>
      </p:sp>
      <p:sp>
        <p:nvSpPr>
          <p:cNvPr id="228" name="Google Shape;228;p31"/>
          <p:cNvSpPr txBox="1"/>
          <p:nvPr>
            <p:ph idx="1" type="body"/>
          </p:nvPr>
        </p:nvSpPr>
        <p:spPr>
          <a:xfrm>
            <a:off x="469850" y="1897175"/>
            <a:ext cx="36615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Char char="●"/>
            </a:pPr>
            <a:r>
              <a:rPr lang="en" sz="2000">
                <a:solidFill>
                  <a:srgbClr val="FFFFFF"/>
                </a:solidFill>
              </a:rPr>
              <a:t>Biochemistry, BSA</a:t>
            </a:r>
            <a:endParaRPr sz="2000">
              <a:solidFill>
                <a:srgbClr val="FFFFFF"/>
              </a:solidFill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Char char="●"/>
            </a:pPr>
            <a:r>
              <a:rPr lang="en" sz="2000">
                <a:solidFill>
                  <a:srgbClr val="FFFFFF"/>
                </a:solidFill>
              </a:rPr>
              <a:t>4th Year</a:t>
            </a:r>
            <a:endParaRPr sz="2000">
              <a:solidFill>
                <a:srgbClr val="FFFFFF"/>
              </a:solidFill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Char char="●"/>
            </a:pPr>
            <a:r>
              <a:rPr lang="en" sz="2000">
                <a:solidFill>
                  <a:srgbClr val="FFFFFF"/>
                </a:solidFill>
              </a:rPr>
              <a:t>San Antonio, TX</a:t>
            </a:r>
            <a:endParaRPr sz="2000">
              <a:solidFill>
                <a:srgbClr val="FFFFFF"/>
              </a:solidFill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Char char="●"/>
            </a:pPr>
            <a:r>
              <a:rPr lang="en" sz="2000">
                <a:solidFill>
                  <a:srgbClr val="FFFFFF"/>
                </a:solidFill>
              </a:rPr>
              <a:t>Cesar is really slow. </a:t>
            </a:r>
            <a:endParaRPr sz="2000">
              <a:solidFill>
                <a:srgbClr val="FFFFFF"/>
              </a:solidFill>
            </a:endParaRPr>
          </a:p>
        </p:txBody>
      </p:sp>
      <p:sp>
        <p:nvSpPr>
          <p:cNvPr id="229" name="Google Shape;229;p31"/>
          <p:cNvSpPr txBox="1"/>
          <p:nvPr/>
        </p:nvSpPr>
        <p:spPr>
          <a:xfrm>
            <a:off x="424400" y="1314875"/>
            <a:ext cx="3752400" cy="58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2"/>
                </a:solidFill>
              </a:rPr>
              <a:t>Volunteer Director</a:t>
            </a:r>
            <a:endParaRPr b="1">
              <a:solidFill>
                <a:schemeClr val="lt2"/>
              </a:solidFill>
            </a:endParaRPr>
          </a:p>
        </p:txBody>
      </p:sp>
      <p:pic>
        <p:nvPicPr>
          <p:cNvPr id="230" name="Google Shape;230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326825"/>
            <a:ext cx="855474" cy="816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2000" y="1699875"/>
            <a:ext cx="3938450" cy="2626946"/>
          </a:xfrm>
          <a:prstGeom prst="rect">
            <a:avLst/>
          </a:prstGeom>
          <a:noFill/>
          <a:ln cap="flat" cmpd="sng" w="38100">
            <a:solidFill>
              <a:srgbClr val="1155CC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000000"/>
        </a:solidFill>
      </p:bgPr>
    </p:bg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4"/>
          <p:cNvSpPr txBox="1"/>
          <p:nvPr>
            <p:ph type="title"/>
          </p:nvPr>
        </p:nvSpPr>
        <p:spPr>
          <a:xfrm>
            <a:off x="311700" y="3285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solidFill>
                  <a:srgbClr val="FFFFFF"/>
                </a:solidFill>
              </a:rPr>
              <a:t>Evangelina Vaghefi</a:t>
            </a:r>
            <a:endParaRPr sz="6000">
              <a:solidFill>
                <a:srgbClr val="FFFFFF"/>
              </a:solidFill>
            </a:endParaRPr>
          </a:p>
        </p:txBody>
      </p:sp>
      <p:sp>
        <p:nvSpPr>
          <p:cNvPr id="70" name="Google Shape;70;p14"/>
          <p:cNvSpPr txBox="1"/>
          <p:nvPr>
            <p:ph idx="1" type="body"/>
          </p:nvPr>
        </p:nvSpPr>
        <p:spPr>
          <a:xfrm>
            <a:off x="414500" y="1776925"/>
            <a:ext cx="4194000" cy="330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66040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●"/>
            </a:pPr>
            <a:r>
              <a:rPr lang="en" sz="2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Psychology &amp; Nutrition Double Major</a:t>
            </a:r>
            <a:endParaRPr sz="20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55600" lvl="0" marL="66040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●"/>
            </a:pPr>
            <a:r>
              <a:rPr lang="en" sz="2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5th Year</a:t>
            </a:r>
            <a:endParaRPr sz="20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55600" lvl="0" marL="66040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●"/>
            </a:pPr>
            <a:r>
              <a:rPr lang="en" sz="2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Fort Worth, TX</a:t>
            </a:r>
            <a:endParaRPr sz="20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55600" lvl="0" marL="66040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●"/>
            </a:pPr>
            <a:r>
              <a:rPr lang="en" sz="2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I’m so grateful for HHPO</a:t>
            </a:r>
            <a:endParaRPr sz="20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1" name="Google Shape;71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326825"/>
            <a:ext cx="855474" cy="816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70125" y="1843500"/>
            <a:ext cx="3673975" cy="2450550"/>
          </a:xfrm>
          <a:prstGeom prst="rect">
            <a:avLst/>
          </a:prstGeom>
          <a:noFill/>
          <a:ln cap="flat" cmpd="sng" w="38100">
            <a:solidFill>
              <a:srgbClr val="1155CC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73" name="Google Shape;73;p14"/>
          <p:cNvSpPr txBox="1"/>
          <p:nvPr/>
        </p:nvSpPr>
        <p:spPr>
          <a:xfrm>
            <a:off x="414500" y="1317625"/>
            <a:ext cx="4120500" cy="45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2"/>
                </a:solidFill>
              </a:rPr>
              <a:t>President</a:t>
            </a:r>
            <a:endParaRPr b="1">
              <a:solidFill>
                <a:schemeClr val="lt2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" name="Google Shape;236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37" name="Google Shape;237;p32"/>
          <p:cNvSpPr/>
          <p:nvPr/>
        </p:nvSpPr>
        <p:spPr>
          <a:xfrm>
            <a:off x="729150" y="533250"/>
            <a:ext cx="7904400" cy="4077000"/>
          </a:xfrm>
          <a:prstGeom prst="rect">
            <a:avLst/>
          </a:prstGeom>
          <a:solidFill>
            <a:srgbClr val="0145AC">
              <a:alpha val="807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8" name="Google Shape;238;p32"/>
          <p:cNvSpPr txBox="1"/>
          <p:nvPr/>
        </p:nvSpPr>
        <p:spPr>
          <a:xfrm>
            <a:off x="967500" y="533250"/>
            <a:ext cx="7427700" cy="113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Women’s Health Care-Packages</a:t>
            </a:r>
            <a:endParaRPr b="1" i="1" sz="2000">
              <a:solidFill>
                <a:schemeClr val="lt2"/>
              </a:solidFill>
            </a:endParaRPr>
          </a:p>
        </p:txBody>
      </p:sp>
      <p:pic>
        <p:nvPicPr>
          <p:cNvPr id="239" name="Google Shape;239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4326825"/>
            <a:ext cx="855474" cy="816675"/>
          </a:xfrm>
          <a:prstGeom prst="rect">
            <a:avLst/>
          </a:prstGeom>
          <a:noFill/>
          <a:ln>
            <a:noFill/>
          </a:ln>
        </p:spPr>
      </p:pic>
      <p:sp>
        <p:nvSpPr>
          <p:cNvPr id="240" name="Google Shape;240;p32"/>
          <p:cNvSpPr/>
          <p:nvPr/>
        </p:nvSpPr>
        <p:spPr>
          <a:xfrm>
            <a:off x="981275" y="1414038"/>
            <a:ext cx="1899950" cy="1516675"/>
          </a:xfrm>
          <a:prstGeom prst="flowChartPunchedCard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1" name="Google Shape;241;p32"/>
          <p:cNvSpPr/>
          <p:nvPr/>
        </p:nvSpPr>
        <p:spPr>
          <a:xfrm flipH="1">
            <a:off x="6377400" y="1413427"/>
            <a:ext cx="2004300" cy="1516675"/>
          </a:xfrm>
          <a:prstGeom prst="flowChartPunchedCard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2" name="Google Shape;242;p32"/>
          <p:cNvSpPr/>
          <p:nvPr/>
        </p:nvSpPr>
        <p:spPr>
          <a:xfrm flipH="1" rot="10800000">
            <a:off x="981275" y="2886650"/>
            <a:ext cx="1899950" cy="1550850"/>
          </a:xfrm>
          <a:prstGeom prst="flowChartPunchedCard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3" name="Google Shape;243;p32"/>
          <p:cNvSpPr/>
          <p:nvPr/>
        </p:nvSpPr>
        <p:spPr>
          <a:xfrm>
            <a:off x="2927900" y="1413400"/>
            <a:ext cx="1631700" cy="1516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4" name="Google Shape;244;p32"/>
          <p:cNvSpPr/>
          <p:nvPr/>
        </p:nvSpPr>
        <p:spPr>
          <a:xfrm>
            <a:off x="2927850" y="2910450"/>
            <a:ext cx="1631700" cy="15453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5" name="Google Shape;245;p32"/>
          <p:cNvSpPr/>
          <p:nvPr/>
        </p:nvSpPr>
        <p:spPr>
          <a:xfrm rot="10800000">
            <a:off x="6377400" y="2903675"/>
            <a:ext cx="2002025" cy="1552150"/>
          </a:xfrm>
          <a:prstGeom prst="flowChartPunchedCard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6" name="Google Shape;246;p32"/>
          <p:cNvSpPr/>
          <p:nvPr/>
        </p:nvSpPr>
        <p:spPr>
          <a:xfrm>
            <a:off x="4559475" y="1413975"/>
            <a:ext cx="1767300" cy="1516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7" name="Google Shape;247;p32"/>
          <p:cNvSpPr/>
          <p:nvPr/>
        </p:nvSpPr>
        <p:spPr>
          <a:xfrm>
            <a:off x="4559550" y="2910450"/>
            <a:ext cx="1767300" cy="15453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8" name="Google Shape;248;p32"/>
          <p:cNvSpPr txBox="1"/>
          <p:nvPr/>
        </p:nvSpPr>
        <p:spPr>
          <a:xfrm>
            <a:off x="2927850" y="1425100"/>
            <a:ext cx="3399000" cy="30123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9" name="Google Shape;249;p32"/>
          <p:cNvSpPr txBox="1"/>
          <p:nvPr/>
        </p:nvSpPr>
        <p:spPr>
          <a:xfrm>
            <a:off x="1057125" y="1425100"/>
            <a:ext cx="1674600" cy="276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lt2"/>
                </a:solidFill>
              </a:rPr>
              <a:t>Tuesday</a:t>
            </a:r>
            <a:endParaRPr b="1" sz="1800">
              <a:solidFill>
                <a:schemeClr val="lt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1600">
                <a:solidFill>
                  <a:schemeClr val="lt1"/>
                </a:solidFill>
              </a:rPr>
              <a:t>  </a:t>
            </a:r>
            <a:endParaRPr b="1" i="1" sz="1600"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1600">
                <a:solidFill>
                  <a:schemeClr val="lt1"/>
                </a:solidFill>
              </a:rPr>
              <a:t>April 30, 6-8:00p</a:t>
            </a:r>
            <a:endParaRPr b="1" i="1" sz="1600"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1" sz="1600"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1600">
                <a:solidFill>
                  <a:schemeClr val="lt1"/>
                </a:solidFill>
              </a:rPr>
              <a:t>SZB 286</a:t>
            </a:r>
            <a:endParaRPr b="1" i="1" sz="1600"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1" sz="1600"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1" sz="1600"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1" sz="1600"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>
              <a:solidFill>
                <a:schemeClr val="lt1"/>
              </a:solidFill>
            </a:endParaRPr>
          </a:p>
        </p:txBody>
      </p:sp>
      <p:sp>
        <p:nvSpPr>
          <p:cNvPr id="250" name="Google Shape;250;p32"/>
          <p:cNvSpPr txBox="1"/>
          <p:nvPr/>
        </p:nvSpPr>
        <p:spPr>
          <a:xfrm>
            <a:off x="2927848" y="1425100"/>
            <a:ext cx="3399000" cy="288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lt2"/>
                </a:solidFill>
              </a:rPr>
              <a:t>Volunteer Point Options</a:t>
            </a:r>
            <a:endParaRPr b="1" i="1" sz="1600">
              <a:solidFill>
                <a:schemeClr val="lt1"/>
              </a:solidFill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AutoNum type="arabicParenBoth"/>
            </a:pPr>
            <a:r>
              <a:rPr b="1" i="1" lang="en" sz="1600">
                <a:solidFill>
                  <a:schemeClr val="lt1"/>
                </a:solidFill>
              </a:rPr>
              <a:t>Donate money</a:t>
            </a:r>
            <a:endParaRPr b="1" i="1" sz="1600">
              <a:solidFill>
                <a:schemeClr val="lt1"/>
              </a:solidFill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AutoNum type="arabicParenBoth"/>
            </a:pPr>
            <a:r>
              <a:rPr b="1" i="1" lang="en" sz="1600">
                <a:solidFill>
                  <a:schemeClr val="lt1"/>
                </a:solidFill>
              </a:rPr>
              <a:t>Donate one or more:</a:t>
            </a:r>
            <a:endParaRPr b="1" i="1" sz="1600">
              <a:solidFill>
                <a:schemeClr val="lt1"/>
              </a:solidFill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</a:pPr>
            <a:r>
              <a:rPr b="1" i="1" lang="en" sz="1600">
                <a:solidFill>
                  <a:schemeClr val="lt1"/>
                </a:solidFill>
              </a:rPr>
              <a:t>Deodorant</a:t>
            </a:r>
            <a:endParaRPr b="1" i="1" sz="1600">
              <a:solidFill>
                <a:schemeClr val="lt1"/>
              </a:solidFill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</a:pPr>
            <a:r>
              <a:rPr b="1" i="1" lang="en" sz="1600">
                <a:solidFill>
                  <a:schemeClr val="lt1"/>
                </a:solidFill>
              </a:rPr>
              <a:t>Insect repellent</a:t>
            </a:r>
            <a:endParaRPr b="1" i="1" sz="1600">
              <a:solidFill>
                <a:schemeClr val="lt1"/>
              </a:solidFill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</a:pPr>
            <a:r>
              <a:rPr b="1" i="1" lang="en" sz="1600">
                <a:solidFill>
                  <a:schemeClr val="lt1"/>
                </a:solidFill>
              </a:rPr>
              <a:t>Toothbrush</a:t>
            </a:r>
            <a:endParaRPr b="1" i="1" sz="1600">
              <a:solidFill>
                <a:schemeClr val="lt1"/>
              </a:solidFill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</a:pPr>
            <a:r>
              <a:rPr b="1" i="1" lang="en" sz="1600">
                <a:solidFill>
                  <a:schemeClr val="lt1"/>
                </a:solidFill>
              </a:rPr>
              <a:t>Pads/Tampons </a:t>
            </a:r>
            <a:endParaRPr b="1" i="1" sz="16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1600">
                <a:solidFill>
                  <a:schemeClr val="lt1"/>
                </a:solidFill>
              </a:rPr>
              <a:t>(3)    Attend the event to decorate and deliver the care-packages to a women and children’s shelter.</a:t>
            </a:r>
            <a:endParaRPr b="1" i="1" sz="16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1" sz="16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1" sz="1600"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1" sz="16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1" sz="16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1" i="1" sz="1600"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1" sz="1600"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1" sz="1600"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>
              <a:solidFill>
                <a:schemeClr val="lt1"/>
              </a:solidFill>
            </a:endParaRPr>
          </a:p>
        </p:txBody>
      </p:sp>
      <p:sp>
        <p:nvSpPr>
          <p:cNvPr id="251" name="Google Shape;251;p32"/>
          <p:cNvSpPr txBox="1"/>
          <p:nvPr/>
        </p:nvSpPr>
        <p:spPr>
          <a:xfrm>
            <a:off x="6564850" y="26650"/>
            <a:ext cx="5116800" cy="59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252" name="Google Shape;252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81276" y="3115050"/>
            <a:ext cx="1899950" cy="988826"/>
          </a:xfrm>
          <a:prstGeom prst="rect">
            <a:avLst/>
          </a:prstGeom>
          <a:noFill/>
          <a:ln>
            <a:noFill/>
          </a:ln>
        </p:spPr>
      </p:pic>
      <p:sp>
        <p:nvSpPr>
          <p:cNvPr id="253" name="Google Shape;253;p32"/>
          <p:cNvSpPr txBox="1"/>
          <p:nvPr/>
        </p:nvSpPr>
        <p:spPr>
          <a:xfrm>
            <a:off x="6373475" y="1425100"/>
            <a:ext cx="1767300" cy="31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lt2"/>
                </a:solidFill>
              </a:rPr>
              <a:t>Sign-Up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254" name="Google Shape;254;p3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376263" y="1922190"/>
            <a:ext cx="2004300" cy="20181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" name="Google Shape;259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60" name="Google Shape;260;p33"/>
          <p:cNvSpPr/>
          <p:nvPr/>
        </p:nvSpPr>
        <p:spPr>
          <a:xfrm>
            <a:off x="729150" y="533250"/>
            <a:ext cx="7904400" cy="4077000"/>
          </a:xfrm>
          <a:prstGeom prst="rect">
            <a:avLst/>
          </a:prstGeom>
          <a:solidFill>
            <a:srgbClr val="0145AC">
              <a:alpha val="807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1" name="Google Shape;261;p33"/>
          <p:cNvSpPr txBox="1"/>
          <p:nvPr/>
        </p:nvSpPr>
        <p:spPr>
          <a:xfrm>
            <a:off x="1162797" y="719798"/>
            <a:ext cx="7145100" cy="113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5 Populations, 5 RE’s</a:t>
            </a:r>
            <a:endParaRPr b="1" i="1" sz="2000">
              <a:solidFill>
                <a:schemeClr val="lt2"/>
              </a:solidFill>
            </a:endParaRPr>
          </a:p>
        </p:txBody>
      </p:sp>
      <p:pic>
        <p:nvPicPr>
          <p:cNvPr id="262" name="Google Shape;262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4326825"/>
            <a:ext cx="855474" cy="816675"/>
          </a:xfrm>
          <a:prstGeom prst="rect">
            <a:avLst/>
          </a:prstGeom>
          <a:noFill/>
          <a:ln>
            <a:noFill/>
          </a:ln>
        </p:spPr>
      </p:pic>
      <p:sp>
        <p:nvSpPr>
          <p:cNvPr id="263" name="Google Shape;263;p33"/>
          <p:cNvSpPr/>
          <p:nvPr/>
        </p:nvSpPr>
        <p:spPr>
          <a:xfrm>
            <a:off x="997350" y="1598050"/>
            <a:ext cx="2281775" cy="1309800"/>
          </a:xfrm>
          <a:prstGeom prst="flowChartPunchedCard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4" name="Google Shape;264;p33"/>
          <p:cNvSpPr/>
          <p:nvPr/>
        </p:nvSpPr>
        <p:spPr>
          <a:xfrm flipH="1">
            <a:off x="5966550" y="1598050"/>
            <a:ext cx="2341350" cy="1309800"/>
          </a:xfrm>
          <a:prstGeom prst="flowChartPunchedCard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5" name="Google Shape;265;p33"/>
          <p:cNvSpPr/>
          <p:nvPr/>
        </p:nvSpPr>
        <p:spPr>
          <a:xfrm flipH="1" rot="10800000">
            <a:off x="997350" y="3068525"/>
            <a:ext cx="2281775" cy="1258300"/>
          </a:xfrm>
          <a:prstGeom prst="flowChartPunchedCard">
            <a:avLst/>
          </a:prstGeom>
          <a:solidFill>
            <a:srgbClr val="000000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6" name="Google Shape;266;p33"/>
          <p:cNvSpPr/>
          <p:nvPr/>
        </p:nvSpPr>
        <p:spPr>
          <a:xfrm>
            <a:off x="3431100" y="1598050"/>
            <a:ext cx="2341500" cy="13098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lt2"/>
              </a:solidFill>
            </a:endParaRPr>
          </a:p>
        </p:txBody>
      </p:sp>
      <p:sp>
        <p:nvSpPr>
          <p:cNvPr id="267" name="Google Shape;267;p33"/>
          <p:cNvSpPr/>
          <p:nvPr/>
        </p:nvSpPr>
        <p:spPr>
          <a:xfrm>
            <a:off x="3431100" y="3060525"/>
            <a:ext cx="2341200" cy="12582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8" name="Google Shape;268;p33"/>
          <p:cNvSpPr/>
          <p:nvPr/>
        </p:nvSpPr>
        <p:spPr>
          <a:xfrm rot="10800000">
            <a:off x="5958075" y="3076525"/>
            <a:ext cx="2350725" cy="1258300"/>
          </a:xfrm>
          <a:prstGeom prst="flowChartPunchedCard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9" name="Google Shape;269;p33"/>
          <p:cNvSpPr txBox="1"/>
          <p:nvPr/>
        </p:nvSpPr>
        <p:spPr>
          <a:xfrm>
            <a:off x="5620050" y="2451600"/>
            <a:ext cx="4867800" cy="56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0" name="Google Shape;270;p33"/>
          <p:cNvSpPr txBox="1"/>
          <p:nvPr/>
        </p:nvSpPr>
        <p:spPr>
          <a:xfrm>
            <a:off x="1162800" y="1749550"/>
            <a:ext cx="2026200" cy="105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lt2"/>
                </a:solidFill>
              </a:rPr>
              <a:t>The Youth</a:t>
            </a:r>
            <a:endParaRPr b="1" sz="1800">
              <a:solidFill>
                <a:schemeClr val="lt2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Communities in Schools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271" name="Google Shape;271;p33"/>
          <p:cNvSpPr txBox="1"/>
          <p:nvPr/>
        </p:nvSpPr>
        <p:spPr>
          <a:xfrm>
            <a:off x="3605488" y="3163425"/>
            <a:ext cx="2026200" cy="105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lt2"/>
                </a:solidFill>
              </a:rPr>
              <a:t>The Elderly</a:t>
            </a:r>
            <a:endParaRPr b="1" sz="1800">
              <a:solidFill>
                <a:schemeClr val="lt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2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Bingo at The Nursing Home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272" name="Google Shape;272;p33"/>
          <p:cNvSpPr txBox="1"/>
          <p:nvPr/>
        </p:nvSpPr>
        <p:spPr>
          <a:xfrm>
            <a:off x="6120338" y="1749550"/>
            <a:ext cx="2026200" cy="105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lt2"/>
                </a:solidFill>
              </a:rPr>
              <a:t>The Homeless</a:t>
            </a:r>
            <a:endParaRPr b="1" sz="1800">
              <a:solidFill>
                <a:schemeClr val="lt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Homecooked Fridays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273" name="Google Shape;273;p33"/>
          <p:cNvSpPr txBox="1"/>
          <p:nvPr/>
        </p:nvSpPr>
        <p:spPr>
          <a:xfrm>
            <a:off x="6124113" y="3163425"/>
            <a:ext cx="2026200" cy="105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lt2"/>
                </a:solidFill>
              </a:rPr>
              <a:t>The Public</a:t>
            </a:r>
            <a:endParaRPr b="1" sz="1800">
              <a:solidFill>
                <a:schemeClr val="lt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We Are Blood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274" name="Google Shape;274;p33"/>
          <p:cNvSpPr txBox="1"/>
          <p:nvPr/>
        </p:nvSpPr>
        <p:spPr>
          <a:xfrm>
            <a:off x="6124113" y="3179475"/>
            <a:ext cx="2026200" cy="105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275" name="Google Shape;275;p33"/>
          <p:cNvSpPr txBox="1"/>
          <p:nvPr/>
        </p:nvSpPr>
        <p:spPr>
          <a:xfrm>
            <a:off x="1125125" y="3179475"/>
            <a:ext cx="2026200" cy="105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lt2"/>
                </a:solidFill>
              </a:rPr>
              <a:t>The Incarcerated</a:t>
            </a:r>
            <a:endParaRPr b="1" sz="1800">
              <a:solidFill>
                <a:schemeClr val="lt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Inside Books</a:t>
            </a:r>
            <a:endParaRPr sz="1800">
              <a:solidFill>
                <a:schemeClr val="lt1"/>
              </a:solidFill>
            </a:endParaRPr>
          </a:p>
        </p:txBody>
      </p:sp>
      <p:sp>
        <p:nvSpPr>
          <p:cNvPr id="276" name="Google Shape;276;p33"/>
          <p:cNvSpPr txBox="1"/>
          <p:nvPr/>
        </p:nvSpPr>
        <p:spPr>
          <a:xfrm>
            <a:off x="4058275" y="2238275"/>
            <a:ext cx="6511200" cy="75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77" name="Google Shape;277;p33"/>
          <p:cNvSpPr txBox="1"/>
          <p:nvPr/>
        </p:nvSpPr>
        <p:spPr>
          <a:xfrm>
            <a:off x="3564675" y="1726750"/>
            <a:ext cx="2026200" cy="105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lt2"/>
                </a:solidFill>
              </a:rPr>
              <a:t>Recurring Events</a:t>
            </a:r>
            <a:endParaRPr b="1" sz="1800">
              <a:solidFill>
                <a:schemeClr val="lt2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lt2"/>
                </a:solidFill>
              </a:rPr>
              <a:t>(RE’s)</a:t>
            </a:r>
            <a:endParaRPr b="1" sz="1800">
              <a:solidFill>
                <a:schemeClr val="lt2"/>
              </a:solidFill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2" name="Google Shape;282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83" name="Google Shape;283;p34"/>
          <p:cNvSpPr/>
          <p:nvPr/>
        </p:nvSpPr>
        <p:spPr>
          <a:xfrm>
            <a:off x="729150" y="533250"/>
            <a:ext cx="7904400" cy="4077000"/>
          </a:xfrm>
          <a:prstGeom prst="rect">
            <a:avLst/>
          </a:prstGeom>
          <a:solidFill>
            <a:srgbClr val="0145AC">
              <a:alpha val="807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4" name="Google Shape;284;p34"/>
          <p:cNvSpPr txBox="1"/>
          <p:nvPr/>
        </p:nvSpPr>
        <p:spPr>
          <a:xfrm>
            <a:off x="1138122" y="533248"/>
            <a:ext cx="7145100" cy="113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Nursing Home-Bingo</a:t>
            </a:r>
            <a:endParaRPr b="1" i="1" sz="2000">
              <a:solidFill>
                <a:schemeClr val="lt2"/>
              </a:solidFill>
            </a:endParaRPr>
          </a:p>
        </p:txBody>
      </p:sp>
      <p:pic>
        <p:nvPicPr>
          <p:cNvPr id="285" name="Google Shape;285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4326825"/>
            <a:ext cx="855474" cy="816675"/>
          </a:xfrm>
          <a:prstGeom prst="rect">
            <a:avLst/>
          </a:prstGeom>
          <a:noFill/>
          <a:ln>
            <a:noFill/>
          </a:ln>
        </p:spPr>
      </p:pic>
      <p:sp>
        <p:nvSpPr>
          <p:cNvPr id="286" name="Google Shape;286;p34"/>
          <p:cNvSpPr/>
          <p:nvPr/>
        </p:nvSpPr>
        <p:spPr>
          <a:xfrm>
            <a:off x="981275" y="1414038"/>
            <a:ext cx="1899950" cy="1516675"/>
          </a:xfrm>
          <a:prstGeom prst="flowChartPunchedCard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7" name="Google Shape;287;p34"/>
          <p:cNvSpPr/>
          <p:nvPr/>
        </p:nvSpPr>
        <p:spPr>
          <a:xfrm flipH="1">
            <a:off x="6377400" y="1413427"/>
            <a:ext cx="2004300" cy="1516675"/>
          </a:xfrm>
          <a:prstGeom prst="flowChartPunchedCard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8" name="Google Shape;288;p34"/>
          <p:cNvSpPr/>
          <p:nvPr/>
        </p:nvSpPr>
        <p:spPr>
          <a:xfrm flipH="1" rot="10800000">
            <a:off x="981275" y="2886650"/>
            <a:ext cx="1899950" cy="1550850"/>
          </a:xfrm>
          <a:prstGeom prst="flowChartPunchedCard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9" name="Google Shape;289;p34"/>
          <p:cNvSpPr/>
          <p:nvPr/>
        </p:nvSpPr>
        <p:spPr>
          <a:xfrm>
            <a:off x="2927900" y="1413400"/>
            <a:ext cx="1631700" cy="1516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0" name="Google Shape;290;p34"/>
          <p:cNvSpPr/>
          <p:nvPr/>
        </p:nvSpPr>
        <p:spPr>
          <a:xfrm>
            <a:off x="2927850" y="2910450"/>
            <a:ext cx="1631700" cy="15453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1" name="Google Shape;291;p34"/>
          <p:cNvSpPr/>
          <p:nvPr/>
        </p:nvSpPr>
        <p:spPr>
          <a:xfrm rot="10800000">
            <a:off x="6377400" y="2903675"/>
            <a:ext cx="2002025" cy="1552150"/>
          </a:xfrm>
          <a:prstGeom prst="flowChartPunchedCard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2" name="Google Shape;292;p34"/>
          <p:cNvSpPr/>
          <p:nvPr/>
        </p:nvSpPr>
        <p:spPr>
          <a:xfrm>
            <a:off x="4559475" y="1413975"/>
            <a:ext cx="1767300" cy="1516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3" name="Google Shape;293;p34"/>
          <p:cNvSpPr/>
          <p:nvPr/>
        </p:nvSpPr>
        <p:spPr>
          <a:xfrm>
            <a:off x="4559550" y="2910450"/>
            <a:ext cx="1767300" cy="15453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4" name="Google Shape;294;p34"/>
          <p:cNvSpPr txBox="1"/>
          <p:nvPr/>
        </p:nvSpPr>
        <p:spPr>
          <a:xfrm>
            <a:off x="2927850" y="1425100"/>
            <a:ext cx="3399000" cy="30123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5" name="Google Shape;295;p34"/>
          <p:cNvSpPr txBox="1"/>
          <p:nvPr/>
        </p:nvSpPr>
        <p:spPr>
          <a:xfrm>
            <a:off x="1057125" y="1425100"/>
            <a:ext cx="1674600" cy="276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lt2"/>
                </a:solidFill>
              </a:rPr>
              <a:t>Friday</a:t>
            </a:r>
            <a:endParaRPr b="1" sz="1800">
              <a:solidFill>
                <a:schemeClr val="lt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1600">
                <a:solidFill>
                  <a:schemeClr val="lt1"/>
                </a:solidFill>
              </a:rPr>
              <a:t>  </a:t>
            </a:r>
            <a:endParaRPr b="1" i="1" sz="1600"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1600">
                <a:solidFill>
                  <a:schemeClr val="lt1"/>
                </a:solidFill>
              </a:rPr>
              <a:t>April 26, 7:00p</a:t>
            </a:r>
            <a:endParaRPr b="1" i="1" sz="1600"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1" sz="1600"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1600">
                <a:solidFill>
                  <a:schemeClr val="lt1"/>
                </a:solidFill>
              </a:rPr>
              <a:t>We take the bus together</a:t>
            </a:r>
            <a:endParaRPr b="1" i="1" sz="1600"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1600">
                <a:solidFill>
                  <a:schemeClr val="lt1"/>
                </a:solidFill>
              </a:rPr>
              <a:t>(6:45p)</a:t>
            </a:r>
            <a:endParaRPr b="1" i="1" sz="1600"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1" sz="1600"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1600">
                <a:solidFill>
                  <a:schemeClr val="lt1"/>
                </a:solidFill>
              </a:rPr>
              <a:t>Or you can drive</a:t>
            </a:r>
            <a:endParaRPr b="1" i="1" sz="1600"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1" sz="1600"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>
              <a:solidFill>
                <a:schemeClr val="lt1"/>
              </a:solidFill>
            </a:endParaRPr>
          </a:p>
        </p:txBody>
      </p:sp>
      <p:sp>
        <p:nvSpPr>
          <p:cNvPr id="296" name="Google Shape;296;p34"/>
          <p:cNvSpPr txBox="1"/>
          <p:nvPr/>
        </p:nvSpPr>
        <p:spPr>
          <a:xfrm>
            <a:off x="6541113" y="1550500"/>
            <a:ext cx="1674600" cy="276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lt2"/>
                </a:solidFill>
              </a:rPr>
              <a:t>Where</a:t>
            </a:r>
            <a:endParaRPr b="1" sz="1800">
              <a:solidFill>
                <a:schemeClr val="lt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1" sz="1600"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1600">
                <a:solidFill>
                  <a:schemeClr val="lt1"/>
                </a:solidFill>
              </a:rPr>
              <a:t>Bus stop 18 on</a:t>
            </a:r>
            <a:endParaRPr b="1" i="1" sz="1600"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1600">
                <a:solidFill>
                  <a:schemeClr val="lt1"/>
                </a:solidFill>
              </a:rPr>
              <a:t>Trinity and MLK</a:t>
            </a:r>
            <a:endParaRPr b="1" i="1" sz="1600"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1" sz="16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1" sz="1600"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1" lang="en" sz="1600">
                <a:solidFill>
                  <a:schemeClr val="lt1"/>
                </a:solidFill>
              </a:rPr>
              <a:t>2806 Real St</a:t>
            </a:r>
            <a:endParaRPr b="1" i="1" sz="1600"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1600">
                <a:solidFill>
                  <a:schemeClr val="lt1"/>
                </a:solidFill>
              </a:rPr>
              <a:t>Austin, TX  78722</a:t>
            </a:r>
            <a:endParaRPr b="1" i="1" sz="16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1" sz="16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1" i="1" sz="1600"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1" sz="1600"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1" sz="1600"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>
              <a:solidFill>
                <a:schemeClr val="lt1"/>
              </a:solidFill>
            </a:endParaRPr>
          </a:p>
        </p:txBody>
      </p:sp>
      <p:sp>
        <p:nvSpPr>
          <p:cNvPr id="297" name="Google Shape;297;p34"/>
          <p:cNvSpPr txBox="1"/>
          <p:nvPr/>
        </p:nvSpPr>
        <p:spPr>
          <a:xfrm>
            <a:off x="6564850" y="26650"/>
            <a:ext cx="5116800" cy="59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298" name="Google Shape;298;p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82963" y="1492975"/>
            <a:ext cx="2895600" cy="2876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000000"/>
        </a:solidFill>
      </p:bgPr>
    </p:bg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3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solidFill>
                  <a:srgbClr val="FFFFFF"/>
                </a:solidFill>
              </a:rPr>
              <a:t>Marcelo Pintos</a:t>
            </a:r>
            <a:endParaRPr sz="6000">
              <a:solidFill>
                <a:srgbClr val="FFFFFF"/>
              </a:solidFill>
            </a:endParaRPr>
          </a:p>
        </p:txBody>
      </p:sp>
      <p:sp>
        <p:nvSpPr>
          <p:cNvPr id="304" name="Google Shape;304;p35"/>
          <p:cNvSpPr txBox="1"/>
          <p:nvPr>
            <p:ph idx="1" type="body"/>
          </p:nvPr>
        </p:nvSpPr>
        <p:spPr>
          <a:xfrm>
            <a:off x="399450" y="1797350"/>
            <a:ext cx="36615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Char char="●"/>
            </a:pPr>
            <a:r>
              <a:rPr lang="en" sz="2000">
                <a:solidFill>
                  <a:srgbClr val="FFFFFF"/>
                </a:solidFill>
              </a:rPr>
              <a:t>Biochemistry BSA </a:t>
            </a:r>
            <a:r>
              <a:rPr lang="en" sz="2000">
                <a:solidFill>
                  <a:srgbClr val="FFFFFF"/>
                </a:solidFill>
              </a:rPr>
              <a:t>Major</a:t>
            </a:r>
            <a:endParaRPr sz="2000">
              <a:solidFill>
                <a:srgbClr val="FFFFFF"/>
              </a:solidFill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Char char="●"/>
            </a:pPr>
            <a:r>
              <a:rPr lang="en" sz="2000">
                <a:solidFill>
                  <a:srgbClr val="FFFFFF"/>
                </a:solidFill>
              </a:rPr>
              <a:t>3rd Year </a:t>
            </a:r>
            <a:endParaRPr sz="2000">
              <a:solidFill>
                <a:srgbClr val="FFFFFF"/>
              </a:solidFill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Char char="●"/>
            </a:pPr>
            <a:r>
              <a:rPr lang="en" sz="2000">
                <a:solidFill>
                  <a:srgbClr val="FFFFFF"/>
                </a:solidFill>
              </a:rPr>
              <a:t>Mcallen, TX / Reynosa MX</a:t>
            </a:r>
            <a:endParaRPr sz="2000">
              <a:solidFill>
                <a:srgbClr val="FFFFFF"/>
              </a:solidFill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Char char="●"/>
            </a:pPr>
            <a:r>
              <a:rPr lang="en" sz="2000">
                <a:solidFill>
                  <a:srgbClr val="FFFFFF"/>
                </a:solidFill>
              </a:rPr>
              <a:t>Fun fact: I’ve been in school all day so I am going casual</a:t>
            </a:r>
            <a:endParaRPr sz="2000">
              <a:solidFill>
                <a:srgbClr val="FFFFFF"/>
              </a:solidFill>
            </a:endParaRPr>
          </a:p>
        </p:txBody>
      </p:sp>
      <p:sp>
        <p:nvSpPr>
          <p:cNvPr id="305" name="Google Shape;305;p35"/>
          <p:cNvSpPr txBox="1"/>
          <p:nvPr/>
        </p:nvSpPr>
        <p:spPr>
          <a:xfrm>
            <a:off x="399450" y="1314875"/>
            <a:ext cx="3752400" cy="58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2"/>
                </a:solidFill>
              </a:rPr>
              <a:t>Social Director</a:t>
            </a:r>
            <a:endParaRPr b="1">
              <a:solidFill>
                <a:schemeClr val="lt2"/>
              </a:solidFill>
            </a:endParaRPr>
          </a:p>
        </p:txBody>
      </p:sp>
      <p:pic>
        <p:nvPicPr>
          <p:cNvPr id="306" name="Google Shape;306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326825"/>
            <a:ext cx="855474" cy="816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" name="Google Shape;307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46900" y="1659950"/>
            <a:ext cx="3938450" cy="2626946"/>
          </a:xfrm>
          <a:prstGeom prst="rect">
            <a:avLst/>
          </a:prstGeom>
          <a:noFill/>
          <a:ln cap="flat" cmpd="sng" w="38100">
            <a:solidFill>
              <a:srgbClr val="1155CC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2" name="Google Shape;312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46750"/>
            <a:ext cx="9144000" cy="5237001"/>
          </a:xfrm>
          <a:prstGeom prst="rect">
            <a:avLst/>
          </a:prstGeom>
          <a:noFill/>
          <a:ln>
            <a:noFill/>
          </a:ln>
        </p:spPr>
      </p:pic>
      <p:sp>
        <p:nvSpPr>
          <p:cNvPr id="313" name="Google Shape;313;p36"/>
          <p:cNvSpPr/>
          <p:nvPr/>
        </p:nvSpPr>
        <p:spPr>
          <a:xfrm>
            <a:off x="-150" y="1157100"/>
            <a:ext cx="9144000" cy="2829300"/>
          </a:xfrm>
          <a:prstGeom prst="rect">
            <a:avLst/>
          </a:prstGeom>
          <a:solidFill>
            <a:srgbClr val="0145AC">
              <a:alpha val="807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4" name="Google Shape;314;p36"/>
          <p:cNvSpPr txBox="1"/>
          <p:nvPr/>
        </p:nvSpPr>
        <p:spPr>
          <a:xfrm>
            <a:off x="1099725" y="1068371"/>
            <a:ext cx="6729300" cy="113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1" sz="2000">
              <a:solidFill>
                <a:schemeClr val="lt2"/>
              </a:solidFill>
            </a:endParaRPr>
          </a:p>
        </p:txBody>
      </p:sp>
      <p:sp>
        <p:nvSpPr>
          <p:cNvPr id="315" name="Google Shape;315;p36"/>
          <p:cNvSpPr txBox="1"/>
          <p:nvPr/>
        </p:nvSpPr>
        <p:spPr>
          <a:xfrm>
            <a:off x="-604500" y="334575"/>
            <a:ext cx="5624700" cy="81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chemeClr val="lt1"/>
                </a:solidFill>
                <a:latin typeface="Pacifico"/>
                <a:ea typeface="Pacifico"/>
                <a:cs typeface="Pacifico"/>
                <a:sym typeface="Pacifico"/>
              </a:rPr>
              <a:t>HHPO’s Boat Party</a:t>
            </a:r>
            <a:endParaRPr b="1" sz="240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4572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4572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4572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4572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4572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nndjd</a:t>
            </a:r>
            <a:endParaRPr b="1" sz="240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4572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316" name="Google Shape;316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4326825"/>
            <a:ext cx="855474" cy="816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7" name="Google Shape;317;p3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877485" y="1090563"/>
            <a:ext cx="5266517" cy="2962375"/>
          </a:xfrm>
          <a:prstGeom prst="rect">
            <a:avLst/>
          </a:prstGeom>
          <a:noFill/>
          <a:ln>
            <a:noFill/>
          </a:ln>
        </p:spPr>
      </p:pic>
      <p:sp>
        <p:nvSpPr>
          <p:cNvPr id="318" name="Google Shape;318;p36"/>
          <p:cNvSpPr txBox="1"/>
          <p:nvPr/>
        </p:nvSpPr>
        <p:spPr>
          <a:xfrm>
            <a:off x="0" y="1239125"/>
            <a:ext cx="4124100" cy="282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Y</a:t>
            </a:r>
            <a:r>
              <a:rPr b="1" lang="en" sz="24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our ticket includes:</a:t>
            </a:r>
            <a:endParaRPr b="1" sz="240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roxima Nova"/>
              <a:buChar char="●"/>
            </a:pPr>
            <a:r>
              <a:rPr b="1" lang="en" sz="18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Party bus ride to and from the boat  (45min)</a:t>
            </a:r>
            <a:endParaRPr b="1" sz="180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roxima Nova"/>
              <a:buChar char="●"/>
            </a:pPr>
            <a:r>
              <a:rPr b="1" lang="en" sz="18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Food </a:t>
            </a:r>
            <a:endParaRPr b="1" sz="180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roxima Nova"/>
              <a:buChar char="●"/>
            </a:pPr>
            <a:r>
              <a:rPr b="1" lang="en" sz="18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Drinks</a:t>
            </a:r>
            <a:endParaRPr b="1" sz="180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roxima Nova"/>
              <a:buChar char="●"/>
            </a:pPr>
            <a:r>
              <a:rPr b="1" lang="en" sz="18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BOAT PARTY IN LAKE TRAVIS!!</a:t>
            </a:r>
            <a:endParaRPr b="1" sz="180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$30 for members and $40 for non-members </a:t>
            </a:r>
            <a:endParaRPr b="1" sz="1800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19" name="Google Shape;319;p36"/>
          <p:cNvSpPr txBox="1"/>
          <p:nvPr/>
        </p:nvSpPr>
        <p:spPr>
          <a:xfrm>
            <a:off x="3877475" y="3182475"/>
            <a:ext cx="2711700" cy="58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latin typeface="Proxima Nova"/>
                <a:ea typeface="Proxima Nova"/>
                <a:cs typeface="Proxima Nova"/>
                <a:sym typeface="Proxima Nova"/>
              </a:rPr>
              <a:t>Bus departs at 3:00pm</a:t>
            </a:r>
            <a:endParaRPr b="1" sz="1800"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Proxima Nova"/>
                <a:ea typeface="Proxima Nova"/>
                <a:cs typeface="Proxima Nova"/>
                <a:sym typeface="Proxima Nova"/>
              </a:rPr>
              <a:t>Deadline to pay is May 3rd</a:t>
            </a:r>
            <a:endParaRPr b="1"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4" name="Google Shape;324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46750"/>
            <a:ext cx="9144000" cy="5237001"/>
          </a:xfrm>
          <a:prstGeom prst="rect">
            <a:avLst/>
          </a:prstGeom>
          <a:noFill/>
          <a:ln>
            <a:noFill/>
          </a:ln>
        </p:spPr>
      </p:pic>
      <p:sp>
        <p:nvSpPr>
          <p:cNvPr id="325" name="Google Shape;325;p37"/>
          <p:cNvSpPr/>
          <p:nvPr/>
        </p:nvSpPr>
        <p:spPr>
          <a:xfrm>
            <a:off x="-150" y="1157100"/>
            <a:ext cx="9144000" cy="2829300"/>
          </a:xfrm>
          <a:prstGeom prst="rect">
            <a:avLst/>
          </a:prstGeom>
          <a:solidFill>
            <a:srgbClr val="0145AC">
              <a:alpha val="807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6" name="Google Shape;326;p37"/>
          <p:cNvSpPr txBox="1"/>
          <p:nvPr/>
        </p:nvSpPr>
        <p:spPr>
          <a:xfrm>
            <a:off x="1099725" y="1068371"/>
            <a:ext cx="6729300" cy="113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1" sz="2000">
              <a:solidFill>
                <a:schemeClr val="lt2"/>
              </a:solidFill>
            </a:endParaRPr>
          </a:p>
        </p:txBody>
      </p:sp>
      <p:pic>
        <p:nvPicPr>
          <p:cNvPr id="327" name="Google Shape;327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4326825"/>
            <a:ext cx="855474" cy="816675"/>
          </a:xfrm>
          <a:prstGeom prst="rect">
            <a:avLst/>
          </a:prstGeom>
          <a:noFill/>
          <a:ln>
            <a:noFill/>
          </a:ln>
        </p:spPr>
      </p:pic>
      <p:sp>
        <p:nvSpPr>
          <p:cNvPr id="328" name="Google Shape;328;p37"/>
          <p:cNvSpPr txBox="1"/>
          <p:nvPr/>
        </p:nvSpPr>
        <p:spPr>
          <a:xfrm>
            <a:off x="0" y="1239125"/>
            <a:ext cx="4124100" cy="282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329" name="Google Shape;329;p3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70424" y="-46750"/>
            <a:ext cx="3603153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4" name="Google Shape;334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335" name="Google Shape;335;p38"/>
          <p:cNvSpPr/>
          <p:nvPr/>
        </p:nvSpPr>
        <p:spPr>
          <a:xfrm>
            <a:off x="2054400" y="55800"/>
            <a:ext cx="5035200" cy="5031900"/>
          </a:xfrm>
          <a:prstGeom prst="ellipse">
            <a:avLst/>
          </a:prstGeom>
          <a:solidFill>
            <a:srgbClr val="0145AC">
              <a:alpha val="807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6" name="Google Shape;336;p38"/>
          <p:cNvSpPr txBox="1"/>
          <p:nvPr/>
        </p:nvSpPr>
        <p:spPr>
          <a:xfrm>
            <a:off x="2431800" y="494425"/>
            <a:ext cx="4280400" cy="59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Softball Team</a:t>
            </a:r>
            <a:endParaRPr sz="400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37" name="Google Shape;337;p38"/>
          <p:cNvSpPr txBox="1"/>
          <p:nvPr/>
        </p:nvSpPr>
        <p:spPr>
          <a:xfrm>
            <a:off x="2897700" y="3161450"/>
            <a:ext cx="3348600" cy="45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38" name="Google Shape;338;p38"/>
          <p:cNvSpPr txBox="1"/>
          <p:nvPr/>
        </p:nvSpPr>
        <p:spPr>
          <a:xfrm>
            <a:off x="3416850" y="2702150"/>
            <a:ext cx="2310300" cy="45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chemeClr val="lt2"/>
              </a:solidFill>
            </a:endParaRPr>
          </a:p>
        </p:txBody>
      </p:sp>
      <p:pic>
        <p:nvPicPr>
          <p:cNvPr id="339" name="Google Shape;339;p38"/>
          <p:cNvPicPr preferRelativeResize="0"/>
          <p:nvPr/>
        </p:nvPicPr>
        <p:blipFill rotWithShape="1">
          <a:blip r:embed="rId4">
            <a:alphaModFix/>
          </a:blip>
          <a:srcRect b="0" l="0" r="0" t="33989"/>
          <a:stretch/>
        </p:blipFill>
        <p:spPr>
          <a:xfrm>
            <a:off x="1138225" y="1411950"/>
            <a:ext cx="6867550" cy="3395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000000"/>
        </a:solidFill>
      </p:bgPr>
    </p:bg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3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solidFill>
                  <a:srgbClr val="FFFFFF"/>
                </a:solidFill>
              </a:rPr>
              <a:t>Andrea Martinez</a:t>
            </a:r>
            <a:endParaRPr sz="6000">
              <a:solidFill>
                <a:srgbClr val="FFFFFF"/>
              </a:solidFill>
            </a:endParaRPr>
          </a:p>
        </p:txBody>
      </p:sp>
      <p:sp>
        <p:nvSpPr>
          <p:cNvPr id="345" name="Google Shape;345;p39"/>
          <p:cNvSpPr txBox="1"/>
          <p:nvPr>
            <p:ph idx="1" type="body"/>
          </p:nvPr>
        </p:nvSpPr>
        <p:spPr>
          <a:xfrm>
            <a:off x="311700" y="1729575"/>
            <a:ext cx="36615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Char char="●"/>
            </a:pPr>
            <a:r>
              <a:rPr lang="en" sz="2000">
                <a:solidFill>
                  <a:srgbClr val="FFFFFF"/>
                </a:solidFill>
              </a:rPr>
              <a:t>Human Development and Family Sciences </a:t>
            </a:r>
            <a:r>
              <a:rPr lang="en" sz="2000">
                <a:solidFill>
                  <a:srgbClr val="FFFFFF"/>
                </a:solidFill>
              </a:rPr>
              <a:t>Major</a:t>
            </a:r>
            <a:endParaRPr sz="2000">
              <a:solidFill>
                <a:srgbClr val="FFFFFF"/>
              </a:solidFill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Char char="●"/>
            </a:pPr>
            <a:r>
              <a:rPr lang="en" sz="2000">
                <a:solidFill>
                  <a:srgbClr val="FFFFFF"/>
                </a:solidFill>
              </a:rPr>
              <a:t>3rd Year</a:t>
            </a:r>
            <a:endParaRPr sz="2000">
              <a:solidFill>
                <a:srgbClr val="FFFFFF"/>
              </a:solidFill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Char char="●"/>
            </a:pPr>
            <a:r>
              <a:rPr lang="en" sz="2000">
                <a:solidFill>
                  <a:srgbClr val="FFFFFF"/>
                </a:solidFill>
              </a:rPr>
              <a:t>Eagle Pass, TX</a:t>
            </a:r>
            <a:endParaRPr sz="2000">
              <a:solidFill>
                <a:srgbClr val="FFFFFF"/>
              </a:solidFill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Char char="●"/>
            </a:pPr>
            <a:r>
              <a:rPr lang="en" sz="2000">
                <a:solidFill>
                  <a:srgbClr val="FFFFFF"/>
                </a:solidFill>
              </a:rPr>
              <a:t>Fun fact: 7 more weeks til the semester ends!! :)</a:t>
            </a:r>
            <a:endParaRPr sz="2000">
              <a:solidFill>
                <a:srgbClr val="FFFFFF"/>
              </a:solidFill>
            </a:endParaRPr>
          </a:p>
        </p:txBody>
      </p:sp>
      <p:sp>
        <p:nvSpPr>
          <p:cNvPr id="346" name="Google Shape;346;p39"/>
          <p:cNvSpPr txBox="1"/>
          <p:nvPr/>
        </p:nvSpPr>
        <p:spPr>
          <a:xfrm>
            <a:off x="311700" y="1273275"/>
            <a:ext cx="3752400" cy="58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2"/>
                </a:solidFill>
              </a:rPr>
              <a:t>Archives Director</a:t>
            </a:r>
            <a:endParaRPr b="1">
              <a:solidFill>
                <a:schemeClr val="lt2"/>
              </a:solidFill>
            </a:endParaRPr>
          </a:p>
        </p:txBody>
      </p:sp>
      <p:pic>
        <p:nvPicPr>
          <p:cNvPr id="347" name="Google Shape;347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326825"/>
            <a:ext cx="855474" cy="816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8" name="Google Shape;348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88675" y="1729575"/>
            <a:ext cx="3938450" cy="2626946"/>
          </a:xfrm>
          <a:prstGeom prst="rect">
            <a:avLst/>
          </a:prstGeom>
          <a:noFill/>
          <a:ln cap="flat" cmpd="sng" w="38100">
            <a:solidFill>
              <a:srgbClr val="1155CC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3" name="Google Shape;353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3925"/>
            <a:ext cx="9144000" cy="5115649"/>
          </a:xfrm>
          <a:prstGeom prst="rect">
            <a:avLst/>
          </a:prstGeom>
          <a:noFill/>
          <a:ln>
            <a:noFill/>
          </a:ln>
        </p:spPr>
      </p:pic>
      <p:sp>
        <p:nvSpPr>
          <p:cNvPr id="354" name="Google Shape;354;p40"/>
          <p:cNvSpPr/>
          <p:nvPr/>
        </p:nvSpPr>
        <p:spPr>
          <a:xfrm>
            <a:off x="495150" y="370050"/>
            <a:ext cx="8153700" cy="4403400"/>
          </a:xfrm>
          <a:prstGeom prst="rect">
            <a:avLst/>
          </a:prstGeom>
          <a:solidFill>
            <a:srgbClr val="0145AC">
              <a:alpha val="8077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55" name="Google Shape;355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4326825"/>
            <a:ext cx="855474" cy="816675"/>
          </a:xfrm>
          <a:prstGeom prst="rect">
            <a:avLst/>
          </a:prstGeom>
          <a:noFill/>
          <a:ln>
            <a:noFill/>
          </a:ln>
        </p:spPr>
      </p:pic>
      <p:sp>
        <p:nvSpPr>
          <p:cNvPr id="356" name="Google Shape;356;p40"/>
          <p:cNvSpPr txBox="1"/>
          <p:nvPr/>
        </p:nvSpPr>
        <p:spPr>
          <a:xfrm>
            <a:off x="855475" y="762150"/>
            <a:ext cx="7457700" cy="361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Scrapbooking Social</a:t>
            </a:r>
            <a:endParaRPr sz="360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81000" lvl="0" marL="457200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Char char="-"/>
            </a:pPr>
            <a:r>
              <a:rPr b="1" lang="en" sz="2400">
                <a:solidFill>
                  <a:schemeClr val="lt2"/>
                </a:solidFill>
              </a:rPr>
              <a:t>Sunday 4/31 @ 6pm in the SAC activity room - </a:t>
            </a:r>
            <a:endParaRPr b="1" sz="1200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FFFFFF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7" name="Google Shape;357;p40"/>
          <p:cNvSpPr txBox="1"/>
          <p:nvPr/>
        </p:nvSpPr>
        <p:spPr>
          <a:xfrm>
            <a:off x="3357050" y="1971250"/>
            <a:ext cx="2061600" cy="47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en" sz="1800">
                <a:solidFill>
                  <a:srgbClr val="FFFFFF"/>
                </a:solidFill>
              </a:rPr>
              <a:t>Sign up here for live updates via GroupMe:</a:t>
            </a:r>
            <a:endParaRPr b="1" sz="18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58" name="Google Shape;358;p40"/>
          <p:cNvSpPr txBox="1"/>
          <p:nvPr/>
        </p:nvSpPr>
        <p:spPr>
          <a:xfrm>
            <a:off x="5197200" y="1971250"/>
            <a:ext cx="2351700" cy="47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lt2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359" name="Google Shape;359;p4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521952" y="2932048"/>
            <a:ext cx="1731800" cy="17375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000000"/>
        </a:solidFill>
      </p:bgPr>
    </p:bg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4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solidFill>
                  <a:srgbClr val="FFFFFF"/>
                </a:solidFill>
              </a:rPr>
              <a:t>Valeria Sornia</a:t>
            </a:r>
            <a:endParaRPr sz="6000">
              <a:solidFill>
                <a:srgbClr val="FFFFFF"/>
              </a:solidFill>
            </a:endParaRPr>
          </a:p>
        </p:txBody>
      </p:sp>
      <p:sp>
        <p:nvSpPr>
          <p:cNvPr id="365" name="Google Shape;365;p41"/>
          <p:cNvSpPr txBox="1"/>
          <p:nvPr>
            <p:ph idx="1" type="body"/>
          </p:nvPr>
        </p:nvSpPr>
        <p:spPr>
          <a:xfrm>
            <a:off x="357150" y="1855575"/>
            <a:ext cx="36615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Char char="●"/>
            </a:pPr>
            <a:r>
              <a:rPr lang="en" sz="2000">
                <a:solidFill>
                  <a:srgbClr val="FFFFFF"/>
                </a:solidFill>
              </a:rPr>
              <a:t>Neuroscience </a:t>
            </a:r>
            <a:r>
              <a:rPr lang="en" sz="2000">
                <a:solidFill>
                  <a:srgbClr val="FFFFFF"/>
                </a:solidFill>
              </a:rPr>
              <a:t>Major</a:t>
            </a:r>
            <a:endParaRPr sz="2000">
              <a:solidFill>
                <a:srgbClr val="FFFFFF"/>
              </a:solidFill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Char char="●"/>
            </a:pPr>
            <a:r>
              <a:rPr lang="en" sz="2000">
                <a:solidFill>
                  <a:srgbClr val="FFFFFF"/>
                </a:solidFill>
              </a:rPr>
              <a:t>3rd Year</a:t>
            </a:r>
            <a:endParaRPr sz="2000">
              <a:solidFill>
                <a:srgbClr val="FFFFFF"/>
              </a:solidFill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Char char="●"/>
            </a:pPr>
            <a:r>
              <a:rPr lang="en" sz="2000">
                <a:solidFill>
                  <a:srgbClr val="FFFFFF"/>
                </a:solidFill>
              </a:rPr>
              <a:t>Eagle Pass, TX</a:t>
            </a:r>
            <a:endParaRPr sz="2000">
              <a:solidFill>
                <a:srgbClr val="FFFFFF"/>
              </a:solidFill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Char char="●"/>
            </a:pPr>
            <a:r>
              <a:rPr lang="en" sz="2000">
                <a:solidFill>
                  <a:srgbClr val="FFFFFF"/>
                </a:solidFill>
              </a:rPr>
              <a:t>I’m going to Lollapalooza Chicago in the summer and I AM HYPED!! :D</a:t>
            </a:r>
            <a:endParaRPr sz="2000">
              <a:solidFill>
                <a:srgbClr val="FFFFFF"/>
              </a:solidFill>
            </a:endParaRPr>
          </a:p>
        </p:txBody>
      </p:sp>
      <p:sp>
        <p:nvSpPr>
          <p:cNvPr id="366" name="Google Shape;366;p41"/>
          <p:cNvSpPr txBox="1"/>
          <p:nvPr/>
        </p:nvSpPr>
        <p:spPr>
          <a:xfrm>
            <a:off x="311700" y="1273275"/>
            <a:ext cx="3752400" cy="58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2"/>
                </a:solidFill>
              </a:rPr>
              <a:t>Public Relations Director</a:t>
            </a:r>
            <a:endParaRPr b="1">
              <a:solidFill>
                <a:schemeClr val="lt2"/>
              </a:solidFill>
            </a:endParaRPr>
          </a:p>
        </p:txBody>
      </p:sp>
      <p:pic>
        <p:nvPicPr>
          <p:cNvPr id="367" name="Google Shape;367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326825"/>
            <a:ext cx="855474" cy="816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56425" y="1699875"/>
            <a:ext cx="3938450" cy="2626946"/>
          </a:xfrm>
          <a:prstGeom prst="rect">
            <a:avLst/>
          </a:prstGeom>
          <a:noFill/>
          <a:ln cap="flat" cmpd="sng" w="38100">
            <a:solidFill>
              <a:srgbClr val="1155CC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Google Shape;78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3925"/>
            <a:ext cx="9144000" cy="5115649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Google Shape;79;p15"/>
          <p:cNvSpPr/>
          <p:nvPr/>
        </p:nvSpPr>
        <p:spPr>
          <a:xfrm>
            <a:off x="495150" y="370050"/>
            <a:ext cx="8153700" cy="4403400"/>
          </a:xfrm>
          <a:prstGeom prst="rect">
            <a:avLst/>
          </a:prstGeom>
          <a:solidFill>
            <a:srgbClr val="0145AC">
              <a:alpha val="8077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80" name="Google Shape;80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4326825"/>
            <a:ext cx="855474" cy="816675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15"/>
          <p:cNvSpPr txBox="1"/>
          <p:nvPr/>
        </p:nvSpPr>
        <p:spPr>
          <a:xfrm>
            <a:off x="843150" y="397900"/>
            <a:ext cx="7457700" cy="361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chemeClr val="lt2"/>
                </a:solidFill>
                <a:latin typeface="Proxima Nova"/>
                <a:ea typeface="Proxima Nova"/>
                <a:cs typeface="Proxima Nova"/>
                <a:sym typeface="Proxima Nova"/>
              </a:rPr>
              <a:t>2019-20 HHPO Exec. Board</a:t>
            </a:r>
            <a:endParaRPr sz="3600">
              <a:solidFill>
                <a:schemeClr val="lt2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3F3F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President:</a:t>
            </a:r>
            <a:r>
              <a:rPr lang="en" sz="1800">
                <a:solidFill>
                  <a:srgbClr val="F3F3F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Suzett Fernandez</a:t>
            </a:r>
            <a:endParaRPr sz="1800">
              <a:solidFill>
                <a:srgbClr val="F3F3F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3F3F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VP of Professional: </a:t>
            </a:r>
            <a:r>
              <a:rPr lang="en" sz="1800">
                <a:solidFill>
                  <a:srgbClr val="F3F3F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Bianca Garcia</a:t>
            </a:r>
            <a:endParaRPr sz="1800">
              <a:solidFill>
                <a:srgbClr val="F3F3F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3F3F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VP of Professional: </a:t>
            </a:r>
            <a:r>
              <a:rPr lang="en" sz="1800">
                <a:solidFill>
                  <a:srgbClr val="F3F3F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Christopher Rogel</a:t>
            </a:r>
            <a:endParaRPr sz="1800">
              <a:solidFill>
                <a:srgbClr val="F3F3F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3F3F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VP of Community: </a:t>
            </a:r>
            <a:r>
              <a:rPr lang="en" sz="1800">
                <a:solidFill>
                  <a:srgbClr val="F3F3F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Valeria Sornia</a:t>
            </a:r>
            <a:endParaRPr sz="1800">
              <a:solidFill>
                <a:srgbClr val="F3F3F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3F3F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Secretary: </a:t>
            </a:r>
            <a:r>
              <a:rPr lang="en" sz="1800">
                <a:solidFill>
                  <a:srgbClr val="F3F3F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Carlos Arevalo</a:t>
            </a:r>
            <a:endParaRPr sz="1800">
              <a:solidFill>
                <a:srgbClr val="F3F3F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3F3F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Financial Director: </a:t>
            </a:r>
            <a:r>
              <a:rPr lang="en" sz="1800">
                <a:solidFill>
                  <a:srgbClr val="F3F3F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Olivia Martinez</a:t>
            </a:r>
            <a:endParaRPr sz="1800">
              <a:solidFill>
                <a:srgbClr val="F3F3F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3F3F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Volunteer Director: </a:t>
            </a:r>
            <a:r>
              <a:rPr lang="en" sz="1800">
                <a:solidFill>
                  <a:srgbClr val="F3F3F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Ximena De La Cruz</a:t>
            </a:r>
            <a:endParaRPr sz="1800">
              <a:solidFill>
                <a:srgbClr val="F3F3F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3F3F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Social Director: </a:t>
            </a:r>
            <a:r>
              <a:rPr lang="en" sz="1800">
                <a:solidFill>
                  <a:srgbClr val="F3F3F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Alyssa Garza</a:t>
            </a:r>
            <a:endParaRPr sz="1800">
              <a:solidFill>
                <a:srgbClr val="F3F3F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3F3F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 Director: </a:t>
            </a:r>
            <a:r>
              <a:rPr lang="en" sz="1800">
                <a:solidFill>
                  <a:srgbClr val="F3F3F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Ariana Ramos</a:t>
            </a:r>
            <a:endParaRPr sz="1800">
              <a:solidFill>
                <a:srgbClr val="F3F3F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3F3F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Archives: </a:t>
            </a:r>
            <a:r>
              <a:rPr lang="en" sz="1800">
                <a:solidFill>
                  <a:srgbClr val="F3F3F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Jessica Medrano</a:t>
            </a:r>
            <a:endParaRPr sz="1800">
              <a:solidFill>
                <a:srgbClr val="F3F3F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3F3F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IT Director: </a:t>
            </a:r>
            <a:r>
              <a:rPr lang="en" sz="1800">
                <a:solidFill>
                  <a:srgbClr val="F3F3F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Andrea Martinez</a:t>
            </a:r>
            <a:endParaRPr sz="1800">
              <a:solidFill>
                <a:srgbClr val="F3F3F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FFFFFF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Google Shape;82;p15"/>
          <p:cNvSpPr txBox="1"/>
          <p:nvPr/>
        </p:nvSpPr>
        <p:spPr>
          <a:xfrm>
            <a:off x="5197200" y="1971250"/>
            <a:ext cx="2351700" cy="47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lt2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72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3" name="Google Shape;373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3925"/>
            <a:ext cx="9144000" cy="5115649"/>
          </a:xfrm>
          <a:prstGeom prst="rect">
            <a:avLst/>
          </a:prstGeom>
          <a:noFill/>
          <a:ln>
            <a:noFill/>
          </a:ln>
        </p:spPr>
      </p:pic>
      <p:sp>
        <p:nvSpPr>
          <p:cNvPr id="374" name="Google Shape;374;p42"/>
          <p:cNvSpPr/>
          <p:nvPr/>
        </p:nvSpPr>
        <p:spPr>
          <a:xfrm>
            <a:off x="495150" y="370050"/>
            <a:ext cx="8153700" cy="4403400"/>
          </a:xfrm>
          <a:prstGeom prst="rect">
            <a:avLst/>
          </a:prstGeom>
          <a:solidFill>
            <a:srgbClr val="0145AC">
              <a:alpha val="8077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75" name="Google Shape;375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4326825"/>
            <a:ext cx="855474" cy="816675"/>
          </a:xfrm>
          <a:prstGeom prst="rect">
            <a:avLst/>
          </a:prstGeom>
          <a:noFill/>
          <a:ln>
            <a:noFill/>
          </a:ln>
        </p:spPr>
      </p:pic>
      <p:sp>
        <p:nvSpPr>
          <p:cNvPr id="376" name="Google Shape;376;p42"/>
          <p:cNvSpPr txBox="1"/>
          <p:nvPr/>
        </p:nvSpPr>
        <p:spPr>
          <a:xfrm>
            <a:off x="855475" y="762150"/>
            <a:ext cx="7457700" cy="361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Professor/Class Review Sheet</a:t>
            </a:r>
            <a:endParaRPr sz="360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rgbClr val="FFFFFF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-"/>
            </a:pPr>
            <a:r>
              <a:rPr b="1" lang="en" sz="1800">
                <a:solidFill>
                  <a:srgbClr val="FFFFFF"/>
                </a:solidFill>
              </a:rPr>
              <a:t>BRAND NEW!</a:t>
            </a:r>
            <a:endParaRPr b="1" sz="1800">
              <a:solidFill>
                <a:srgbClr val="FFFFFF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-"/>
            </a:pPr>
            <a:r>
              <a:rPr b="1" lang="en" sz="1800">
                <a:solidFill>
                  <a:srgbClr val="FFFFFF"/>
                </a:solidFill>
              </a:rPr>
              <a:t>EXCLUSIVELY for HHPO Members/Officers</a:t>
            </a:r>
            <a:endParaRPr b="1" sz="1800">
              <a:solidFill>
                <a:srgbClr val="FFFFFF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-"/>
            </a:pPr>
            <a:r>
              <a:rPr b="1" lang="en" sz="1800">
                <a:solidFill>
                  <a:srgbClr val="FFFFFF"/>
                </a:solidFill>
              </a:rPr>
              <a:t>Can view + edit </a:t>
            </a:r>
            <a:endParaRPr b="1" sz="1800">
              <a:solidFill>
                <a:srgbClr val="FFFFFF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-"/>
            </a:pPr>
            <a:r>
              <a:rPr b="1" lang="en" sz="1800">
                <a:solidFill>
                  <a:srgbClr val="FFFFFF"/>
                </a:solidFill>
              </a:rPr>
              <a:t>Great resource for pre-reqs, anyone in the pre-health field </a:t>
            </a:r>
            <a:endParaRPr b="1" sz="18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 u="sng">
                <a:solidFill>
                  <a:schemeClr val="hlink"/>
                </a:solidFill>
                <a:hlinkClick r:id="rId5"/>
              </a:rPr>
              <a:t>https://docs.google.com/spreadsheets/d/1yFiFYk8PxIwB7DDM9KXw0afmJlyQE1fdwDvrMkjPbh8/edit?usp=sharing</a:t>
            </a:r>
            <a:endParaRPr b="1" sz="1200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FFFFFF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7" name="Google Shape;377;p42"/>
          <p:cNvSpPr txBox="1"/>
          <p:nvPr/>
        </p:nvSpPr>
        <p:spPr>
          <a:xfrm>
            <a:off x="3357050" y="1971250"/>
            <a:ext cx="2061600" cy="47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1" sz="18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378" name="Google Shape;378;p4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44700" y="2651050"/>
            <a:ext cx="2988525" cy="157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000000"/>
        </a:solidFill>
      </p:bgPr>
    </p:bg>
    <p:spTree>
      <p:nvGrpSpPr>
        <p:cNvPr id="382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4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solidFill>
                  <a:srgbClr val="FFFFFF"/>
                </a:solidFill>
              </a:rPr>
              <a:t>Jessica Medrano</a:t>
            </a:r>
            <a:endParaRPr sz="6000">
              <a:solidFill>
                <a:srgbClr val="FFFFFF"/>
              </a:solidFill>
            </a:endParaRPr>
          </a:p>
        </p:txBody>
      </p:sp>
      <p:sp>
        <p:nvSpPr>
          <p:cNvPr id="384" name="Google Shape;384;p43"/>
          <p:cNvSpPr txBox="1"/>
          <p:nvPr>
            <p:ph idx="1" type="body"/>
          </p:nvPr>
        </p:nvSpPr>
        <p:spPr>
          <a:xfrm>
            <a:off x="311700" y="1855000"/>
            <a:ext cx="36615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Char char="●"/>
            </a:pPr>
            <a:r>
              <a:rPr lang="en" sz="2000">
                <a:solidFill>
                  <a:srgbClr val="FFFFFF"/>
                </a:solidFill>
              </a:rPr>
              <a:t>Neuroscience </a:t>
            </a:r>
            <a:r>
              <a:rPr lang="en" sz="2000">
                <a:solidFill>
                  <a:srgbClr val="FFFFFF"/>
                </a:solidFill>
              </a:rPr>
              <a:t>Major</a:t>
            </a:r>
            <a:endParaRPr sz="2000">
              <a:solidFill>
                <a:srgbClr val="FFFFFF"/>
              </a:solidFill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Char char="●"/>
            </a:pPr>
            <a:r>
              <a:rPr lang="en" sz="2000">
                <a:solidFill>
                  <a:srgbClr val="FFFFFF"/>
                </a:solidFill>
              </a:rPr>
              <a:t>3rd Year</a:t>
            </a:r>
            <a:endParaRPr sz="2000">
              <a:solidFill>
                <a:srgbClr val="FFFFFF"/>
              </a:solidFill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Char char="●"/>
            </a:pPr>
            <a:r>
              <a:rPr lang="en" sz="2000">
                <a:solidFill>
                  <a:srgbClr val="FFFFFF"/>
                </a:solidFill>
              </a:rPr>
              <a:t>Houston, TX</a:t>
            </a:r>
            <a:endParaRPr sz="2000">
              <a:solidFill>
                <a:srgbClr val="FFFFFF"/>
              </a:solidFill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Char char="●"/>
            </a:pPr>
            <a:r>
              <a:rPr lang="en" sz="2000">
                <a:solidFill>
                  <a:srgbClr val="FFFFFF"/>
                </a:solidFill>
              </a:rPr>
              <a:t>Fun fact: I’m salvadorian &lt;3 </a:t>
            </a:r>
            <a:endParaRPr sz="2000">
              <a:solidFill>
                <a:srgbClr val="FFFFFF"/>
              </a:solidFill>
            </a:endParaRPr>
          </a:p>
        </p:txBody>
      </p:sp>
      <p:sp>
        <p:nvSpPr>
          <p:cNvPr id="385" name="Google Shape;385;p43"/>
          <p:cNvSpPr txBox="1"/>
          <p:nvPr/>
        </p:nvSpPr>
        <p:spPr>
          <a:xfrm>
            <a:off x="411550" y="1373100"/>
            <a:ext cx="3752400" cy="58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2"/>
                </a:solidFill>
              </a:rPr>
              <a:t>IT Director</a:t>
            </a:r>
            <a:endParaRPr b="1">
              <a:solidFill>
                <a:schemeClr val="lt2"/>
              </a:solidFill>
            </a:endParaRPr>
          </a:p>
        </p:txBody>
      </p:sp>
      <p:pic>
        <p:nvPicPr>
          <p:cNvPr id="386" name="Google Shape;386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326825"/>
            <a:ext cx="855474" cy="816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7" name="Google Shape;387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07725" y="1699875"/>
            <a:ext cx="3938450" cy="2626946"/>
          </a:xfrm>
          <a:prstGeom prst="rect">
            <a:avLst/>
          </a:prstGeom>
          <a:noFill/>
          <a:ln cap="flat" cmpd="sng" w="38100">
            <a:solidFill>
              <a:srgbClr val="1155CC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39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2" name="Google Shape;392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393" name="Google Shape;393;p44"/>
          <p:cNvSpPr/>
          <p:nvPr/>
        </p:nvSpPr>
        <p:spPr>
          <a:xfrm>
            <a:off x="2054400" y="55800"/>
            <a:ext cx="5035200" cy="5031900"/>
          </a:xfrm>
          <a:prstGeom prst="ellipse">
            <a:avLst/>
          </a:prstGeom>
          <a:solidFill>
            <a:srgbClr val="0145AC">
              <a:alpha val="6884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4" name="Google Shape;394;p44"/>
          <p:cNvSpPr txBox="1"/>
          <p:nvPr/>
        </p:nvSpPr>
        <p:spPr>
          <a:xfrm>
            <a:off x="2431800" y="717825"/>
            <a:ext cx="4280400" cy="59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Thank You for Coming!!</a:t>
            </a:r>
            <a:endParaRPr sz="300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95" name="Google Shape;395;p44"/>
          <p:cNvSpPr txBox="1"/>
          <p:nvPr/>
        </p:nvSpPr>
        <p:spPr>
          <a:xfrm>
            <a:off x="2897700" y="1383225"/>
            <a:ext cx="3348600" cy="197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2"/>
                </a:solidFill>
              </a:rPr>
              <a:t>Sign in here:</a:t>
            </a:r>
            <a:endParaRPr b="1">
              <a:solidFill>
                <a:schemeClr val="lt2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2"/>
                </a:solidFill>
              </a:rPr>
              <a:t>6th General Body Meeting:</a:t>
            </a:r>
            <a:endParaRPr b="1">
              <a:solidFill>
                <a:schemeClr val="lt2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lt2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2"/>
                </a:solidFill>
              </a:rPr>
              <a:t>Website:</a:t>
            </a:r>
            <a:r>
              <a:rPr b="1" lang="en">
                <a:solidFill>
                  <a:schemeClr val="lt1"/>
                </a:solidFill>
              </a:rPr>
              <a:t> </a:t>
            </a:r>
            <a:r>
              <a:rPr lang="en">
                <a:solidFill>
                  <a:schemeClr val="lt1"/>
                </a:solidFill>
              </a:rPr>
              <a:t>Texashhpo.weebly.com</a:t>
            </a:r>
            <a:endParaRPr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2"/>
                </a:solidFill>
              </a:rPr>
              <a:t>Email:</a:t>
            </a:r>
            <a:r>
              <a:rPr lang="en">
                <a:solidFill>
                  <a:schemeClr val="lt1"/>
                </a:solidFill>
              </a:rPr>
              <a:t> texashhpo@gmail.com</a:t>
            </a:r>
            <a:endParaRPr>
              <a:solidFill>
                <a:schemeClr val="lt1"/>
              </a:solidFill>
            </a:endParaRPr>
          </a:p>
        </p:txBody>
      </p:sp>
      <p:pic>
        <p:nvPicPr>
          <p:cNvPr id="396" name="Google Shape;396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19050" y="3502772"/>
            <a:ext cx="487218" cy="487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97" name="Google Shape;397;p4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609275" y="4210647"/>
            <a:ext cx="429250" cy="429250"/>
          </a:xfrm>
          <a:prstGeom prst="rect">
            <a:avLst/>
          </a:prstGeom>
          <a:noFill/>
          <a:ln>
            <a:noFill/>
          </a:ln>
        </p:spPr>
      </p:pic>
      <p:sp>
        <p:nvSpPr>
          <p:cNvPr id="398" name="Google Shape;398;p44"/>
          <p:cNvSpPr txBox="1"/>
          <p:nvPr/>
        </p:nvSpPr>
        <p:spPr>
          <a:xfrm>
            <a:off x="4040250" y="3502775"/>
            <a:ext cx="1849200" cy="48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</a:rPr>
              <a:t>HHPO (Hispanic Health Professions Organization)</a:t>
            </a:r>
            <a:endParaRPr sz="1000">
              <a:solidFill>
                <a:schemeClr val="lt1"/>
              </a:solidFill>
            </a:endParaRPr>
          </a:p>
        </p:txBody>
      </p:sp>
      <p:sp>
        <p:nvSpPr>
          <p:cNvPr id="399" name="Google Shape;399;p44"/>
          <p:cNvSpPr txBox="1"/>
          <p:nvPr/>
        </p:nvSpPr>
        <p:spPr>
          <a:xfrm>
            <a:off x="4240950" y="4210650"/>
            <a:ext cx="1447800" cy="5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</a:rPr>
              <a:t>@texashhpo</a:t>
            </a:r>
            <a:endParaRPr sz="1200">
              <a:solidFill>
                <a:schemeClr val="lt1"/>
              </a:solidFill>
            </a:endParaRPr>
          </a:p>
        </p:txBody>
      </p:sp>
      <p:pic>
        <p:nvPicPr>
          <p:cNvPr id="400" name="Google Shape;400;p4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192750" y="1308825"/>
            <a:ext cx="787775" cy="787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Google Shape;87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16"/>
          <p:cNvSpPr/>
          <p:nvPr/>
        </p:nvSpPr>
        <p:spPr>
          <a:xfrm>
            <a:off x="2054400" y="55800"/>
            <a:ext cx="5035200" cy="5031900"/>
          </a:xfrm>
          <a:prstGeom prst="ellipse">
            <a:avLst/>
          </a:prstGeom>
          <a:solidFill>
            <a:srgbClr val="0145AC">
              <a:alpha val="807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9" name="Google Shape;89;p16"/>
          <p:cNvSpPr txBox="1"/>
          <p:nvPr/>
        </p:nvSpPr>
        <p:spPr>
          <a:xfrm>
            <a:off x="1999950" y="538550"/>
            <a:ext cx="5144100" cy="478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HHPO Scholarship </a:t>
            </a:r>
            <a:endParaRPr sz="220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lt2"/>
                </a:solidFill>
                <a:latin typeface="Proxima Nova"/>
                <a:ea typeface="Proxima Nova"/>
                <a:cs typeface="Proxima Nova"/>
                <a:sym typeface="Proxima Nova"/>
              </a:rPr>
              <a:t>Deadline to apply: Friday April 26th</a:t>
            </a:r>
            <a:endParaRPr b="1" sz="1800">
              <a:solidFill>
                <a:schemeClr val="lt2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lt2"/>
                </a:solidFill>
                <a:latin typeface="Proxima Nova"/>
                <a:ea typeface="Proxima Nova"/>
                <a:cs typeface="Proxima Nova"/>
                <a:sym typeface="Proxima Nova"/>
              </a:rPr>
              <a:t>At 11:59 PM</a:t>
            </a:r>
            <a:endParaRPr b="1" sz="1800">
              <a:solidFill>
                <a:schemeClr val="lt2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2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We will be awarding 3 scholarships of $300, $200 and $100. All current active members are eligible to apply. </a:t>
            </a:r>
            <a:endParaRPr sz="1800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endParaRPr sz="1800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Make sure to give yourself ample time to consider these questions in depth. All recipients will be announced at our banquet on</a:t>
            </a:r>
            <a:endParaRPr sz="1800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 Friday May 3rd. </a:t>
            </a:r>
            <a:endParaRPr sz="1800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2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2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90" name="Google Shape;90;p16"/>
          <p:cNvSpPr txBox="1"/>
          <p:nvPr/>
        </p:nvSpPr>
        <p:spPr>
          <a:xfrm>
            <a:off x="3416850" y="2702150"/>
            <a:ext cx="2310300" cy="45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chemeClr val="lt2"/>
              </a:solidFill>
            </a:endParaRPr>
          </a:p>
        </p:txBody>
      </p:sp>
      <p:pic>
        <p:nvPicPr>
          <p:cNvPr id="91" name="Google Shape;91;p16"/>
          <p:cNvPicPr preferRelativeResize="0"/>
          <p:nvPr/>
        </p:nvPicPr>
        <p:blipFill rotWithShape="1">
          <a:blip r:embed="rId4">
            <a:alphaModFix/>
          </a:blip>
          <a:srcRect b="12246" l="12253" r="12246" t="12253"/>
          <a:stretch/>
        </p:blipFill>
        <p:spPr>
          <a:xfrm>
            <a:off x="7463850" y="3407550"/>
            <a:ext cx="1680150" cy="1680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Google Shape;96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17"/>
          <p:cNvSpPr/>
          <p:nvPr/>
        </p:nvSpPr>
        <p:spPr>
          <a:xfrm>
            <a:off x="729150" y="533250"/>
            <a:ext cx="7904400" cy="4077000"/>
          </a:xfrm>
          <a:prstGeom prst="rect">
            <a:avLst/>
          </a:prstGeom>
          <a:solidFill>
            <a:srgbClr val="0145AC">
              <a:alpha val="807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ctr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98" name="Google Shape;98;p17"/>
          <p:cNvSpPr txBox="1"/>
          <p:nvPr/>
        </p:nvSpPr>
        <p:spPr>
          <a:xfrm>
            <a:off x="1138122" y="533248"/>
            <a:ext cx="7145100" cy="113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</a:rPr>
              <a:t>HHPO Banquet - Dundies Ed.</a:t>
            </a:r>
            <a:endParaRPr sz="2400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chemeClr val="lt2"/>
                </a:solidFill>
              </a:rPr>
              <a:t>Tickets $6</a:t>
            </a:r>
            <a:endParaRPr b="1" sz="2400">
              <a:solidFill>
                <a:schemeClr val="lt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lt2"/>
              </a:solidFill>
            </a:endParaRPr>
          </a:p>
        </p:txBody>
      </p:sp>
      <p:pic>
        <p:nvPicPr>
          <p:cNvPr id="99" name="Google Shape;99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4326825"/>
            <a:ext cx="855474" cy="816675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17"/>
          <p:cNvSpPr txBox="1"/>
          <p:nvPr/>
        </p:nvSpPr>
        <p:spPr>
          <a:xfrm>
            <a:off x="1136850" y="1669350"/>
            <a:ext cx="6870300" cy="270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Join us in celebrating the year’s collection of failures, success and growth!! </a:t>
            </a:r>
            <a:endParaRPr sz="1800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Why should you go???			Theme/Attire: Oscar’s (Refer to</a:t>
            </a:r>
            <a:endParaRPr sz="1800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Proxima Nova"/>
              <a:buChar char="●"/>
            </a:pPr>
            <a:r>
              <a:rPr lang="en" sz="18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Food (as always)			Dundies ep. Of the Office)/</a:t>
            </a:r>
            <a:endParaRPr sz="1800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Proxima Nova"/>
              <a:buChar char="●"/>
            </a:pPr>
            <a:r>
              <a:rPr lang="en" sz="18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Raffles					Semi-Formal</a:t>
            </a:r>
            <a:endParaRPr sz="1800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Proxima Nova"/>
              <a:buChar char="●"/>
            </a:pPr>
            <a:r>
              <a:rPr lang="en" sz="18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Dancing 					</a:t>
            </a:r>
            <a:endParaRPr sz="1800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Proxima Nova"/>
              <a:buChar char="●"/>
            </a:pPr>
            <a:r>
              <a:rPr lang="en" sz="18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Awards					Date &amp; Location are being	</a:t>
            </a:r>
            <a:endParaRPr sz="1800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							Confirmed </a:t>
            </a:r>
            <a:endParaRPr sz="1800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Google Shape;105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18"/>
          <p:cNvSpPr/>
          <p:nvPr/>
        </p:nvSpPr>
        <p:spPr>
          <a:xfrm>
            <a:off x="2054400" y="55800"/>
            <a:ext cx="5035200" cy="5031900"/>
          </a:xfrm>
          <a:prstGeom prst="ellipse">
            <a:avLst/>
          </a:prstGeom>
          <a:solidFill>
            <a:srgbClr val="0145AC">
              <a:alpha val="807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7" name="Google Shape;107;p18"/>
          <p:cNvSpPr txBox="1"/>
          <p:nvPr/>
        </p:nvSpPr>
        <p:spPr>
          <a:xfrm>
            <a:off x="2508000" y="627950"/>
            <a:ext cx="4280400" cy="59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GRADUATING?</a:t>
            </a:r>
            <a:endParaRPr sz="240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lt2"/>
                </a:solidFill>
                <a:latin typeface="Proxima Nova"/>
                <a:ea typeface="Proxima Nova"/>
                <a:cs typeface="Proxima Nova"/>
                <a:sym typeface="Proxima Nova"/>
              </a:rPr>
              <a:t>We have a cord for that!!!</a:t>
            </a:r>
            <a:endParaRPr b="1" sz="1800">
              <a:solidFill>
                <a:schemeClr val="lt2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08" name="Google Shape;108;p18"/>
          <p:cNvSpPr txBox="1"/>
          <p:nvPr/>
        </p:nvSpPr>
        <p:spPr>
          <a:xfrm>
            <a:off x="2197425" y="1758275"/>
            <a:ext cx="4780200" cy="197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</a:rPr>
              <a:t>Qualifications: Active member status for at least 3 semester (flexible)</a:t>
            </a:r>
            <a:endParaRPr sz="1800">
              <a:solidFill>
                <a:schemeClr val="lt1"/>
              </a:solidFill>
            </a:endParaRPr>
          </a:p>
          <a:p>
            <a:pPr indent="0" lvl="0" marL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</a:endParaRPr>
          </a:p>
          <a:p>
            <a:pPr indent="0" lvl="0" marL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</a:rPr>
              <a:t>If you believe you qualify please send me a message/ talk to me after the meeting.</a:t>
            </a:r>
            <a:endParaRPr sz="1800">
              <a:solidFill>
                <a:schemeClr val="lt1"/>
              </a:solidFill>
            </a:endParaRPr>
          </a:p>
          <a:p>
            <a:pPr indent="0" lvl="0" marL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</a:rPr>
              <a:t>:)</a:t>
            </a:r>
            <a:endParaRPr sz="1800">
              <a:solidFill>
                <a:schemeClr val="lt1"/>
              </a:solidFill>
            </a:endParaRPr>
          </a:p>
          <a:p>
            <a:pPr indent="0" lvl="0" mar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lt1"/>
              </a:solidFill>
            </a:endParaRPr>
          </a:p>
          <a:p>
            <a:pPr indent="0" lvl="0" mar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000000"/>
        </a:solidFill>
      </p:bgPr>
    </p:bg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9"/>
          <p:cNvSpPr txBox="1"/>
          <p:nvPr>
            <p:ph type="title"/>
          </p:nvPr>
        </p:nvSpPr>
        <p:spPr>
          <a:xfrm>
            <a:off x="182600" y="36270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200">
                <a:solidFill>
                  <a:srgbClr val="FFFFFF"/>
                </a:solidFill>
              </a:rPr>
              <a:t>Cesar Gonzale</a:t>
            </a:r>
            <a:r>
              <a:rPr lang="en" sz="6200">
                <a:solidFill>
                  <a:srgbClr val="FFFFFF"/>
                </a:solidFill>
              </a:rPr>
              <a:t>z</a:t>
            </a:r>
            <a:endParaRPr sz="6200">
              <a:solidFill>
                <a:srgbClr val="FFFFFF"/>
              </a:solidFill>
            </a:endParaRPr>
          </a:p>
        </p:txBody>
      </p:sp>
      <p:sp>
        <p:nvSpPr>
          <p:cNvPr id="114" name="Google Shape;114;p19"/>
          <p:cNvSpPr txBox="1"/>
          <p:nvPr>
            <p:ph idx="1" type="body"/>
          </p:nvPr>
        </p:nvSpPr>
        <p:spPr>
          <a:xfrm>
            <a:off x="389550" y="1702825"/>
            <a:ext cx="42318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Char char="●"/>
            </a:pPr>
            <a:r>
              <a:rPr lang="en" sz="2000">
                <a:solidFill>
                  <a:srgbClr val="FFFFFF"/>
                </a:solidFill>
              </a:rPr>
              <a:t>Neuroscience Major</a:t>
            </a:r>
            <a:endParaRPr sz="2000">
              <a:solidFill>
                <a:srgbClr val="FFFFFF"/>
              </a:solidFill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Char char="●"/>
            </a:pPr>
            <a:r>
              <a:rPr lang="en" sz="2000">
                <a:solidFill>
                  <a:srgbClr val="FFFFFF"/>
                </a:solidFill>
              </a:rPr>
              <a:t>Visual Media Minor</a:t>
            </a:r>
            <a:endParaRPr sz="2000">
              <a:solidFill>
                <a:srgbClr val="FFFFFF"/>
              </a:solidFill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Char char="●"/>
            </a:pPr>
            <a:r>
              <a:rPr lang="en" sz="2000">
                <a:solidFill>
                  <a:srgbClr val="FFFFFF"/>
                </a:solidFill>
              </a:rPr>
              <a:t>3rd Year</a:t>
            </a:r>
            <a:endParaRPr sz="2000">
              <a:solidFill>
                <a:srgbClr val="FFFFFF"/>
              </a:solidFill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Char char="●"/>
            </a:pPr>
            <a:r>
              <a:rPr lang="en" sz="2000">
                <a:solidFill>
                  <a:srgbClr val="FFFFFF"/>
                </a:solidFill>
              </a:rPr>
              <a:t>Roma, TX</a:t>
            </a:r>
            <a:endParaRPr sz="2000">
              <a:solidFill>
                <a:srgbClr val="FFFFFF"/>
              </a:solidFill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Char char="●"/>
            </a:pPr>
            <a:r>
              <a:rPr lang="en" sz="2000">
                <a:solidFill>
                  <a:srgbClr val="FFFFFF"/>
                </a:solidFill>
              </a:rPr>
              <a:t>I tried my first 5 hr energy today, i’m a </a:t>
            </a:r>
            <a:r>
              <a:rPr lang="en" sz="2000">
                <a:solidFill>
                  <a:srgbClr val="FFFFFF"/>
                </a:solidFill>
              </a:rPr>
              <a:t>caffeine</a:t>
            </a:r>
            <a:r>
              <a:rPr lang="en" sz="2000">
                <a:solidFill>
                  <a:srgbClr val="FFFFFF"/>
                </a:solidFill>
              </a:rPr>
              <a:t> </a:t>
            </a:r>
            <a:r>
              <a:rPr lang="en" sz="2000">
                <a:solidFill>
                  <a:srgbClr val="FFFFFF"/>
                </a:solidFill>
              </a:rPr>
              <a:t>junkie now</a:t>
            </a:r>
            <a:r>
              <a:rPr lang="en" sz="2000">
                <a:solidFill>
                  <a:srgbClr val="FFFFFF"/>
                </a:solidFill>
              </a:rPr>
              <a:t> </a:t>
            </a:r>
            <a:endParaRPr sz="2000">
              <a:solidFill>
                <a:srgbClr val="FFFFFF"/>
              </a:solidFill>
            </a:endParaRPr>
          </a:p>
        </p:txBody>
      </p:sp>
      <p:sp>
        <p:nvSpPr>
          <p:cNvPr id="115" name="Google Shape;115;p19"/>
          <p:cNvSpPr txBox="1"/>
          <p:nvPr/>
        </p:nvSpPr>
        <p:spPr>
          <a:xfrm>
            <a:off x="389550" y="1334975"/>
            <a:ext cx="4120500" cy="45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2"/>
                </a:solidFill>
              </a:rPr>
              <a:t>VP of Professional Development</a:t>
            </a:r>
            <a:endParaRPr b="1">
              <a:solidFill>
                <a:schemeClr val="lt2"/>
              </a:solidFill>
            </a:endParaRPr>
          </a:p>
        </p:txBody>
      </p:sp>
      <p:pic>
        <p:nvPicPr>
          <p:cNvPr id="116" name="Google Shape;116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52868" y="1702825"/>
            <a:ext cx="3647132" cy="2432626"/>
          </a:xfrm>
          <a:prstGeom prst="rect">
            <a:avLst/>
          </a:prstGeom>
          <a:noFill/>
          <a:ln cap="flat" cmpd="sng" w="38100">
            <a:solidFill>
              <a:srgbClr val="1155CC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2700000" dist="257175">
              <a:schemeClr val="dk1">
                <a:alpha val="50000"/>
              </a:schemeClr>
            </a:outerShdw>
          </a:effectLst>
        </p:spPr>
      </p:pic>
      <p:pic>
        <p:nvPicPr>
          <p:cNvPr id="117" name="Google Shape;117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250" y="4135450"/>
            <a:ext cx="855474" cy="816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000000"/>
        </a:solidFill>
      </p:bgPr>
    </p:bg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Google Shape;122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0" y="0"/>
            <a:ext cx="4572000" cy="5143503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20"/>
          <p:cNvSpPr/>
          <p:nvPr/>
        </p:nvSpPr>
        <p:spPr>
          <a:xfrm>
            <a:off x="0" y="936900"/>
            <a:ext cx="5541300" cy="3269700"/>
          </a:xfrm>
          <a:prstGeom prst="rect">
            <a:avLst/>
          </a:prstGeom>
          <a:solidFill>
            <a:srgbClr val="0145AC">
              <a:alpha val="807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24" name="Google Shape;124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4326825"/>
            <a:ext cx="855474" cy="816675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20"/>
          <p:cNvSpPr txBox="1"/>
          <p:nvPr>
            <p:ph type="title"/>
          </p:nvPr>
        </p:nvSpPr>
        <p:spPr>
          <a:xfrm>
            <a:off x="170150" y="1268900"/>
            <a:ext cx="4734300" cy="637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solidFill>
                  <a:schemeClr val="lt1"/>
                </a:solidFill>
              </a:rPr>
              <a:t>UT Health - Long School of Medicine</a:t>
            </a:r>
            <a:endParaRPr sz="2600">
              <a:solidFill>
                <a:schemeClr val="lt1"/>
              </a:solidFill>
            </a:endParaRPr>
          </a:p>
        </p:txBody>
      </p:sp>
      <p:sp>
        <p:nvSpPr>
          <p:cNvPr id="126" name="Google Shape;126;p20"/>
          <p:cNvSpPr txBox="1"/>
          <p:nvPr/>
        </p:nvSpPr>
        <p:spPr>
          <a:xfrm>
            <a:off x="170150" y="1906700"/>
            <a:ext cx="4734300" cy="191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lt2"/>
                </a:solidFill>
              </a:rPr>
              <a:t>Saturday, March 30th /  9:45 am - 2:00 pm</a:t>
            </a:r>
            <a:endParaRPr b="1" sz="1800" u="sng">
              <a:solidFill>
                <a:schemeClr val="lt2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lt2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FFFFFF"/>
                </a:solidFill>
              </a:rPr>
              <a:t>Rides will be provided</a:t>
            </a:r>
            <a:endParaRPr sz="1500">
              <a:solidFill>
                <a:srgbClr val="FFFFFF"/>
              </a:solidFill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pic>
        <p:nvPicPr>
          <p:cNvPr id="127" name="Google Shape;127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394388" y="3251525"/>
            <a:ext cx="4220675" cy="881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Google Shape;132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-23362"/>
            <a:ext cx="9143999" cy="5190229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21"/>
          <p:cNvSpPr/>
          <p:nvPr/>
        </p:nvSpPr>
        <p:spPr>
          <a:xfrm>
            <a:off x="0" y="-23350"/>
            <a:ext cx="9144000" cy="5143500"/>
          </a:xfrm>
          <a:prstGeom prst="rect">
            <a:avLst/>
          </a:prstGeom>
          <a:solidFill>
            <a:srgbClr val="0145AC">
              <a:alpha val="6884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4" name="Google Shape;134;p21"/>
          <p:cNvSpPr txBox="1"/>
          <p:nvPr/>
        </p:nvSpPr>
        <p:spPr>
          <a:xfrm>
            <a:off x="4675638" y="2691705"/>
            <a:ext cx="3789900" cy="12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Proxima Nova"/>
              <a:buChar char="●"/>
            </a:pPr>
            <a:r>
              <a:rPr lang="en" sz="24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15% discount - prep courses</a:t>
            </a:r>
            <a:endParaRPr sz="240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Proxima Nova"/>
              <a:buChar char="●"/>
            </a:pPr>
            <a:r>
              <a:rPr lang="en" sz="24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10% discount one on one tutoring</a:t>
            </a:r>
            <a:endParaRPr/>
          </a:p>
        </p:txBody>
      </p:sp>
      <p:pic>
        <p:nvPicPr>
          <p:cNvPr id="135" name="Google Shape;135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812900" y="540250"/>
            <a:ext cx="3515375" cy="1876525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p21"/>
          <p:cNvSpPr txBox="1"/>
          <p:nvPr>
            <p:ph idx="4294967295" type="title"/>
          </p:nvPr>
        </p:nvSpPr>
        <p:spPr>
          <a:xfrm>
            <a:off x="303375" y="1037000"/>
            <a:ext cx="3549000" cy="255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>
                <a:solidFill>
                  <a:srgbClr val="FFFFFF"/>
                </a:solidFill>
              </a:rPr>
              <a:t>Entrance Exam Preparation</a:t>
            </a:r>
            <a:endParaRPr sz="5000">
              <a:solidFill>
                <a:srgbClr val="FFFFFF"/>
              </a:solidFill>
            </a:endParaRPr>
          </a:p>
        </p:txBody>
      </p:sp>
      <p:sp>
        <p:nvSpPr>
          <p:cNvPr id="137" name="Google Shape;137;p21"/>
          <p:cNvSpPr txBox="1"/>
          <p:nvPr/>
        </p:nvSpPr>
        <p:spPr>
          <a:xfrm>
            <a:off x="303375" y="3587600"/>
            <a:ext cx="4120500" cy="45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chemeClr val="lt2"/>
                </a:solidFill>
              </a:rPr>
              <a:t>Our Partner</a:t>
            </a:r>
            <a:endParaRPr b="1" sz="2000">
              <a:solidFill>
                <a:schemeClr val="lt2"/>
              </a:solidFill>
            </a:endParaRPr>
          </a:p>
        </p:txBody>
      </p:sp>
      <p:pic>
        <p:nvPicPr>
          <p:cNvPr id="138" name="Google Shape;138;p2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0" y="4326825"/>
            <a:ext cx="855474" cy="816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pearmint">
  <a:themeElements>
    <a:clrScheme name="Spearmint">
      <a:dk1>
        <a:srgbClr val="202729"/>
      </a:dk1>
      <a:lt1>
        <a:srgbClr val="FFFFFF"/>
      </a:lt1>
      <a:dk2>
        <a:srgbClr val="4BA173"/>
      </a:dk2>
      <a:lt2>
        <a:srgbClr val="63D297"/>
      </a:lt2>
      <a:accent1>
        <a:srgbClr val="353744"/>
      </a:accent1>
      <a:accent2>
        <a:srgbClr val="424242"/>
      </a:accent2>
      <a:accent3>
        <a:srgbClr val="616161"/>
      </a:accent3>
      <a:accent4>
        <a:srgbClr val="999999"/>
      </a:accent4>
      <a:accent5>
        <a:srgbClr val="FF5252"/>
      </a:accent5>
      <a:accent6>
        <a:srgbClr val="FFF176"/>
      </a:accent6>
      <a:hlink>
        <a:srgbClr val="FF5252"/>
      </a:hlink>
      <a:folHlink>
        <a:srgbClr val="FF525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