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</p:sldIdLst>
  <p:sldSz cy="5143500" cx="9144000"/>
  <p:notesSz cx="6858000" cy="9144000"/>
  <p:embeddedFontLst>
    <p:embeddedFont>
      <p:font typeface="Proxima Nova"/>
      <p:regular r:id="rId42"/>
      <p:bold r:id="rId43"/>
      <p:italic r:id="rId44"/>
      <p:boldItalic r:id="rId45"/>
    </p:embeddedFont>
    <p:embeddedFont>
      <p:font typeface="Roboto"/>
      <p:regular r:id="rId46"/>
      <p:bold r:id="rId47"/>
      <p:italic r:id="rId48"/>
      <p:boldItalic r:id="rId49"/>
    </p:embeddedFont>
    <p:embeddedFont>
      <p:font typeface="Lato"/>
      <p:regular r:id="rId50"/>
      <p:bold r:id="rId51"/>
      <p:italic r:id="rId52"/>
      <p:boldItalic r:id="rId5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42" Type="http://schemas.openxmlformats.org/officeDocument/2006/relationships/font" Target="fonts/ProximaNova-regular.fntdata"/><Relationship Id="rId41" Type="http://schemas.openxmlformats.org/officeDocument/2006/relationships/slide" Target="slides/slide36.xml"/><Relationship Id="rId44" Type="http://schemas.openxmlformats.org/officeDocument/2006/relationships/font" Target="fonts/ProximaNova-italic.fntdata"/><Relationship Id="rId43" Type="http://schemas.openxmlformats.org/officeDocument/2006/relationships/font" Target="fonts/ProximaNova-bold.fntdata"/><Relationship Id="rId46" Type="http://schemas.openxmlformats.org/officeDocument/2006/relationships/font" Target="fonts/Roboto-regular.fntdata"/><Relationship Id="rId45" Type="http://schemas.openxmlformats.org/officeDocument/2006/relationships/font" Target="fonts/ProximaNova-boldItalic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font" Target="fonts/Roboto-italic.fntdata"/><Relationship Id="rId47" Type="http://schemas.openxmlformats.org/officeDocument/2006/relationships/font" Target="fonts/Roboto-bold.fntdata"/><Relationship Id="rId49" Type="http://schemas.openxmlformats.org/officeDocument/2006/relationships/font" Target="fonts/Roboto-bold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1" Type="http://schemas.openxmlformats.org/officeDocument/2006/relationships/font" Target="fonts/Lato-bold.fntdata"/><Relationship Id="rId50" Type="http://schemas.openxmlformats.org/officeDocument/2006/relationships/font" Target="fonts/Lato-regular.fntdata"/><Relationship Id="rId53" Type="http://schemas.openxmlformats.org/officeDocument/2006/relationships/font" Target="fonts/Lato-boldItalic.fntdata"/><Relationship Id="rId52" Type="http://schemas.openxmlformats.org/officeDocument/2006/relationships/font" Target="fonts/Lato-italic.fntdata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452b2dc21e_0_108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452b2dc21e_0_10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4b320e5894_3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4b320e5894_3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524bf2c21e_2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524bf2c21e_2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452b2dc21e_0_13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452b2dc21e_0_13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4b320e5894_3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Google Shape;192;g4b320e5894_3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44c39ba839_1_8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Google Shape;203;g44c39ba839_1_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/>
              <a:t>This includes </a:t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44c39ba839_1_10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" name="Google Shape;212;g44c39ba839_1_1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4fb37c809d_0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" name="Google Shape;221;g4fb37c809d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4fbe9fb501_5_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" name="Google Shape;230;g4fbe9fb501_5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4fbe9fb501_5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8" name="Google Shape;238;g4fbe9fb501_5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g452b2dc21e_0_140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" name="Google Shape;245;g452b2dc21e_0_14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452b2dc21e_0_12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452b2dc21e_0_12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g44b7a7fc11_0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4" name="Google Shape;254;g44b7a7fc11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g452b2dc21e_0_139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2" name="Google Shape;262;g452b2dc21e_0_13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524bf2c21e_0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1" name="Google Shape;271;g524bf2c21e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222222"/>
                </a:solidFill>
                <a:highlight>
                  <a:srgbClr val="FFFFFF"/>
                </a:highlight>
              </a:rPr>
              <a:t>Sign up link: https://goo.gl/forms/lxvrn03VPdcSoklr1</a:t>
            </a:r>
            <a:endParaRPr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222222"/>
                </a:solidFill>
                <a:highlight>
                  <a:srgbClr val="FFFFFF"/>
                </a:highlight>
              </a:rPr>
              <a:t>Shifts:</a:t>
            </a:r>
            <a:endParaRPr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222222"/>
                </a:solidFill>
                <a:highlight>
                  <a:srgbClr val="FFFFFF"/>
                </a:highlight>
              </a:rPr>
              <a:t>9:30 - 12:30</a:t>
            </a:r>
            <a:endParaRPr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222222"/>
                </a:solidFill>
                <a:highlight>
                  <a:srgbClr val="FFFFFF"/>
                </a:highlight>
              </a:rPr>
              <a:t>11:30-3:30</a:t>
            </a:r>
            <a:endParaRPr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222222"/>
                </a:solidFill>
                <a:highlight>
                  <a:srgbClr val="FFFFFF"/>
                </a:highlight>
              </a:rPr>
              <a:t>2:30-5:30</a:t>
            </a:r>
            <a:endParaRPr>
              <a:solidFill>
                <a:srgbClr val="222222"/>
              </a:solidFill>
              <a:highlight>
                <a:srgbClr val="FFFFFF"/>
              </a:highlight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4cd90cddaf_1_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0" name="Google Shape;280;g4cd90cddaf_1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4cd90cddaf_1_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1" name="Google Shape;301;g4cd90cddaf_1_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g44ba6bbdf7_0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1" name="Google Shape;321;g44ba6bbdf7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g44ba6bbe72_0_1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0" name="Google Shape;340;g44ba6bbe72_0_1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g452b2dc21e_0_14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9" name="Google Shape;359;g452b2dc21e_0_14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g44c39ba839_1_1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8" name="Google Shape;368;g44c39ba839_1_1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76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g524bf2c21e_5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8" name="Google Shape;378;g524bf2c21e_5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44b88c412d_2_9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44b88c412d_2_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82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g452b2dc21e_0_14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4" name="Google Shape;384;g452b2dc21e_0_14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9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g51d5b4d602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3" name="Google Shape;393;g51d5b4d602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222222"/>
              </a:solidFill>
              <a:highlight>
                <a:srgbClr val="FFFFFF"/>
              </a:highlight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03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g452b2dc21e_0_14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5" name="Google Shape;405;g452b2dc21e_0_14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12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g4b320e5894_0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4" name="Google Shape;414;g4b320e5894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222222"/>
                </a:solidFill>
                <a:highlight>
                  <a:srgbClr val="FFFFFF"/>
                </a:highlight>
              </a:rPr>
              <a:t>Sign up link: https://goo.gl/forms/lxvrn03VPdcSoklr1</a:t>
            </a:r>
            <a:endParaRPr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222222"/>
                </a:solidFill>
                <a:highlight>
                  <a:srgbClr val="FFFFFF"/>
                </a:highlight>
              </a:rPr>
              <a:t>Shifts:</a:t>
            </a:r>
            <a:endParaRPr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222222"/>
                </a:solidFill>
                <a:highlight>
                  <a:srgbClr val="FFFFFF"/>
                </a:highlight>
              </a:rPr>
              <a:t>9:30 - 12:30</a:t>
            </a:r>
            <a:endParaRPr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222222"/>
                </a:solidFill>
                <a:highlight>
                  <a:srgbClr val="FFFFFF"/>
                </a:highlight>
              </a:rPr>
              <a:t>11:30-3:30</a:t>
            </a:r>
            <a:endParaRPr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222222"/>
                </a:solidFill>
                <a:highlight>
                  <a:srgbClr val="FFFFFF"/>
                </a:highlight>
              </a:rPr>
              <a:t>2:30-5:30</a:t>
            </a:r>
            <a:endParaRPr>
              <a:solidFill>
                <a:srgbClr val="222222"/>
              </a:solidFill>
              <a:highlight>
                <a:srgbClr val="FFFFFF"/>
              </a:highlight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22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g452b2dc21e_0_138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4" name="Google Shape;424;g452b2dc21e_0_13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3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g452b2dc21e_0_147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3" name="Google Shape;433;g452b2dc21e_0_14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39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g452b2dc21e_0_11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1" name="Google Shape;441;g452b2dc21e_0_11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4b320e5894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4b320e5894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51d5a22c17_0_5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51d5a22c17_0_5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44a1b37fd1_0_1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44a1b37fd1_0_1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4fbe9fb501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4fbe9fb501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4b320e5894_2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4b320e5894_2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44a1b37fd1_0_1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g44a1b37fd1_0_1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bg>
      <p:bgPr>
        <a:solidFill>
          <a:srgbClr val="000000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Google Shape;10;p2"/>
          <p:cNvCxnSpPr/>
          <p:nvPr/>
        </p:nvCxnSpPr>
        <p:spPr>
          <a:xfrm>
            <a:off x="0" y="2998150"/>
            <a:ext cx="9144000" cy="0"/>
          </a:xfrm>
          <a:prstGeom prst="straightConnector1">
            <a:avLst/>
          </a:prstGeom>
          <a:noFill/>
          <a:ln cap="flat" cmpd="sng" w="19050">
            <a:solidFill>
              <a:srgbClr val="1155CC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1" name="Google Shape;11;p2"/>
          <p:cNvSpPr txBox="1"/>
          <p:nvPr>
            <p:ph type="ctrTitle"/>
          </p:nvPr>
        </p:nvSpPr>
        <p:spPr>
          <a:xfrm>
            <a:off x="510450" y="1257300"/>
            <a:ext cx="8123100" cy="15885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2" name="Google Shape;12;p2"/>
          <p:cNvSpPr txBox="1"/>
          <p:nvPr>
            <p:ph idx="1" type="subTitle"/>
          </p:nvPr>
        </p:nvSpPr>
        <p:spPr>
          <a:xfrm>
            <a:off x="510450" y="3182313"/>
            <a:ext cx="8123100" cy="6300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3" name="Google Shape;13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1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rgbClr val="1155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" name="Google Shape;50;p11"/>
          <p:cNvSpPr txBox="1"/>
          <p:nvPr>
            <p:ph hasCustomPrompt="1" type="title"/>
          </p:nvPr>
        </p:nvSpPr>
        <p:spPr>
          <a:xfrm>
            <a:off x="311700" y="991475"/>
            <a:ext cx="8520600" cy="19179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9pPr>
          </a:lstStyle>
          <a:p>
            <a:r>
              <a:t>xx%</a:t>
            </a:r>
          </a:p>
        </p:txBody>
      </p:sp>
      <p:sp>
        <p:nvSpPr>
          <p:cNvPr id="51" name="Google Shape;51;p11"/>
          <p:cNvSpPr txBox="1"/>
          <p:nvPr>
            <p:ph idx="1" type="body"/>
          </p:nvPr>
        </p:nvSpPr>
        <p:spPr>
          <a:xfrm>
            <a:off x="311700" y="3071300"/>
            <a:ext cx="8520600" cy="9018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2" name="Google Shape;52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bg>
      <p:bgPr>
        <a:solidFill>
          <a:srgbClr val="000000"/>
        </a:solidFill>
      </p:bgPr>
    </p:bg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Google Shape;15;p3"/>
          <p:cNvCxnSpPr/>
          <p:nvPr/>
        </p:nvCxnSpPr>
        <p:spPr>
          <a:xfrm>
            <a:off x="0" y="2998150"/>
            <a:ext cx="9144000" cy="0"/>
          </a:xfrm>
          <a:prstGeom prst="straightConnector1">
            <a:avLst/>
          </a:prstGeom>
          <a:noFill/>
          <a:ln cap="flat" cmpd="sng" w="19050">
            <a:solidFill>
              <a:srgbClr val="1155CC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6" name="Google Shape;16;p3"/>
          <p:cNvSpPr txBox="1"/>
          <p:nvPr>
            <p:ph type="title"/>
          </p:nvPr>
        </p:nvSpPr>
        <p:spPr>
          <a:xfrm>
            <a:off x="510450" y="2057400"/>
            <a:ext cx="8123100" cy="7788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7" name="Google Shape;17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rgbClr val="1155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" name="Google Shape;20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1" name="Google Shape;21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2" name="Google Shape;22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5" name="Google Shape;25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6" name="Google Shape;26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7" name="Google Shape;27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0" name="Google Shape;30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3" name="Google Shape;33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4" name="Google Shape;34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bg>
      <p:bgPr>
        <a:solidFill>
          <a:srgbClr val="1155CC"/>
        </a:solidFill>
      </p:bgPr>
    </p:bg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8"/>
          <p:cNvSpPr txBox="1"/>
          <p:nvPr>
            <p:ph type="title"/>
          </p:nvPr>
        </p:nvSpPr>
        <p:spPr>
          <a:xfrm>
            <a:off x="490250" y="526350"/>
            <a:ext cx="57975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7" name="Google Shape;37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9"/>
          <p:cNvSpPr/>
          <p:nvPr/>
        </p:nvSpPr>
        <p:spPr>
          <a:xfrm>
            <a:off x="4572000" y="7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40" name="Google Shape;40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19050">
            <a:solidFill>
              <a:srgbClr val="1155CC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1" name="Google Shape;41;p9"/>
          <p:cNvSpPr txBox="1"/>
          <p:nvPr>
            <p:ph type="title"/>
          </p:nvPr>
        </p:nvSpPr>
        <p:spPr>
          <a:xfrm>
            <a:off x="265500" y="1205825"/>
            <a:ext cx="4045200" cy="15096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42" name="Google Shape;42;p9"/>
          <p:cNvSpPr txBox="1"/>
          <p:nvPr>
            <p:ph idx="1" type="subTitle"/>
          </p:nvPr>
        </p:nvSpPr>
        <p:spPr>
          <a:xfrm>
            <a:off x="265500" y="2769001"/>
            <a:ext cx="4045200" cy="13455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43" name="Google Shape;43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4" name="Google Shape;44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0"/>
          <p:cNvSpPr txBox="1"/>
          <p:nvPr>
            <p:ph idx="1" type="body"/>
          </p:nvPr>
        </p:nvSpPr>
        <p:spPr>
          <a:xfrm>
            <a:off x="311700" y="4236825"/>
            <a:ext cx="5998800" cy="59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</a:lstStyle>
          <a:p/>
        </p:txBody>
      </p:sp>
      <p:sp>
        <p:nvSpPr>
          <p:cNvPr id="47" name="Google Shape;47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pearmint">
    <p:bg>
      <p:bgPr>
        <a:solidFill>
          <a:srgbClr val="FFFFFF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Font typeface="Proxima Nova"/>
              <a:buNone/>
              <a:defRPr sz="2800">
                <a:latin typeface="Proxima Nova"/>
                <a:ea typeface="Proxima Nova"/>
                <a:cs typeface="Proxima Nova"/>
                <a:sym typeface="Proxima Nov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Proxima Nova"/>
              <a:buChar char="●"/>
              <a:defRPr sz="1800">
                <a:latin typeface="Proxima Nova"/>
                <a:ea typeface="Proxima Nova"/>
                <a:cs typeface="Proxima Nova"/>
                <a:sym typeface="Proxima Nova"/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Proxima Nova"/>
              <a:buChar char="○"/>
              <a:defRPr>
                <a:latin typeface="Proxima Nova"/>
                <a:ea typeface="Proxima Nova"/>
                <a:cs typeface="Proxima Nova"/>
                <a:sym typeface="Proxima Nova"/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Proxima Nova"/>
              <a:buChar char="■"/>
              <a:defRPr>
                <a:latin typeface="Proxima Nova"/>
                <a:ea typeface="Proxima Nova"/>
                <a:cs typeface="Proxima Nova"/>
                <a:sym typeface="Proxima Nova"/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Proxima Nova"/>
              <a:buChar char="●"/>
              <a:defRPr>
                <a:latin typeface="Proxima Nova"/>
                <a:ea typeface="Proxima Nova"/>
                <a:cs typeface="Proxima Nova"/>
                <a:sym typeface="Proxima Nova"/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Proxima Nova"/>
              <a:buChar char="○"/>
              <a:defRPr>
                <a:latin typeface="Proxima Nova"/>
                <a:ea typeface="Proxima Nova"/>
                <a:cs typeface="Proxima Nova"/>
                <a:sym typeface="Proxima Nova"/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Proxima Nova"/>
              <a:buChar char="■"/>
              <a:defRPr>
                <a:latin typeface="Proxima Nova"/>
                <a:ea typeface="Proxima Nova"/>
                <a:cs typeface="Proxima Nova"/>
                <a:sym typeface="Proxima Nova"/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Proxima Nova"/>
              <a:buChar char="●"/>
              <a:defRPr>
                <a:latin typeface="Proxima Nova"/>
                <a:ea typeface="Proxima Nova"/>
                <a:cs typeface="Proxima Nova"/>
                <a:sym typeface="Proxima Nova"/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Proxima Nova"/>
              <a:buChar char="○"/>
              <a:defRPr>
                <a:latin typeface="Proxima Nova"/>
                <a:ea typeface="Proxima Nova"/>
                <a:cs typeface="Proxima Nova"/>
                <a:sym typeface="Proxima Nova"/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Font typeface="Proxima Nova"/>
              <a:buChar char="■"/>
              <a:defRPr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4.png"/><Relationship Id="rId4" Type="http://schemas.openxmlformats.org/officeDocument/2006/relationships/image" Target="../media/image5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7.png"/><Relationship Id="rId4" Type="http://schemas.openxmlformats.org/officeDocument/2006/relationships/image" Target="../media/image5.png"/><Relationship Id="rId5" Type="http://schemas.openxmlformats.org/officeDocument/2006/relationships/image" Target="../media/image8.png"/><Relationship Id="rId6" Type="http://schemas.openxmlformats.org/officeDocument/2006/relationships/image" Target="../media/image9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4.png"/><Relationship Id="rId4" Type="http://schemas.openxmlformats.org/officeDocument/2006/relationships/image" Target="../media/image5.png"/><Relationship Id="rId5" Type="http://schemas.openxmlformats.org/officeDocument/2006/relationships/image" Target="../media/image21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5.png"/><Relationship Id="rId4" Type="http://schemas.openxmlformats.org/officeDocument/2006/relationships/image" Target="../media/image12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4.png"/><Relationship Id="rId4" Type="http://schemas.openxmlformats.org/officeDocument/2006/relationships/image" Target="../media/image5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3.png"/><Relationship Id="rId4" Type="http://schemas.openxmlformats.org/officeDocument/2006/relationships/image" Target="../media/image5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9.png"/><Relationship Id="rId4" Type="http://schemas.openxmlformats.org/officeDocument/2006/relationships/image" Target="../media/image5.png"/><Relationship Id="rId5" Type="http://schemas.openxmlformats.org/officeDocument/2006/relationships/image" Target="../media/image14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5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5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5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5.png"/><Relationship Id="rId4" Type="http://schemas.openxmlformats.org/officeDocument/2006/relationships/image" Target="../media/image18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5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5.png"/><Relationship Id="rId4" Type="http://schemas.openxmlformats.org/officeDocument/2006/relationships/image" Target="../media/image25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2.png"/><Relationship Id="rId4" Type="http://schemas.openxmlformats.org/officeDocument/2006/relationships/image" Target="../media/image5.png"/><Relationship Id="rId5" Type="http://schemas.openxmlformats.org/officeDocument/2006/relationships/hyperlink" Target="https://goo.gl/forms/a9XRsj3KugO0ZBbG3" TargetMode="External"/><Relationship Id="rId6" Type="http://schemas.openxmlformats.org/officeDocument/2006/relationships/image" Target="../media/image16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6.png"/><Relationship Id="rId4" Type="http://schemas.openxmlformats.org/officeDocument/2006/relationships/image" Target="../media/image5.png"/><Relationship Id="rId5" Type="http://schemas.openxmlformats.org/officeDocument/2006/relationships/image" Target="../media/image17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6.png"/><Relationship Id="rId4" Type="http://schemas.openxmlformats.org/officeDocument/2006/relationships/image" Target="../media/image5.png"/><Relationship Id="rId5" Type="http://schemas.openxmlformats.org/officeDocument/2006/relationships/image" Target="../media/image15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6.png"/><Relationship Id="rId4" Type="http://schemas.openxmlformats.org/officeDocument/2006/relationships/image" Target="../media/image5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6.png"/><Relationship Id="rId4" Type="http://schemas.openxmlformats.org/officeDocument/2006/relationships/image" Target="../media/image5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5.png"/><Relationship Id="rId4" Type="http://schemas.openxmlformats.org/officeDocument/2006/relationships/image" Target="../media/image19.jp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5.png"/><Relationship Id="rId4" Type="http://schemas.openxmlformats.org/officeDocument/2006/relationships/image" Target="../media/image38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5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5.png"/><Relationship Id="rId4" Type="http://schemas.openxmlformats.org/officeDocument/2006/relationships/image" Target="../media/image27.jp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32.png"/><Relationship Id="rId4" Type="http://schemas.openxmlformats.org/officeDocument/2006/relationships/image" Target="../media/image5.png"/><Relationship Id="rId5" Type="http://schemas.openxmlformats.org/officeDocument/2006/relationships/image" Target="../media/image20.png"/><Relationship Id="rId6" Type="http://schemas.openxmlformats.org/officeDocument/2006/relationships/image" Target="../media/image22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5.png"/><Relationship Id="rId4" Type="http://schemas.openxmlformats.org/officeDocument/2006/relationships/image" Target="../media/image29.jp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32.png"/><Relationship Id="rId4" Type="http://schemas.openxmlformats.org/officeDocument/2006/relationships/image" Target="../media/image5.png"/><Relationship Id="rId5" Type="http://schemas.openxmlformats.org/officeDocument/2006/relationships/image" Target="../media/image34.jpg"/><Relationship Id="rId6" Type="http://schemas.openxmlformats.org/officeDocument/2006/relationships/image" Target="../media/image33.jp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5.png"/><Relationship Id="rId4" Type="http://schemas.openxmlformats.org/officeDocument/2006/relationships/image" Target="../media/image28.jp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5.png"/><Relationship Id="rId4" Type="http://schemas.openxmlformats.org/officeDocument/2006/relationships/image" Target="../media/image31.jp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35.png"/><Relationship Id="rId4" Type="http://schemas.openxmlformats.org/officeDocument/2006/relationships/image" Target="../media/image26.png"/><Relationship Id="rId5" Type="http://schemas.openxmlformats.org/officeDocument/2006/relationships/image" Target="../media/image30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6.png"/><Relationship Id="rId4" Type="http://schemas.openxmlformats.org/officeDocument/2006/relationships/image" Target="../media/image5.png"/><Relationship Id="rId5" Type="http://schemas.openxmlformats.org/officeDocument/2006/relationships/hyperlink" Target="https://utexasscience.wufoo.com/forms/z1rc9t2d1ss254n/" TargetMode="External"/><Relationship Id="rId6" Type="http://schemas.openxmlformats.org/officeDocument/2006/relationships/hyperlink" Target="https://utexasscience.wufoo.com/forms/z1dzpkgi06l9xd2/" TargetMode="Externa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1.jpg"/><Relationship Id="rId4" Type="http://schemas.openxmlformats.org/officeDocument/2006/relationships/image" Target="../media/image5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0.png"/><Relationship Id="rId4" Type="http://schemas.openxmlformats.org/officeDocument/2006/relationships/image" Target="../media/image7.png"/><Relationship Id="rId5" Type="http://schemas.openxmlformats.org/officeDocument/2006/relationships/image" Target="../media/image1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.jpg"/><Relationship Id="rId4" Type="http://schemas.openxmlformats.org/officeDocument/2006/relationships/image" Target="../media/image13.png"/><Relationship Id="rId5" Type="http://schemas.openxmlformats.org/officeDocument/2006/relationships/image" Target="../media/image3.png"/><Relationship Id="rId6" Type="http://schemas.openxmlformats.org/officeDocument/2006/relationships/image" Target="../media/image10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6.jp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Google Shape;59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9" cy="5237012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13"/>
          <p:cNvSpPr/>
          <p:nvPr/>
        </p:nvSpPr>
        <p:spPr>
          <a:xfrm>
            <a:off x="1530925" y="-50"/>
            <a:ext cx="5316600" cy="5237100"/>
          </a:xfrm>
          <a:prstGeom prst="rect">
            <a:avLst/>
          </a:prstGeom>
          <a:solidFill>
            <a:srgbClr val="0145AC">
              <a:alpha val="6884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" name="Google Shape;61;p13"/>
          <p:cNvSpPr txBox="1"/>
          <p:nvPr/>
        </p:nvSpPr>
        <p:spPr>
          <a:xfrm>
            <a:off x="1863750" y="1270600"/>
            <a:ext cx="5416500" cy="269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Hispanic Health Professions Organization</a:t>
            </a:r>
            <a:endParaRPr sz="48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2" name="Google Shape;62;p13"/>
          <p:cNvSpPr txBox="1"/>
          <p:nvPr/>
        </p:nvSpPr>
        <p:spPr>
          <a:xfrm>
            <a:off x="1927525" y="3574800"/>
            <a:ext cx="3602700" cy="120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chemeClr val="lt2"/>
                </a:solidFill>
                <a:latin typeface="Lato"/>
                <a:ea typeface="Lato"/>
                <a:cs typeface="Lato"/>
                <a:sym typeface="Lato"/>
              </a:rPr>
              <a:t>Information </a:t>
            </a:r>
            <a:r>
              <a:rPr b="1" lang="en" sz="1300">
                <a:solidFill>
                  <a:schemeClr val="lt2"/>
                </a:solidFill>
                <a:latin typeface="Lato"/>
                <a:ea typeface="Lato"/>
                <a:cs typeface="Lato"/>
                <a:sym typeface="Lato"/>
              </a:rPr>
              <a:t>Body Meeting</a:t>
            </a:r>
            <a:endParaRPr b="1" sz="1300">
              <a:solidFill>
                <a:schemeClr val="lt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chemeClr val="lt2"/>
                </a:solidFill>
                <a:latin typeface="Lato"/>
                <a:ea typeface="Lato"/>
                <a:cs typeface="Lato"/>
                <a:sym typeface="Lato"/>
              </a:rPr>
              <a:t>March 5th,  6:45 pm</a:t>
            </a:r>
            <a:endParaRPr b="1" sz="1300">
              <a:solidFill>
                <a:schemeClr val="lt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chemeClr val="lt2"/>
                </a:solidFill>
                <a:latin typeface="Lato"/>
                <a:ea typeface="Lato"/>
                <a:cs typeface="Lato"/>
                <a:sym typeface="Lato"/>
              </a:rPr>
              <a:t>MEZ B0.036</a:t>
            </a:r>
            <a:endParaRPr b="1" sz="1300">
              <a:solidFill>
                <a:schemeClr val="lt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solidFill>
                <a:schemeClr val="lt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chemeClr val="lt2"/>
                </a:solidFill>
                <a:latin typeface="Lato"/>
                <a:ea typeface="Lato"/>
                <a:cs typeface="Lato"/>
                <a:sym typeface="Lato"/>
              </a:rPr>
              <a:t>Sign In Here:</a:t>
            </a:r>
            <a:endParaRPr b="1" sz="1300">
              <a:solidFill>
                <a:schemeClr val="lt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chemeClr val="lt2"/>
                </a:solidFill>
                <a:latin typeface="Lato"/>
                <a:ea typeface="Lato"/>
                <a:cs typeface="Lato"/>
                <a:sym typeface="Lato"/>
              </a:rPr>
              <a:t>https://tinyurl.com/y44zja6k</a:t>
            </a:r>
            <a:endParaRPr b="1" sz="1300">
              <a:solidFill>
                <a:schemeClr val="lt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solidFill>
                <a:schemeClr val="lt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solidFill>
                <a:schemeClr val="lt2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63" name="Google Shape;63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4420375"/>
            <a:ext cx="855474" cy="816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2"/>
          <p:cNvSpPr/>
          <p:nvPr/>
        </p:nvSpPr>
        <p:spPr>
          <a:xfrm>
            <a:off x="729150" y="533250"/>
            <a:ext cx="7904400" cy="4077000"/>
          </a:xfrm>
          <a:prstGeom prst="rect">
            <a:avLst/>
          </a:prstGeom>
          <a:solidFill>
            <a:srgbClr val="0145AC">
              <a:alpha val="807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63" name="Google Shape;163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64" name="Google Shape;164;p22"/>
          <p:cNvSpPr/>
          <p:nvPr/>
        </p:nvSpPr>
        <p:spPr>
          <a:xfrm>
            <a:off x="729150" y="533250"/>
            <a:ext cx="7904400" cy="4077000"/>
          </a:xfrm>
          <a:prstGeom prst="rect">
            <a:avLst/>
          </a:prstGeom>
          <a:solidFill>
            <a:srgbClr val="0145AC">
              <a:alpha val="807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0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63D297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1" sz="2000">
              <a:solidFill>
                <a:srgbClr val="63D297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sz="1500">
              <a:solidFill>
                <a:schemeClr val="lt2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65" name="Google Shape;165;p22"/>
          <p:cNvSpPr txBox="1"/>
          <p:nvPr/>
        </p:nvSpPr>
        <p:spPr>
          <a:xfrm>
            <a:off x="1130325" y="486850"/>
            <a:ext cx="7361400" cy="77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35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Cesar E. Chavez Blood Drive 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66" name="Google Shape;166;p22"/>
          <p:cNvSpPr txBox="1"/>
          <p:nvPr/>
        </p:nvSpPr>
        <p:spPr>
          <a:xfrm>
            <a:off x="891300" y="1013550"/>
            <a:ext cx="5008200" cy="31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roxima Nova"/>
              <a:buChar char="●"/>
            </a:pPr>
            <a:r>
              <a:rPr lang="en" sz="20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Date: Thursday, March 14th </a:t>
            </a:r>
            <a:endParaRPr sz="200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roxima Nova"/>
              <a:buChar char="●"/>
            </a:pPr>
            <a:r>
              <a:rPr lang="en" sz="20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Time: 1:30 PM- 4:30PM</a:t>
            </a:r>
            <a:endParaRPr sz="200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roxima Nova"/>
              <a:buChar char="●"/>
            </a:pPr>
            <a:r>
              <a:rPr lang="en" sz="20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Location: Winship circle on Campus in front of RLP  </a:t>
            </a:r>
            <a:endParaRPr sz="200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roxima Nova"/>
              <a:buChar char="●"/>
            </a:pPr>
            <a:r>
              <a:rPr lang="en" sz="20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Sign up sheet will be provided.. ONLY limited number of slots available. </a:t>
            </a:r>
            <a:endParaRPr sz="200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roxima Nova"/>
              <a:buChar char="●"/>
            </a:pPr>
            <a:r>
              <a:rPr lang="en" sz="20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Why donate? </a:t>
            </a:r>
            <a:endParaRPr sz="200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roxima Nova"/>
              <a:buChar char="○"/>
            </a:pPr>
            <a:r>
              <a:rPr lang="en" sz="20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You save lives!!</a:t>
            </a:r>
            <a:endParaRPr sz="200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roxima Nova"/>
              <a:buChar char="○"/>
            </a:pPr>
            <a:r>
              <a:rPr lang="en" sz="20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https://weareblood.org/about-us/mission-history/</a:t>
            </a:r>
            <a:endParaRPr sz="200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sz="240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167" name="Google Shape;167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250" y="4135450"/>
            <a:ext cx="855474" cy="816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22"/>
          <p:cNvPicPr preferRelativeResize="0"/>
          <p:nvPr/>
        </p:nvPicPr>
        <p:blipFill rotWithShape="1">
          <a:blip r:embed="rId5">
            <a:alphaModFix/>
          </a:blip>
          <a:srcRect b="-22398" l="2134" r="-29183" t="-4649"/>
          <a:stretch/>
        </p:blipFill>
        <p:spPr>
          <a:xfrm>
            <a:off x="5799000" y="1083375"/>
            <a:ext cx="2108600" cy="2108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37923" y="2874348"/>
            <a:ext cx="1735900" cy="1735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23"/>
          <p:cNvSpPr txBox="1"/>
          <p:nvPr>
            <p:ph type="ctrTitle"/>
          </p:nvPr>
        </p:nvSpPr>
        <p:spPr>
          <a:xfrm>
            <a:off x="510450" y="1257300"/>
            <a:ext cx="8123100" cy="1588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5" name="Google Shape;175;p23"/>
          <p:cNvSpPr txBox="1"/>
          <p:nvPr>
            <p:ph idx="1" type="subTitle"/>
          </p:nvPr>
        </p:nvSpPr>
        <p:spPr>
          <a:xfrm>
            <a:off x="510450" y="3182313"/>
            <a:ext cx="8123100" cy="63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76" name="Google Shape;176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9" cy="52370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4420375"/>
            <a:ext cx="855474" cy="816675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Google Shape;178;p23"/>
          <p:cNvSpPr txBox="1"/>
          <p:nvPr/>
        </p:nvSpPr>
        <p:spPr>
          <a:xfrm>
            <a:off x="1566000" y="847450"/>
            <a:ext cx="6230700" cy="253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FFFFFF"/>
              </a:solidFill>
            </a:endParaRPr>
          </a:p>
        </p:txBody>
      </p:sp>
      <p:sp>
        <p:nvSpPr>
          <p:cNvPr id="179" name="Google Shape;179;p23"/>
          <p:cNvSpPr txBox="1"/>
          <p:nvPr/>
        </p:nvSpPr>
        <p:spPr>
          <a:xfrm>
            <a:off x="2497200" y="3419850"/>
            <a:ext cx="4368300" cy="122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rgbClr val="F3F3F3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80" name="Google Shape;180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76550" y="46750"/>
            <a:ext cx="6790901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000000"/>
        </a:solidFill>
      </p:bgPr>
    </p:bg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24"/>
          <p:cNvSpPr txBox="1"/>
          <p:nvPr>
            <p:ph type="title"/>
          </p:nvPr>
        </p:nvSpPr>
        <p:spPr>
          <a:xfrm>
            <a:off x="380125" y="359175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solidFill>
                  <a:srgbClr val="FFFFFF"/>
                </a:solidFill>
              </a:rPr>
              <a:t>Bianca Garcia</a:t>
            </a:r>
            <a:endParaRPr sz="6000">
              <a:solidFill>
                <a:srgbClr val="FFFFFF"/>
              </a:solidFill>
            </a:endParaRPr>
          </a:p>
        </p:txBody>
      </p:sp>
      <p:sp>
        <p:nvSpPr>
          <p:cNvPr id="186" name="Google Shape;186;p24"/>
          <p:cNvSpPr txBox="1"/>
          <p:nvPr>
            <p:ph idx="1" type="body"/>
          </p:nvPr>
        </p:nvSpPr>
        <p:spPr>
          <a:xfrm>
            <a:off x="421700" y="1703175"/>
            <a:ext cx="36615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</a:pPr>
            <a:r>
              <a:rPr lang="en">
                <a:solidFill>
                  <a:srgbClr val="FFFFFF"/>
                </a:solidFill>
              </a:rPr>
              <a:t>Kinesiology </a:t>
            </a:r>
            <a:r>
              <a:rPr lang="en">
                <a:solidFill>
                  <a:srgbClr val="FFFFFF"/>
                </a:solidFill>
              </a:rPr>
              <a:t>Major</a:t>
            </a:r>
            <a:endParaRPr>
              <a:solidFill>
                <a:srgbClr val="FFFFFF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</a:pPr>
            <a:r>
              <a:rPr lang="en">
                <a:solidFill>
                  <a:srgbClr val="FFFFFF"/>
                </a:solidFill>
              </a:rPr>
              <a:t>3rd Year</a:t>
            </a:r>
            <a:endParaRPr>
              <a:solidFill>
                <a:srgbClr val="FFFFFF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</a:pPr>
            <a:r>
              <a:rPr lang="en">
                <a:solidFill>
                  <a:srgbClr val="FFFFFF"/>
                </a:solidFill>
              </a:rPr>
              <a:t>Houston, TX</a:t>
            </a:r>
            <a:endParaRPr>
              <a:solidFill>
                <a:srgbClr val="FFFFFF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</a:pPr>
            <a:r>
              <a:rPr lang="en">
                <a:solidFill>
                  <a:srgbClr val="FFFFFF"/>
                </a:solidFill>
              </a:rPr>
              <a:t>Fun Fact: Fresa’s is my go to </a:t>
            </a:r>
            <a:r>
              <a:rPr lang="en">
                <a:solidFill>
                  <a:srgbClr val="FFFFFF"/>
                </a:solidFill>
              </a:rPr>
              <a:t>restaurant</a:t>
            </a:r>
            <a:r>
              <a:rPr lang="en">
                <a:solidFill>
                  <a:srgbClr val="FFFFFF"/>
                </a:solidFill>
              </a:rPr>
              <a:t> in Austin!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187" name="Google Shape;187;p24"/>
          <p:cNvSpPr txBox="1"/>
          <p:nvPr/>
        </p:nvSpPr>
        <p:spPr>
          <a:xfrm>
            <a:off x="421700" y="1273275"/>
            <a:ext cx="3752400" cy="58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2"/>
                </a:solidFill>
              </a:rPr>
              <a:t>Secretary</a:t>
            </a:r>
            <a:endParaRPr b="1">
              <a:solidFill>
                <a:schemeClr val="lt2"/>
              </a:solidFill>
            </a:endParaRPr>
          </a:p>
        </p:txBody>
      </p:sp>
      <p:pic>
        <p:nvPicPr>
          <p:cNvPr id="188" name="Google Shape;188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326825"/>
            <a:ext cx="855474" cy="816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44950" y="1541225"/>
            <a:ext cx="3881325" cy="2588844"/>
          </a:xfrm>
          <a:prstGeom prst="rect">
            <a:avLst/>
          </a:prstGeom>
          <a:noFill/>
          <a:ln cap="flat" cmpd="sng" w="38100">
            <a:solidFill>
              <a:srgbClr val="1155CC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25"/>
          <p:cNvSpPr txBox="1"/>
          <p:nvPr>
            <p:ph type="ctrTitle"/>
          </p:nvPr>
        </p:nvSpPr>
        <p:spPr>
          <a:xfrm>
            <a:off x="510450" y="1257300"/>
            <a:ext cx="8123100" cy="1588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5" name="Google Shape;195;p25"/>
          <p:cNvSpPr txBox="1"/>
          <p:nvPr>
            <p:ph idx="1" type="subTitle"/>
          </p:nvPr>
        </p:nvSpPr>
        <p:spPr>
          <a:xfrm>
            <a:off x="510450" y="3182313"/>
            <a:ext cx="8123100" cy="63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96" name="Google Shape;196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9" cy="52370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4420375"/>
            <a:ext cx="855474" cy="816675"/>
          </a:xfrm>
          <a:prstGeom prst="rect">
            <a:avLst/>
          </a:prstGeom>
          <a:noFill/>
          <a:ln>
            <a:noFill/>
          </a:ln>
        </p:spPr>
      </p:pic>
      <p:sp>
        <p:nvSpPr>
          <p:cNvPr id="198" name="Google Shape;198;p25"/>
          <p:cNvSpPr/>
          <p:nvPr/>
        </p:nvSpPr>
        <p:spPr>
          <a:xfrm>
            <a:off x="729150" y="533250"/>
            <a:ext cx="7904400" cy="4077000"/>
          </a:xfrm>
          <a:prstGeom prst="rect">
            <a:avLst/>
          </a:prstGeom>
          <a:solidFill>
            <a:srgbClr val="0145AC">
              <a:alpha val="807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9" name="Google Shape;199;p25"/>
          <p:cNvSpPr txBox="1"/>
          <p:nvPr/>
        </p:nvSpPr>
        <p:spPr>
          <a:xfrm>
            <a:off x="1566000" y="847450"/>
            <a:ext cx="6230700" cy="253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3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ACTIVE MEMBER POINTS</a:t>
            </a:r>
            <a:endParaRPr sz="3300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6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6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2000">
                <a:solidFill>
                  <a:schemeClr val="lt2"/>
                </a:solidFill>
              </a:rPr>
              <a:t>FIVE </a:t>
            </a:r>
            <a:r>
              <a:rPr lang="en" sz="2000">
                <a:solidFill>
                  <a:srgbClr val="FFFFFF"/>
                </a:solidFill>
              </a:rPr>
              <a:t>Volunteer</a:t>
            </a:r>
            <a:endParaRPr sz="2000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2000">
                <a:solidFill>
                  <a:schemeClr val="lt2"/>
                </a:solidFill>
              </a:rPr>
              <a:t>THREE </a:t>
            </a:r>
            <a:r>
              <a:rPr lang="en" sz="2000">
                <a:solidFill>
                  <a:srgbClr val="FFFFFF"/>
                </a:solidFill>
              </a:rPr>
              <a:t>Social</a:t>
            </a:r>
            <a:endParaRPr sz="2000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2000">
                <a:solidFill>
                  <a:schemeClr val="lt2"/>
                </a:solidFill>
              </a:rPr>
              <a:t>THREE </a:t>
            </a:r>
            <a:r>
              <a:rPr lang="en" sz="2000">
                <a:solidFill>
                  <a:srgbClr val="FFFFFF"/>
                </a:solidFill>
              </a:rPr>
              <a:t>Professional</a:t>
            </a:r>
            <a:endParaRPr sz="2000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2000">
                <a:solidFill>
                  <a:schemeClr val="lt2"/>
                </a:solidFill>
              </a:rPr>
              <a:t>THREE </a:t>
            </a:r>
            <a:r>
              <a:rPr lang="en" sz="2000">
                <a:solidFill>
                  <a:srgbClr val="FFFFFF"/>
                </a:solidFill>
              </a:rPr>
              <a:t>Fundraising</a:t>
            </a:r>
            <a:endParaRPr sz="2000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2000">
                <a:solidFill>
                  <a:schemeClr val="lt2"/>
                </a:solidFill>
              </a:rPr>
              <a:t>THREE </a:t>
            </a:r>
            <a:r>
              <a:rPr lang="en" sz="2000">
                <a:solidFill>
                  <a:srgbClr val="FFFFFF"/>
                </a:solidFill>
              </a:rPr>
              <a:t>General Body Meetings</a:t>
            </a:r>
            <a:endParaRPr sz="2000">
              <a:solidFill>
                <a:srgbClr val="FFFFFF"/>
              </a:solidFill>
            </a:endParaRPr>
          </a:p>
        </p:txBody>
      </p:sp>
      <p:sp>
        <p:nvSpPr>
          <p:cNvPr id="200" name="Google Shape;200;p25"/>
          <p:cNvSpPr txBox="1"/>
          <p:nvPr/>
        </p:nvSpPr>
        <p:spPr>
          <a:xfrm>
            <a:off x="2497200" y="3419850"/>
            <a:ext cx="4368300" cy="122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3F3F3"/>
                </a:solidFill>
              </a:rPr>
              <a:t>The point sheet is up to date: </a:t>
            </a:r>
            <a:r>
              <a:rPr lang="en" sz="1300">
                <a:solidFill>
                  <a:srgbClr val="F3F3F3"/>
                </a:solidFill>
              </a:rPr>
              <a:t>https://tinyurl.com/yxecb6f7</a:t>
            </a:r>
            <a:endParaRPr sz="1300">
              <a:solidFill>
                <a:srgbClr val="F3F3F3"/>
              </a:solidFill>
            </a:endParaRPr>
          </a:p>
          <a:p>
            <a:pPr indent="0" lvl="0" marL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3F3F3"/>
                </a:solidFill>
              </a:rPr>
              <a:t>Let me know if you have any questions!!</a:t>
            </a:r>
            <a:endParaRPr sz="1300">
              <a:solidFill>
                <a:srgbClr val="F3F3F3"/>
              </a:solidFill>
            </a:endParaRPr>
          </a:p>
          <a:p>
            <a:pPr indent="0" lvl="0" marL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3F3F3"/>
                </a:solidFill>
              </a:rPr>
              <a:t>biancagarcia207@utexas.edu</a:t>
            </a:r>
            <a:endParaRPr sz="1300">
              <a:solidFill>
                <a:srgbClr val="F3F3F3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Google Shape;205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237001"/>
          </a:xfrm>
          <a:prstGeom prst="rect">
            <a:avLst/>
          </a:prstGeom>
          <a:noFill/>
          <a:ln>
            <a:noFill/>
          </a:ln>
        </p:spPr>
      </p:pic>
      <p:sp>
        <p:nvSpPr>
          <p:cNvPr id="206" name="Google Shape;206;p26"/>
          <p:cNvSpPr/>
          <p:nvPr/>
        </p:nvSpPr>
        <p:spPr>
          <a:xfrm>
            <a:off x="-150" y="1157100"/>
            <a:ext cx="9144000" cy="2829300"/>
          </a:xfrm>
          <a:prstGeom prst="rect">
            <a:avLst/>
          </a:prstGeom>
          <a:solidFill>
            <a:srgbClr val="0145AC">
              <a:alpha val="807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7" name="Google Shape;207;p26"/>
          <p:cNvSpPr txBox="1"/>
          <p:nvPr/>
        </p:nvSpPr>
        <p:spPr>
          <a:xfrm>
            <a:off x="1099725" y="1068371"/>
            <a:ext cx="6729300" cy="113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1" sz="2000">
              <a:solidFill>
                <a:schemeClr val="lt2"/>
              </a:solidFill>
            </a:endParaRPr>
          </a:p>
        </p:txBody>
      </p:sp>
      <p:sp>
        <p:nvSpPr>
          <p:cNvPr id="208" name="Google Shape;208;p26"/>
          <p:cNvSpPr txBox="1"/>
          <p:nvPr/>
        </p:nvSpPr>
        <p:spPr>
          <a:xfrm>
            <a:off x="512175" y="1519347"/>
            <a:ext cx="7904400" cy="105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For </a:t>
            </a:r>
            <a:r>
              <a:rPr b="1" lang="en" sz="1800" u="sng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ALL</a:t>
            </a:r>
            <a:r>
              <a:rPr lang="en" sz="18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 events involving head counts and ride confirmations, cancellation notice needs to be given 48 hours in advance with valid reasoning to officer hosting event. </a:t>
            </a:r>
            <a:endParaRPr sz="180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4572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** If no notification is received &amp; you are not present at the event, points that would have been earned will be deducted from that respective category of points (volunteering, fundraising, etc.)**</a:t>
            </a:r>
            <a:endParaRPr sz="180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4572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209" name="Google Shape;209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4420375"/>
            <a:ext cx="855474" cy="816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000000"/>
        </a:solidFill>
      </p:bgPr>
    </p:bg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" name="Google Shape;214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0" y="0"/>
            <a:ext cx="4572000" cy="5143503"/>
          </a:xfrm>
          <a:prstGeom prst="rect">
            <a:avLst/>
          </a:prstGeom>
          <a:noFill/>
          <a:ln>
            <a:noFill/>
          </a:ln>
        </p:spPr>
      </p:pic>
      <p:sp>
        <p:nvSpPr>
          <p:cNvPr id="215" name="Google Shape;215;p27"/>
          <p:cNvSpPr/>
          <p:nvPr/>
        </p:nvSpPr>
        <p:spPr>
          <a:xfrm>
            <a:off x="0" y="936900"/>
            <a:ext cx="5541300" cy="3269700"/>
          </a:xfrm>
          <a:prstGeom prst="rect">
            <a:avLst/>
          </a:prstGeom>
          <a:solidFill>
            <a:srgbClr val="0145AC">
              <a:alpha val="807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16" name="Google Shape;216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4326825"/>
            <a:ext cx="855474" cy="816675"/>
          </a:xfrm>
          <a:prstGeom prst="rect">
            <a:avLst/>
          </a:prstGeom>
          <a:noFill/>
          <a:ln>
            <a:noFill/>
          </a:ln>
        </p:spPr>
      </p:pic>
      <p:sp>
        <p:nvSpPr>
          <p:cNvPr id="217" name="Google Shape;217;p27"/>
          <p:cNvSpPr txBox="1"/>
          <p:nvPr>
            <p:ph type="title"/>
          </p:nvPr>
        </p:nvSpPr>
        <p:spPr>
          <a:xfrm>
            <a:off x="577500" y="1148650"/>
            <a:ext cx="3994500" cy="704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>
                <a:solidFill>
                  <a:schemeClr val="lt1"/>
                </a:solidFill>
              </a:rPr>
              <a:t>Join the GroupMe!</a:t>
            </a:r>
            <a:endParaRPr sz="3500">
              <a:solidFill>
                <a:schemeClr val="lt1"/>
              </a:solidFill>
            </a:endParaRPr>
          </a:p>
        </p:txBody>
      </p:sp>
      <p:pic>
        <p:nvPicPr>
          <p:cNvPr id="218" name="Google Shape;218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670675" y="2058000"/>
            <a:ext cx="1679775" cy="1679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" name="Google Shape;223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224" name="Google Shape;224;p28"/>
          <p:cNvSpPr/>
          <p:nvPr/>
        </p:nvSpPr>
        <p:spPr>
          <a:xfrm>
            <a:off x="2054400" y="55800"/>
            <a:ext cx="5035200" cy="5031900"/>
          </a:xfrm>
          <a:prstGeom prst="ellipse">
            <a:avLst/>
          </a:prstGeom>
          <a:solidFill>
            <a:srgbClr val="0145AC">
              <a:alpha val="807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5" name="Google Shape;225;p28"/>
          <p:cNvSpPr txBox="1"/>
          <p:nvPr/>
        </p:nvSpPr>
        <p:spPr>
          <a:xfrm>
            <a:off x="2431800" y="1459575"/>
            <a:ext cx="4280400" cy="59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Google Calendar Link</a:t>
            </a:r>
            <a:endParaRPr sz="400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26" name="Google Shape;226;p28"/>
          <p:cNvSpPr txBox="1"/>
          <p:nvPr/>
        </p:nvSpPr>
        <p:spPr>
          <a:xfrm>
            <a:off x="2897700" y="3161450"/>
            <a:ext cx="3348600" cy="45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https://tinyurl.com/yxs4qpkq</a:t>
            </a:r>
            <a:endParaRPr sz="200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27" name="Google Shape;227;p28"/>
          <p:cNvSpPr txBox="1"/>
          <p:nvPr/>
        </p:nvSpPr>
        <p:spPr>
          <a:xfrm>
            <a:off x="3416850" y="2702150"/>
            <a:ext cx="2310300" cy="45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chemeClr val="lt2"/>
                </a:solidFill>
              </a:rPr>
              <a:t>Stay up to date!</a:t>
            </a:r>
            <a:endParaRPr b="1" sz="2000">
              <a:solidFill>
                <a:schemeClr val="lt2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" name="Google Shape;232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233" name="Google Shape;233;p29"/>
          <p:cNvSpPr/>
          <p:nvPr/>
        </p:nvSpPr>
        <p:spPr>
          <a:xfrm>
            <a:off x="2054400" y="55800"/>
            <a:ext cx="5035200" cy="5031900"/>
          </a:xfrm>
          <a:prstGeom prst="ellipse">
            <a:avLst/>
          </a:prstGeom>
          <a:solidFill>
            <a:srgbClr val="0145AC">
              <a:alpha val="807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4" name="Google Shape;234;p29"/>
          <p:cNvSpPr txBox="1"/>
          <p:nvPr/>
        </p:nvSpPr>
        <p:spPr>
          <a:xfrm>
            <a:off x="2431800" y="1903975"/>
            <a:ext cx="4280400" cy="59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Member of the</a:t>
            </a:r>
            <a:endParaRPr sz="400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Semester!</a:t>
            </a:r>
            <a:endParaRPr sz="400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35" name="Google Shape;235;p29"/>
          <p:cNvSpPr txBox="1"/>
          <p:nvPr/>
        </p:nvSpPr>
        <p:spPr>
          <a:xfrm>
            <a:off x="3416850" y="2702150"/>
            <a:ext cx="2310300" cy="45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chemeClr val="lt2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" name="Google Shape;240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241" name="Google Shape;241;p30"/>
          <p:cNvSpPr/>
          <p:nvPr/>
        </p:nvSpPr>
        <p:spPr>
          <a:xfrm>
            <a:off x="2054400" y="55800"/>
            <a:ext cx="5035200" cy="5031900"/>
          </a:xfrm>
          <a:prstGeom prst="ellipse">
            <a:avLst/>
          </a:prstGeom>
          <a:solidFill>
            <a:srgbClr val="0145AC">
              <a:alpha val="807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2" name="Google Shape;242;p30"/>
          <p:cNvSpPr txBox="1"/>
          <p:nvPr/>
        </p:nvSpPr>
        <p:spPr>
          <a:xfrm>
            <a:off x="2431800" y="1837875"/>
            <a:ext cx="4280400" cy="59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GERARDO </a:t>
            </a:r>
            <a:endParaRPr sz="480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LOPEZ</a:t>
            </a:r>
            <a:endParaRPr sz="480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000000"/>
        </a:solidFill>
      </p:bgPr>
    </p:bg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3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solidFill>
                  <a:srgbClr val="FFFFFF"/>
                </a:solidFill>
              </a:rPr>
              <a:t>Suzett Fernandez</a:t>
            </a:r>
            <a:endParaRPr sz="6000">
              <a:solidFill>
                <a:srgbClr val="FFFFFF"/>
              </a:solidFill>
            </a:endParaRPr>
          </a:p>
        </p:txBody>
      </p:sp>
      <p:sp>
        <p:nvSpPr>
          <p:cNvPr id="248" name="Google Shape;248;p31"/>
          <p:cNvSpPr txBox="1"/>
          <p:nvPr>
            <p:ph idx="1" type="body"/>
          </p:nvPr>
        </p:nvSpPr>
        <p:spPr>
          <a:xfrm>
            <a:off x="357150" y="1855575"/>
            <a:ext cx="36615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Char char="●"/>
            </a:pPr>
            <a:r>
              <a:rPr lang="en" sz="2000">
                <a:solidFill>
                  <a:srgbClr val="FFFFFF"/>
                </a:solidFill>
              </a:rPr>
              <a:t>Human Development and Family Sciences </a:t>
            </a:r>
            <a:r>
              <a:rPr lang="en" sz="2000">
                <a:solidFill>
                  <a:srgbClr val="FFFFFF"/>
                </a:solidFill>
              </a:rPr>
              <a:t>Major</a:t>
            </a:r>
            <a:endParaRPr sz="2000">
              <a:solidFill>
                <a:srgbClr val="FFFFFF"/>
              </a:solidFill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Char char="●"/>
            </a:pPr>
            <a:r>
              <a:rPr lang="en" sz="2000">
                <a:solidFill>
                  <a:srgbClr val="FFFFFF"/>
                </a:solidFill>
              </a:rPr>
              <a:t>3rd Year</a:t>
            </a:r>
            <a:endParaRPr sz="2000">
              <a:solidFill>
                <a:srgbClr val="FFFFFF"/>
              </a:solidFill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Char char="●"/>
            </a:pPr>
            <a:r>
              <a:rPr lang="en" sz="2000">
                <a:solidFill>
                  <a:srgbClr val="FFFFFF"/>
                </a:solidFill>
              </a:rPr>
              <a:t>Eagle Pass, TX</a:t>
            </a:r>
            <a:endParaRPr sz="2000">
              <a:solidFill>
                <a:srgbClr val="FFFFFF"/>
              </a:solidFill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Char char="●"/>
            </a:pPr>
            <a:r>
              <a:t/>
            </a:r>
            <a:endParaRPr sz="2000">
              <a:solidFill>
                <a:srgbClr val="FFFFFF"/>
              </a:solidFill>
            </a:endParaRPr>
          </a:p>
        </p:txBody>
      </p:sp>
      <p:sp>
        <p:nvSpPr>
          <p:cNvPr id="249" name="Google Shape;249;p31"/>
          <p:cNvSpPr txBox="1"/>
          <p:nvPr/>
        </p:nvSpPr>
        <p:spPr>
          <a:xfrm>
            <a:off x="357150" y="1331525"/>
            <a:ext cx="3752400" cy="58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2"/>
                </a:solidFill>
              </a:rPr>
              <a:t>Financial Director</a:t>
            </a:r>
            <a:endParaRPr b="1">
              <a:solidFill>
                <a:schemeClr val="lt2"/>
              </a:solidFill>
            </a:endParaRPr>
          </a:p>
        </p:txBody>
      </p:sp>
      <p:pic>
        <p:nvPicPr>
          <p:cNvPr id="250" name="Google Shape;250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326825"/>
            <a:ext cx="855474" cy="816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60825" y="1729575"/>
            <a:ext cx="3938450" cy="2626946"/>
          </a:xfrm>
          <a:prstGeom prst="rect">
            <a:avLst/>
          </a:prstGeom>
          <a:noFill/>
          <a:ln cap="flat" cmpd="sng" w="38100">
            <a:solidFill>
              <a:srgbClr val="1155CC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000000"/>
        </a:solidFill>
      </p:bgPr>
    </p:bg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4"/>
          <p:cNvSpPr txBox="1"/>
          <p:nvPr>
            <p:ph type="title"/>
          </p:nvPr>
        </p:nvSpPr>
        <p:spPr>
          <a:xfrm>
            <a:off x="311700" y="3285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solidFill>
                  <a:srgbClr val="FFFFFF"/>
                </a:solidFill>
              </a:rPr>
              <a:t>Evangelina Vaghefi</a:t>
            </a:r>
            <a:endParaRPr sz="6000">
              <a:solidFill>
                <a:srgbClr val="FFFFFF"/>
              </a:solidFill>
            </a:endParaRPr>
          </a:p>
        </p:txBody>
      </p:sp>
      <p:sp>
        <p:nvSpPr>
          <p:cNvPr id="69" name="Google Shape;69;p14"/>
          <p:cNvSpPr txBox="1"/>
          <p:nvPr>
            <p:ph idx="1" type="body"/>
          </p:nvPr>
        </p:nvSpPr>
        <p:spPr>
          <a:xfrm>
            <a:off x="414500" y="1776925"/>
            <a:ext cx="4194000" cy="330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66040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●"/>
            </a:pPr>
            <a:r>
              <a:rPr lang="en" sz="2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Psychology &amp; Nutrition Double Major</a:t>
            </a:r>
            <a:endParaRPr sz="20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55600" lvl="0" marL="66040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●"/>
            </a:pPr>
            <a:r>
              <a:rPr lang="en" sz="2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5th Year</a:t>
            </a:r>
            <a:endParaRPr sz="20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55600" lvl="0" marL="66040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●"/>
            </a:pPr>
            <a:r>
              <a:rPr lang="en" sz="2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Fort Worth, TX</a:t>
            </a:r>
            <a:endParaRPr sz="20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55600" lvl="0" marL="66040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●"/>
            </a:pPr>
            <a:r>
              <a:rPr lang="en" sz="2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I despise coffee :)</a:t>
            </a:r>
            <a:endParaRPr sz="20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0" name="Google Shape;70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326825"/>
            <a:ext cx="855474" cy="816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70125" y="1843500"/>
            <a:ext cx="3673975" cy="2450550"/>
          </a:xfrm>
          <a:prstGeom prst="rect">
            <a:avLst/>
          </a:prstGeom>
          <a:noFill/>
          <a:ln cap="flat" cmpd="sng" w="38100">
            <a:solidFill>
              <a:srgbClr val="1155CC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72" name="Google Shape;72;p14"/>
          <p:cNvSpPr txBox="1"/>
          <p:nvPr/>
        </p:nvSpPr>
        <p:spPr>
          <a:xfrm>
            <a:off x="414500" y="1317625"/>
            <a:ext cx="4120500" cy="45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2"/>
                </a:solidFill>
              </a:rPr>
              <a:t>President</a:t>
            </a:r>
            <a:endParaRPr b="1">
              <a:solidFill>
                <a:schemeClr val="lt2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" name="Google Shape;256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257" name="Google Shape;257;p32"/>
          <p:cNvSpPr/>
          <p:nvPr/>
        </p:nvSpPr>
        <p:spPr>
          <a:xfrm>
            <a:off x="2054400" y="55800"/>
            <a:ext cx="5035200" cy="5031900"/>
          </a:xfrm>
          <a:prstGeom prst="ellipse">
            <a:avLst/>
          </a:prstGeom>
          <a:solidFill>
            <a:srgbClr val="0145AC">
              <a:alpha val="807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8" name="Google Shape;258;p32"/>
          <p:cNvSpPr txBox="1"/>
          <p:nvPr/>
        </p:nvSpPr>
        <p:spPr>
          <a:xfrm>
            <a:off x="2431800" y="520625"/>
            <a:ext cx="4280400" cy="59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DUES</a:t>
            </a:r>
            <a:endParaRPr sz="240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59" name="Google Shape;259;p32"/>
          <p:cNvSpPr txBox="1"/>
          <p:nvPr/>
        </p:nvSpPr>
        <p:spPr>
          <a:xfrm>
            <a:off x="2897700" y="1218950"/>
            <a:ext cx="3348600" cy="197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lt1"/>
                </a:solidFill>
              </a:rPr>
              <a:t>$ 30 </a:t>
            </a:r>
            <a:r>
              <a:rPr b="1" lang="en" sz="1200">
                <a:solidFill>
                  <a:schemeClr val="lt1"/>
                </a:solidFill>
              </a:rPr>
              <a:t>Returning Members</a:t>
            </a:r>
            <a:endParaRPr b="1" sz="1200">
              <a:solidFill>
                <a:schemeClr val="lt1"/>
              </a:solidFill>
            </a:endParaRPr>
          </a:p>
          <a:p>
            <a:pPr indent="0" lvl="0" marL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lt1"/>
                </a:solidFill>
              </a:rPr>
              <a:t>$35 New Members</a:t>
            </a:r>
            <a:endParaRPr b="1" sz="1200">
              <a:solidFill>
                <a:schemeClr val="lt1"/>
              </a:solidFill>
            </a:endParaRPr>
          </a:p>
          <a:p>
            <a:pPr indent="0" lvl="0" marL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lt1"/>
                </a:solidFill>
              </a:rPr>
              <a:t>Includes a Tshirt!</a:t>
            </a:r>
            <a:endParaRPr b="1" sz="1200">
              <a:solidFill>
                <a:schemeClr val="lt1"/>
              </a:solidFill>
            </a:endParaRPr>
          </a:p>
          <a:p>
            <a:pPr indent="0" lvl="0" marL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chemeClr val="lt1"/>
              </a:solidFill>
            </a:endParaRPr>
          </a:p>
          <a:p>
            <a:pPr indent="0" lvl="0" marL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</a:rPr>
              <a:t>Venmo: @Texas-HHPO</a:t>
            </a:r>
            <a:endParaRPr sz="1200">
              <a:solidFill>
                <a:schemeClr val="lt1"/>
              </a:solidFill>
            </a:endParaRPr>
          </a:p>
          <a:p>
            <a:pPr indent="0" lvl="0" marL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lt1"/>
                </a:solidFill>
              </a:rPr>
              <a:t>(Please state New/Returner)</a:t>
            </a:r>
            <a:endParaRPr b="1" sz="1200">
              <a:solidFill>
                <a:schemeClr val="lt1"/>
              </a:solidFill>
            </a:endParaRPr>
          </a:p>
          <a:p>
            <a:pPr indent="0" lvl="0" marL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</a:rPr>
              <a:t>Paypal: texashhpo@gmail.com ($2 fee)</a:t>
            </a:r>
            <a:endParaRPr sz="1200">
              <a:solidFill>
                <a:schemeClr val="lt1"/>
              </a:solidFill>
            </a:endParaRPr>
          </a:p>
          <a:p>
            <a:pPr indent="0" lvl="0" marL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</a:rPr>
              <a:t>Cash or Card</a:t>
            </a:r>
            <a:endParaRPr sz="1200">
              <a:solidFill>
                <a:schemeClr val="lt1"/>
              </a:solidFill>
            </a:endParaRPr>
          </a:p>
          <a:p>
            <a:pPr indent="0" lvl="0" marL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lt1"/>
                </a:solidFill>
              </a:rPr>
              <a:t>**Email: sfdzz97@gmail.com</a:t>
            </a:r>
            <a:endParaRPr b="1" sz="1200">
              <a:solidFill>
                <a:schemeClr val="lt1"/>
              </a:solidFill>
            </a:endParaRPr>
          </a:p>
          <a:p>
            <a:pPr indent="0" lvl="0" marL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lt1"/>
                </a:solidFill>
              </a:rPr>
              <a:t>- include your name, EID, phone number</a:t>
            </a:r>
            <a:endParaRPr b="1" sz="1200">
              <a:solidFill>
                <a:schemeClr val="lt1"/>
              </a:solidFill>
            </a:endParaRPr>
          </a:p>
          <a:p>
            <a:pPr indent="0" lvl="0" marL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chemeClr val="lt1"/>
              </a:solidFill>
            </a:endParaRPr>
          </a:p>
          <a:p>
            <a:pPr indent="0" lvl="0" marL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</a:rPr>
              <a:t>** Increases by $10 after 3rd GBM**</a:t>
            </a:r>
            <a:endParaRPr sz="12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000000"/>
        </a:solidFill>
      </p:bgPr>
    </p:bg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3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solidFill>
                  <a:srgbClr val="FFFFFF"/>
                </a:solidFill>
              </a:rPr>
              <a:t>Emmanuel Rayas</a:t>
            </a:r>
            <a:endParaRPr sz="6000">
              <a:solidFill>
                <a:srgbClr val="FFFFFF"/>
              </a:solidFill>
            </a:endParaRPr>
          </a:p>
        </p:txBody>
      </p:sp>
      <p:sp>
        <p:nvSpPr>
          <p:cNvPr id="265" name="Google Shape;265;p33"/>
          <p:cNvSpPr txBox="1"/>
          <p:nvPr>
            <p:ph idx="1" type="body"/>
          </p:nvPr>
        </p:nvSpPr>
        <p:spPr>
          <a:xfrm>
            <a:off x="469850" y="1897175"/>
            <a:ext cx="36615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Char char="●"/>
            </a:pPr>
            <a:r>
              <a:rPr lang="en" sz="2000">
                <a:solidFill>
                  <a:srgbClr val="FFFFFF"/>
                </a:solidFill>
              </a:rPr>
              <a:t>Biochemistry, BSA</a:t>
            </a:r>
            <a:endParaRPr sz="2000">
              <a:solidFill>
                <a:srgbClr val="FFFFFF"/>
              </a:solidFill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Char char="●"/>
            </a:pPr>
            <a:r>
              <a:rPr lang="en" sz="2000">
                <a:solidFill>
                  <a:srgbClr val="FFFFFF"/>
                </a:solidFill>
              </a:rPr>
              <a:t>4th Year</a:t>
            </a:r>
            <a:endParaRPr sz="2000">
              <a:solidFill>
                <a:srgbClr val="FFFFFF"/>
              </a:solidFill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Char char="●"/>
            </a:pPr>
            <a:r>
              <a:rPr lang="en" sz="2000">
                <a:solidFill>
                  <a:srgbClr val="FFFFFF"/>
                </a:solidFill>
              </a:rPr>
              <a:t>San Antonio, TX</a:t>
            </a:r>
            <a:endParaRPr sz="2000">
              <a:solidFill>
                <a:srgbClr val="FFFFFF"/>
              </a:solidFill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Char char="●"/>
            </a:pPr>
            <a:r>
              <a:rPr lang="en" sz="2000">
                <a:solidFill>
                  <a:srgbClr val="FFFFFF"/>
                </a:solidFill>
              </a:rPr>
              <a:t>Physics II is stressing me out and consuming most of my study time...I am excited for spring break! I am going to NOLA.</a:t>
            </a:r>
            <a:endParaRPr sz="2000">
              <a:solidFill>
                <a:srgbClr val="FFFFFF"/>
              </a:solidFill>
            </a:endParaRPr>
          </a:p>
        </p:txBody>
      </p:sp>
      <p:sp>
        <p:nvSpPr>
          <p:cNvPr id="266" name="Google Shape;266;p33"/>
          <p:cNvSpPr txBox="1"/>
          <p:nvPr/>
        </p:nvSpPr>
        <p:spPr>
          <a:xfrm>
            <a:off x="424400" y="1314875"/>
            <a:ext cx="3752400" cy="58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2"/>
                </a:solidFill>
              </a:rPr>
              <a:t>Volunteer Director</a:t>
            </a:r>
            <a:endParaRPr b="1">
              <a:solidFill>
                <a:schemeClr val="lt2"/>
              </a:solidFill>
            </a:endParaRPr>
          </a:p>
        </p:txBody>
      </p:sp>
      <p:pic>
        <p:nvPicPr>
          <p:cNvPr id="267" name="Google Shape;267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326825"/>
            <a:ext cx="855474" cy="816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2000" y="1699875"/>
            <a:ext cx="3938450" cy="2626946"/>
          </a:xfrm>
          <a:prstGeom prst="rect">
            <a:avLst/>
          </a:prstGeom>
          <a:noFill/>
          <a:ln cap="flat" cmpd="sng" w="38100">
            <a:solidFill>
              <a:srgbClr val="1155CC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3" name="Google Shape;273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3925"/>
            <a:ext cx="9144000" cy="5115649"/>
          </a:xfrm>
          <a:prstGeom prst="rect">
            <a:avLst/>
          </a:prstGeom>
          <a:noFill/>
          <a:ln>
            <a:noFill/>
          </a:ln>
        </p:spPr>
      </p:pic>
      <p:sp>
        <p:nvSpPr>
          <p:cNvPr id="274" name="Google Shape;274;p34"/>
          <p:cNvSpPr/>
          <p:nvPr/>
        </p:nvSpPr>
        <p:spPr>
          <a:xfrm>
            <a:off x="495150" y="370050"/>
            <a:ext cx="8153700" cy="4403400"/>
          </a:xfrm>
          <a:prstGeom prst="rect">
            <a:avLst/>
          </a:prstGeom>
          <a:solidFill>
            <a:srgbClr val="0145AC">
              <a:alpha val="8077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75" name="Google Shape;275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4326825"/>
            <a:ext cx="855474" cy="816675"/>
          </a:xfrm>
          <a:prstGeom prst="rect">
            <a:avLst/>
          </a:prstGeom>
          <a:noFill/>
          <a:ln>
            <a:noFill/>
          </a:ln>
        </p:spPr>
      </p:pic>
      <p:sp>
        <p:nvSpPr>
          <p:cNvPr id="276" name="Google Shape;276;p34"/>
          <p:cNvSpPr txBox="1"/>
          <p:nvPr/>
        </p:nvSpPr>
        <p:spPr>
          <a:xfrm>
            <a:off x="855475" y="762150"/>
            <a:ext cx="7457700" cy="361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Activites w/Psychiatric Patients</a:t>
            </a:r>
            <a:endParaRPr sz="360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chemeClr val="lt2"/>
                </a:solidFill>
              </a:rPr>
              <a:t>Saturday, March 9th </a:t>
            </a:r>
            <a:r>
              <a:rPr lang="en" sz="2400">
                <a:solidFill>
                  <a:schemeClr val="lt2"/>
                </a:solidFill>
              </a:rPr>
              <a:t> </a:t>
            </a:r>
            <a:endParaRPr b="1" sz="1800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We will engage and socialize with psychiatric patients in a social setting, allowing you the opportunity to create a memorable experience that will serve everyone uniquely.</a:t>
            </a:r>
            <a:endParaRPr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FFFF"/>
                </a:solidFill>
              </a:rPr>
              <a:t>Address:</a:t>
            </a:r>
            <a:r>
              <a:rPr lang="en">
                <a:solidFill>
                  <a:srgbClr val="FFFFFF"/>
                </a:solidFill>
              </a:rPr>
              <a:t> will be sent out as the event approaches.</a:t>
            </a:r>
            <a:endParaRPr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FFFF"/>
                </a:solidFill>
              </a:rPr>
              <a:t>Time:</a:t>
            </a:r>
            <a:r>
              <a:rPr lang="en">
                <a:solidFill>
                  <a:srgbClr val="FFFFFF"/>
                </a:solidFill>
              </a:rPr>
              <a:t> 2-4pm</a:t>
            </a:r>
            <a:endParaRPr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FFFF"/>
                </a:solidFill>
              </a:rPr>
              <a:t>Sign-up:</a:t>
            </a:r>
            <a:r>
              <a:rPr lang="en">
                <a:solidFill>
                  <a:srgbClr val="FFFFFF"/>
                </a:solidFill>
              </a:rPr>
              <a:t> </a:t>
            </a:r>
            <a:r>
              <a:rPr lang="en" u="sng">
                <a:solidFill>
                  <a:schemeClr val="lt2"/>
                </a:solidFill>
                <a:hlinkClick r:id="rId5"/>
              </a:rPr>
              <a:t>https://goo.gl/forms/a9XRsj3KugO0ZBbG3</a:t>
            </a:r>
            <a:endParaRPr>
              <a:solidFill>
                <a:schemeClr val="lt2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FFFFFF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77" name="Google Shape;277;p3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16550" y="2867300"/>
            <a:ext cx="2205350" cy="2159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2" name="Google Shape;282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83" name="Google Shape;283;p35"/>
          <p:cNvSpPr/>
          <p:nvPr/>
        </p:nvSpPr>
        <p:spPr>
          <a:xfrm>
            <a:off x="729150" y="533250"/>
            <a:ext cx="7904400" cy="4077000"/>
          </a:xfrm>
          <a:prstGeom prst="rect">
            <a:avLst/>
          </a:prstGeom>
          <a:solidFill>
            <a:srgbClr val="0145AC">
              <a:alpha val="807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4" name="Google Shape;284;p35"/>
          <p:cNvSpPr txBox="1"/>
          <p:nvPr/>
        </p:nvSpPr>
        <p:spPr>
          <a:xfrm>
            <a:off x="1138122" y="533248"/>
            <a:ext cx="7145100" cy="113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Nursing Home-Bingo</a:t>
            </a:r>
            <a:endParaRPr b="1" i="1" sz="2000">
              <a:solidFill>
                <a:schemeClr val="lt2"/>
              </a:solidFill>
            </a:endParaRPr>
          </a:p>
        </p:txBody>
      </p:sp>
      <p:pic>
        <p:nvPicPr>
          <p:cNvPr id="285" name="Google Shape;285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4326825"/>
            <a:ext cx="855474" cy="816675"/>
          </a:xfrm>
          <a:prstGeom prst="rect">
            <a:avLst/>
          </a:prstGeom>
          <a:noFill/>
          <a:ln>
            <a:noFill/>
          </a:ln>
        </p:spPr>
      </p:pic>
      <p:sp>
        <p:nvSpPr>
          <p:cNvPr id="286" name="Google Shape;286;p35"/>
          <p:cNvSpPr/>
          <p:nvPr/>
        </p:nvSpPr>
        <p:spPr>
          <a:xfrm>
            <a:off x="981275" y="1414038"/>
            <a:ext cx="1899950" cy="1516675"/>
          </a:xfrm>
          <a:prstGeom prst="flowChartPunchedCard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7" name="Google Shape;287;p35"/>
          <p:cNvSpPr/>
          <p:nvPr/>
        </p:nvSpPr>
        <p:spPr>
          <a:xfrm flipH="1">
            <a:off x="6377400" y="1413427"/>
            <a:ext cx="2004300" cy="1516675"/>
          </a:xfrm>
          <a:prstGeom prst="flowChartPunchedCard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8" name="Google Shape;288;p35"/>
          <p:cNvSpPr/>
          <p:nvPr/>
        </p:nvSpPr>
        <p:spPr>
          <a:xfrm flipH="1" rot="10800000">
            <a:off x="981275" y="2886650"/>
            <a:ext cx="1899950" cy="1550850"/>
          </a:xfrm>
          <a:prstGeom prst="flowChartPunchedCard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9" name="Google Shape;289;p35"/>
          <p:cNvSpPr/>
          <p:nvPr/>
        </p:nvSpPr>
        <p:spPr>
          <a:xfrm>
            <a:off x="2927900" y="1413400"/>
            <a:ext cx="1631700" cy="1516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0" name="Google Shape;290;p35"/>
          <p:cNvSpPr/>
          <p:nvPr/>
        </p:nvSpPr>
        <p:spPr>
          <a:xfrm>
            <a:off x="2927850" y="2910450"/>
            <a:ext cx="1631700" cy="15453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1" name="Google Shape;291;p35"/>
          <p:cNvSpPr/>
          <p:nvPr/>
        </p:nvSpPr>
        <p:spPr>
          <a:xfrm rot="10800000">
            <a:off x="6377400" y="2903675"/>
            <a:ext cx="2002025" cy="1552150"/>
          </a:xfrm>
          <a:prstGeom prst="flowChartPunchedCard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2" name="Google Shape;292;p35"/>
          <p:cNvSpPr/>
          <p:nvPr/>
        </p:nvSpPr>
        <p:spPr>
          <a:xfrm>
            <a:off x="4559475" y="1413975"/>
            <a:ext cx="1767300" cy="1516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3" name="Google Shape;293;p35"/>
          <p:cNvSpPr/>
          <p:nvPr/>
        </p:nvSpPr>
        <p:spPr>
          <a:xfrm>
            <a:off x="4559550" y="2910450"/>
            <a:ext cx="1767300" cy="15453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4" name="Google Shape;294;p35"/>
          <p:cNvSpPr txBox="1"/>
          <p:nvPr/>
        </p:nvSpPr>
        <p:spPr>
          <a:xfrm>
            <a:off x="2927850" y="1425100"/>
            <a:ext cx="3399000" cy="30123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5" name="Google Shape;295;p35"/>
          <p:cNvSpPr txBox="1"/>
          <p:nvPr/>
        </p:nvSpPr>
        <p:spPr>
          <a:xfrm>
            <a:off x="1057125" y="1425100"/>
            <a:ext cx="1674600" cy="276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lt2"/>
                </a:solidFill>
              </a:rPr>
              <a:t>Friday</a:t>
            </a:r>
            <a:endParaRPr b="1" sz="1800">
              <a:solidFill>
                <a:schemeClr val="lt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1600">
                <a:solidFill>
                  <a:schemeClr val="lt1"/>
                </a:solidFill>
              </a:rPr>
              <a:t>  </a:t>
            </a:r>
            <a:endParaRPr b="1" i="1" sz="1600"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1600">
                <a:solidFill>
                  <a:schemeClr val="lt1"/>
                </a:solidFill>
              </a:rPr>
              <a:t>Mar 8, 7:00p</a:t>
            </a:r>
            <a:endParaRPr b="1" i="1" sz="1600"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1" sz="1600"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1600">
                <a:solidFill>
                  <a:schemeClr val="lt1"/>
                </a:solidFill>
              </a:rPr>
              <a:t>We take the bus together</a:t>
            </a:r>
            <a:endParaRPr b="1" i="1" sz="1600"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1600">
                <a:solidFill>
                  <a:schemeClr val="lt1"/>
                </a:solidFill>
              </a:rPr>
              <a:t>(6:45p)</a:t>
            </a:r>
            <a:endParaRPr b="1" i="1" sz="1600"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1" sz="1600"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1600">
                <a:solidFill>
                  <a:schemeClr val="lt1"/>
                </a:solidFill>
              </a:rPr>
              <a:t>Or you can drive</a:t>
            </a:r>
            <a:endParaRPr b="1" i="1" sz="1600"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1" sz="1600"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>
              <a:solidFill>
                <a:schemeClr val="lt1"/>
              </a:solidFill>
            </a:endParaRPr>
          </a:p>
        </p:txBody>
      </p:sp>
      <p:sp>
        <p:nvSpPr>
          <p:cNvPr id="296" name="Google Shape;296;p35"/>
          <p:cNvSpPr txBox="1"/>
          <p:nvPr/>
        </p:nvSpPr>
        <p:spPr>
          <a:xfrm>
            <a:off x="6541113" y="1550500"/>
            <a:ext cx="1674600" cy="276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lt2"/>
                </a:solidFill>
              </a:rPr>
              <a:t>Where</a:t>
            </a:r>
            <a:endParaRPr b="1" sz="1800">
              <a:solidFill>
                <a:schemeClr val="lt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1" sz="1600"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1600">
                <a:solidFill>
                  <a:schemeClr val="lt1"/>
                </a:solidFill>
              </a:rPr>
              <a:t>Bus stop 18 on</a:t>
            </a:r>
            <a:endParaRPr b="1" i="1" sz="1600"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1600">
                <a:solidFill>
                  <a:schemeClr val="lt1"/>
                </a:solidFill>
              </a:rPr>
              <a:t>Trinity and MLK</a:t>
            </a:r>
            <a:endParaRPr b="1" i="1" sz="1600"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1" sz="16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1" sz="1600"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1" lang="en" sz="1600">
                <a:solidFill>
                  <a:schemeClr val="lt1"/>
                </a:solidFill>
              </a:rPr>
              <a:t>2806 Real St</a:t>
            </a:r>
            <a:endParaRPr b="1" i="1" sz="1600"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1600">
                <a:solidFill>
                  <a:schemeClr val="lt1"/>
                </a:solidFill>
              </a:rPr>
              <a:t>Austin, TX  78722</a:t>
            </a:r>
            <a:endParaRPr b="1" i="1" sz="16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1" sz="16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1" i="1" sz="1600"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1" sz="1600"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1" sz="1600"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>
              <a:solidFill>
                <a:schemeClr val="lt1"/>
              </a:solidFill>
            </a:endParaRPr>
          </a:p>
        </p:txBody>
      </p:sp>
      <p:sp>
        <p:nvSpPr>
          <p:cNvPr id="297" name="Google Shape;297;p35"/>
          <p:cNvSpPr txBox="1"/>
          <p:nvPr/>
        </p:nvSpPr>
        <p:spPr>
          <a:xfrm>
            <a:off x="6564850" y="26650"/>
            <a:ext cx="5116800" cy="59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298" name="Google Shape;298;p3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15751" y="1425100"/>
            <a:ext cx="3027117" cy="3012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3" name="Google Shape;303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04" name="Google Shape;304;p36"/>
          <p:cNvSpPr/>
          <p:nvPr/>
        </p:nvSpPr>
        <p:spPr>
          <a:xfrm>
            <a:off x="729150" y="533250"/>
            <a:ext cx="7904400" cy="4077000"/>
          </a:xfrm>
          <a:prstGeom prst="rect">
            <a:avLst/>
          </a:prstGeom>
          <a:solidFill>
            <a:srgbClr val="0145AC">
              <a:alpha val="807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5" name="Google Shape;305;p36"/>
          <p:cNvSpPr txBox="1"/>
          <p:nvPr/>
        </p:nvSpPr>
        <p:spPr>
          <a:xfrm>
            <a:off x="1138122" y="533248"/>
            <a:ext cx="7145100" cy="113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Volunteer Programs Survey</a:t>
            </a:r>
            <a:endParaRPr b="1" i="1" sz="2000">
              <a:solidFill>
                <a:schemeClr val="lt2"/>
              </a:solidFill>
            </a:endParaRPr>
          </a:p>
        </p:txBody>
      </p:sp>
      <p:pic>
        <p:nvPicPr>
          <p:cNvPr id="306" name="Google Shape;306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4326825"/>
            <a:ext cx="855474" cy="816675"/>
          </a:xfrm>
          <a:prstGeom prst="rect">
            <a:avLst/>
          </a:prstGeom>
          <a:noFill/>
          <a:ln>
            <a:noFill/>
          </a:ln>
        </p:spPr>
      </p:pic>
      <p:sp>
        <p:nvSpPr>
          <p:cNvPr id="307" name="Google Shape;307;p36"/>
          <p:cNvSpPr/>
          <p:nvPr/>
        </p:nvSpPr>
        <p:spPr>
          <a:xfrm>
            <a:off x="981275" y="1414038"/>
            <a:ext cx="1899950" cy="1516675"/>
          </a:xfrm>
          <a:prstGeom prst="flowChartPunchedCard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8" name="Google Shape;308;p36"/>
          <p:cNvSpPr/>
          <p:nvPr/>
        </p:nvSpPr>
        <p:spPr>
          <a:xfrm flipH="1">
            <a:off x="6377400" y="1413427"/>
            <a:ext cx="2004300" cy="1516675"/>
          </a:xfrm>
          <a:prstGeom prst="flowChartPunchedCard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9" name="Google Shape;309;p36"/>
          <p:cNvSpPr/>
          <p:nvPr/>
        </p:nvSpPr>
        <p:spPr>
          <a:xfrm flipH="1" rot="10800000">
            <a:off x="981275" y="2886650"/>
            <a:ext cx="1899950" cy="1550850"/>
          </a:xfrm>
          <a:prstGeom prst="flowChartPunchedCard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0" name="Google Shape;310;p36"/>
          <p:cNvSpPr/>
          <p:nvPr/>
        </p:nvSpPr>
        <p:spPr>
          <a:xfrm>
            <a:off x="2927900" y="1413400"/>
            <a:ext cx="1631700" cy="1516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1" name="Google Shape;311;p36"/>
          <p:cNvSpPr/>
          <p:nvPr/>
        </p:nvSpPr>
        <p:spPr>
          <a:xfrm>
            <a:off x="2927850" y="2910450"/>
            <a:ext cx="1631700" cy="15453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2" name="Google Shape;312;p36"/>
          <p:cNvSpPr/>
          <p:nvPr/>
        </p:nvSpPr>
        <p:spPr>
          <a:xfrm rot="10800000">
            <a:off x="6377400" y="2903675"/>
            <a:ext cx="2002025" cy="1552150"/>
          </a:xfrm>
          <a:prstGeom prst="flowChartPunchedCard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3" name="Google Shape;313;p36"/>
          <p:cNvSpPr/>
          <p:nvPr/>
        </p:nvSpPr>
        <p:spPr>
          <a:xfrm>
            <a:off x="4559475" y="1413975"/>
            <a:ext cx="1767300" cy="1516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4" name="Google Shape;314;p36"/>
          <p:cNvSpPr/>
          <p:nvPr/>
        </p:nvSpPr>
        <p:spPr>
          <a:xfrm>
            <a:off x="4559550" y="2910450"/>
            <a:ext cx="1767300" cy="15453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5" name="Google Shape;315;p36"/>
          <p:cNvSpPr txBox="1"/>
          <p:nvPr/>
        </p:nvSpPr>
        <p:spPr>
          <a:xfrm>
            <a:off x="2927850" y="1425100"/>
            <a:ext cx="3399000" cy="30123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6" name="Google Shape;316;p36"/>
          <p:cNvSpPr txBox="1"/>
          <p:nvPr/>
        </p:nvSpPr>
        <p:spPr>
          <a:xfrm>
            <a:off x="1057125" y="1425100"/>
            <a:ext cx="1674600" cy="276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lt2"/>
                </a:solidFill>
              </a:rPr>
              <a:t>New Events</a:t>
            </a:r>
            <a:endParaRPr b="1" sz="1800">
              <a:solidFill>
                <a:schemeClr val="lt2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1600">
                <a:solidFill>
                  <a:schemeClr val="lt1"/>
                </a:solidFill>
              </a:rPr>
              <a:t>Psychiatric </a:t>
            </a:r>
            <a:endParaRPr b="1" i="1" sz="1600"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1600">
                <a:solidFill>
                  <a:schemeClr val="lt1"/>
                </a:solidFill>
              </a:rPr>
              <a:t>Patients</a:t>
            </a:r>
            <a:endParaRPr b="1" i="1" sz="1600"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1" sz="1600"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1600">
                <a:solidFill>
                  <a:schemeClr val="lt1"/>
                </a:solidFill>
              </a:rPr>
              <a:t>Community</a:t>
            </a:r>
            <a:endParaRPr b="1" i="1" sz="1600"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1600">
                <a:solidFill>
                  <a:schemeClr val="lt1"/>
                </a:solidFill>
              </a:rPr>
              <a:t>Gardens</a:t>
            </a:r>
            <a:endParaRPr b="1" i="1" sz="1600"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1" sz="1600"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1600">
                <a:solidFill>
                  <a:schemeClr val="lt1"/>
                </a:solidFill>
              </a:rPr>
              <a:t>Environmental</a:t>
            </a:r>
            <a:endParaRPr b="1" i="1" sz="1600"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1600">
                <a:solidFill>
                  <a:schemeClr val="lt1"/>
                </a:solidFill>
              </a:rPr>
              <a:t>Movements</a:t>
            </a:r>
            <a:endParaRPr b="1" i="1" sz="1600"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1" sz="1600"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>
              <a:solidFill>
                <a:schemeClr val="lt1"/>
              </a:solidFill>
            </a:endParaRPr>
          </a:p>
        </p:txBody>
      </p:sp>
      <p:sp>
        <p:nvSpPr>
          <p:cNvPr id="317" name="Google Shape;317;p36"/>
          <p:cNvSpPr txBox="1"/>
          <p:nvPr/>
        </p:nvSpPr>
        <p:spPr>
          <a:xfrm>
            <a:off x="6541113" y="1550500"/>
            <a:ext cx="1674600" cy="276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lt2"/>
                </a:solidFill>
              </a:rPr>
              <a:t>Group-Me</a:t>
            </a:r>
            <a:endParaRPr b="1" sz="1800">
              <a:solidFill>
                <a:schemeClr val="lt2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1600">
                <a:solidFill>
                  <a:schemeClr val="lt1"/>
                </a:solidFill>
              </a:rPr>
              <a:t>Volunteer </a:t>
            </a:r>
            <a:endParaRPr b="1" i="1" sz="1600"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1600">
                <a:solidFill>
                  <a:schemeClr val="lt1"/>
                </a:solidFill>
              </a:rPr>
              <a:t>Together</a:t>
            </a:r>
            <a:endParaRPr b="1" i="1" sz="1600"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1" sz="1600"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1600">
                <a:solidFill>
                  <a:schemeClr val="lt1"/>
                </a:solidFill>
              </a:rPr>
              <a:t>With fellow </a:t>
            </a:r>
            <a:endParaRPr b="1" i="1" sz="1600"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1600">
                <a:solidFill>
                  <a:schemeClr val="lt1"/>
                </a:solidFill>
              </a:rPr>
              <a:t>HHPO’ers</a:t>
            </a:r>
            <a:endParaRPr b="1" i="1" sz="1600"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1" sz="1600"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1600">
                <a:solidFill>
                  <a:schemeClr val="lt1"/>
                </a:solidFill>
              </a:rPr>
              <a:t>Who like the </a:t>
            </a:r>
            <a:endParaRPr b="1" i="1" sz="1600"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1600">
                <a:solidFill>
                  <a:schemeClr val="lt1"/>
                </a:solidFill>
              </a:rPr>
              <a:t>same events.</a:t>
            </a:r>
            <a:endParaRPr b="1" i="1" sz="1600"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1" sz="1600"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>
              <a:solidFill>
                <a:schemeClr val="lt1"/>
              </a:solidFill>
            </a:endParaRPr>
          </a:p>
        </p:txBody>
      </p:sp>
      <p:pic>
        <p:nvPicPr>
          <p:cNvPr id="318" name="Google Shape;318;p3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23163" y="1425100"/>
            <a:ext cx="3012300" cy="3012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3" name="Google Shape;323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324" name="Google Shape;324;p37"/>
          <p:cNvSpPr/>
          <p:nvPr/>
        </p:nvSpPr>
        <p:spPr>
          <a:xfrm>
            <a:off x="729150" y="533250"/>
            <a:ext cx="7904400" cy="4077000"/>
          </a:xfrm>
          <a:prstGeom prst="rect">
            <a:avLst/>
          </a:prstGeom>
          <a:solidFill>
            <a:srgbClr val="0145AC">
              <a:alpha val="807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5" name="Google Shape;325;p37"/>
          <p:cNvSpPr txBox="1"/>
          <p:nvPr/>
        </p:nvSpPr>
        <p:spPr>
          <a:xfrm>
            <a:off x="1162797" y="719798"/>
            <a:ext cx="7145100" cy="113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Population Based Volunteering</a:t>
            </a:r>
            <a:endParaRPr b="1" i="1" sz="2000">
              <a:solidFill>
                <a:schemeClr val="lt2"/>
              </a:solidFill>
            </a:endParaRPr>
          </a:p>
        </p:txBody>
      </p:sp>
      <p:pic>
        <p:nvPicPr>
          <p:cNvPr id="326" name="Google Shape;326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4326825"/>
            <a:ext cx="855474" cy="816675"/>
          </a:xfrm>
          <a:prstGeom prst="rect">
            <a:avLst/>
          </a:prstGeom>
          <a:noFill/>
          <a:ln>
            <a:noFill/>
          </a:ln>
        </p:spPr>
      </p:pic>
      <p:sp>
        <p:nvSpPr>
          <p:cNvPr id="327" name="Google Shape;327;p37"/>
          <p:cNvSpPr/>
          <p:nvPr/>
        </p:nvSpPr>
        <p:spPr>
          <a:xfrm>
            <a:off x="997350" y="1598050"/>
            <a:ext cx="2281775" cy="1309800"/>
          </a:xfrm>
          <a:prstGeom prst="flowChartPunchedCard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8" name="Google Shape;328;p37"/>
          <p:cNvSpPr/>
          <p:nvPr/>
        </p:nvSpPr>
        <p:spPr>
          <a:xfrm flipH="1">
            <a:off x="5966550" y="1598050"/>
            <a:ext cx="2341350" cy="1309800"/>
          </a:xfrm>
          <a:prstGeom prst="flowChartPunchedCard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9" name="Google Shape;329;p37"/>
          <p:cNvSpPr/>
          <p:nvPr/>
        </p:nvSpPr>
        <p:spPr>
          <a:xfrm flipH="1" rot="10800000">
            <a:off x="997350" y="3068525"/>
            <a:ext cx="2281775" cy="1258300"/>
          </a:xfrm>
          <a:prstGeom prst="flowChartPunchedCard">
            <a:avLst/>
          </a:prstGeom>
          <a:solidFill>
            <a:srgbClr val="000000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0" name="Google Shape;330;p37"/>
          <p:cNvSpPr/>
          <p:nvPr/>
        </p:nvSpPr>
        <p:spPr>
          <a:xfrm>
            <a:off x="3431100" y="1598050"/>
            <a:ext cx="2341500" cy="13098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1" name="Google Shape;331;p37"/>
          <p:cNvSpPr/>
          <p:nvPr/>
        </p:nvSpPr>
        <p:spPr>
          <a:xfrm rot="10800000">
            <a:off x="5958075" y="3076525"/>
            <a:ext cx="2350725" cy="1258300"/>
          </a:xfrm>
          <a:prstGeom prst="flowChartPunchedCard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2" name="Google Shape;332;p37"/>
          <p:cNvSpPr txBox="1"/>
          <p:nvPr/>
        </p:nvSpPr>
        <p:spPr>
          <a:xfrm>
            <a:off x="5620050" y="2451600"/>
            <a:ext cx="4867800" cy="56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3" name="Google Shape;333;p37"/>
          <p:cNvSpPr txBox="1"/>
          <p:nvPr/>
        </p:nvSpPr>
        <p:spPr>
          <a:xfrm>
            <a:off x="1162800" y="1749550"/>
            <a:ext cx="2026200" cy="105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lt2"/>
                </a:solidFill>
              </a:rPr>
              <a:t>The Youth</a:t>
            </a:r>
            <a:endParaRPr b="1" sz="1800">
              <a:solidFill>
                <a:schemeClr val="lt2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Communities in Schools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334" name="Google Shape;334;p37"/>
          <p:cNvSpPr txBox="1"/>
          <p:nvPr/>
        </p:nvSpPr>
        <p:spPr>
          <a:xfrm>
            <a:off x="3609738" y="1749550"/>
            <a:ext cx="2026200" cy="105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lt2"/>
                </a:solidFill>
              </a:rPr>
              <a:t>The Elderly</a:t>
            </a:r>
            <a:endParaRPr b="1" sz="1800">
              <a:solidFill>
                <a:schemeClr val="lt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2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Bingo at The Nursing Home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335" name="Google Shape;335;p37"/>
          <p:cNvSpPr txBox="1"/>
          <p:nvPr/>
        </p:nvSpPr>
        <p:spPr>
          <a:xfrm>
            <a:off x="6120338" y="1749550"/>
            <a:ext cx="2026200" cy="105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lt2"/>
                </a:solidFill>
              </a:rPr>
              <a:t>The Homeless</a:t>
            </a:r>
            <a:endParaRPr b="1" sz="1800">
              <a:solidFill>
                <a:schemeClr val="lt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Homecooked Fridays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336" name="Google Shape;336;p37"/>
          <p:cNvSpPr txBox="1"/>
          <p:nvPr/>
        </p:nvSpPr>
        <p:spPr>
          <a:xfrm>
            <a:off x="6124113" y="3163425"/>
            <a:ext cx="2026200" cy="105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lt2"/>
                </a:solidFill>
              </a:rPr>
              <a:t>The Publi</a:t>
            </a:r>
            <a:r>
              <a:rPr b="1" lang="en" sz="1800">
                <a:solidFill>
                  <a:schemeClr val="lt2"/>
                </a:solidFill>
              </a:rPr>
              <a:t>c</a:t>
            </a:r>
            <a:endParaRPr b="1" sz="1800">
              <a:solidFill>
                <a:schemeClr val="lt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We Are Blood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337" name="Google Shape;337;p37"/>
          <p:cNvSpPr txBox="1"/>
          <p:nvPr/>
        </p:nvSpPr>
        <p:spPr>
          <a:xfrm>
            <a:off x="1125125" y="3179475"/>
            <a:ext cx="2026200" cy="105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lt2"/>
                </a:solidFill>
              </a:rPr>
              <a:t>The Incarcerated</a:t>
            </a:r>
            <a:endParaRPr b="1" sz="1800">
              <a:solidFill>
                <a:schemeClr val="lt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Inside Books</a:t>
            </a:r>
            <a:endParaRPr sz="18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4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2" name="Google Shape;342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43" name="Google Shape;343;p38"/>
          <p:cNvSpPr/>
          <p:nvPr/>
        </p:nvSpPr>
        <p:spPr>
          <a:xfrm>
            <a:off x="729150" y="533250"/>
            <a:ext cx="7904400" cy="4077000"/>
          </a:xfrm>
          <a:prstGeom prst="rect">
            <a:avLst/>
          </a:prstGeom>
          <a:solidFill>
            <a:srgbClr val="0145AC">
              <a:alpha val="807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4" name="Google Shape;344;p38"/>
          <p:cNvSpPr txBox="1"/>
          <p:nvPr/>
        </p:nvSpPr>
        <p:spPr>
          <a:xfrm>
            <a:off x="1138122" y="533248"/>
            <a:ext cx="7145100" cy="113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Recurring on your Schedule</a:t>
            </a:r>
            <a:endParaRPr b="1" i="1" sz="2000">
              <a:solidFill>
                <a:schemeClr val="lt2"/>
              </a:solidFill>
            </a:endParaRPr>
          </a:p>
        </p:txBody>
      </p:sp>
      <p:pic>
        <p:nvPicPr>
          <p:cNvPr id="345" name="Google Shape;345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4326825"/>
            <a:ext cx="855474" cy="816675"/>
          </a:xfrm>
          <a:prstGeom prst="rect">
            <a:avLst/>
          </a:prstGeom>
          <a:noFill/>
          <a:ln>
            <a:noFill/>
          </a:ln>
        </p:spPr>
      </p:pic>
      <p:sp>
        <p:nvSpPr>
          <p:cNvPr id="346" name="Google Shape;346;p38"/>
          <p:cNvSpPr/>
          <p:nvPr/>
        </p:nvSpPr>
        <p:spPr>
          <a:xfrm>
            <a:off x="981275" y="1414038"/>
            <a:ext cx="1899950" cy="1516675"/>
          </a:xfrm>
          <a:prstGeom prst="flowChartPunchedCard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7" name="Google Shape;347;p38"/>
          <p:cNvSpPr/>
          <p:nvPr/>
        </p:nvSpPr>
        <p:spPr>
          <a:xfrm flipH="1">
            <a:off x="6377400" y="1413427"/>
            <a:ext cx="2004300" cy="1516675"/>
          </a:xfrm>
          <a:prstGeom prst="flowChartPunchedCard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8" name="Google Shape;348;p38"/>
          <p:cNvSpPr/>
          <p:nvPr/>
        </p:nvSpPr>
        <p:spPr>
          <a:xfrm flipH="1" rot="10800000">
            <a:off x="981275" y="2886650"/>
            <a:ext cx="1899950" cy="1550850"/>
          </a:xfrm>
          <a:prstGeom prst="flowChartPunchedCard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9" name="Google Shape;349;p38"/>
          <p:cNvSpPr/>
          <p:nvPr/>
        </p:nvSpPr>
        <p:spPr>
          <a:xfrm>
            <a:off x="2927900" y="1413400"/>
            <a:ext cx="1631700" cy="1516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0" name="Google Shape;350;p38"/>
          <p:cNvSpPr/>
          <p:nvPr/>
        </p:nvSpPr>
        <p:spPr>
          <a:xfrm>
            <a:off x="2927850" y="2910450"/>
            <a:ext cx="1631700" cy="15453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1" name="Google Shape;351;p38"/>
          <p:cNvSpPr/>
          <p:nvPr/>
        </p:nvSpPr>
        <p:spPr>
          <a:xfrm rot="10800000">
            <a:off x="6377400" y="2903675"/>
            <a:ext cx="2002025" cy="1552150"/>
          </a:xfrm>
          <a:prstGeom prst="flowChartPunchedCard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2" name="Google Shape;352;p38"/>
          <p:cNvSpPr txBox="1"/>
          <p:nvPr/>
        </p:nvSpPr>
        <p:spPr>
          <a:xfrm>
            <a:off x="1138125" y="1425100"/>
            <a:ext cx="1593600" cy="276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lt2"/>
                </a:solidFill>
              </a:rPr>
              <a:t>Thursday</a:t>
            </a:r>
            <a:endParaRPr b="1" sz="1800">
              <a:solidFill>
                <a:schemeClr val="lt2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1600">
                <a:solidFill>
                  <a:schemeClr val="lt1"/>
                </a:solidFill>
              </a:rPr>
              <a:t>Inside Books</a:t>
            </a:r>
            <a:endParaRPr b="1" i="1" sz="1600"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7-11PM</a:t>
            </a:r>
            <a:endParaRPr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3121 E 12th St</a:t>
            </a:r>
            <a:endParaRPr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Austin, TX  78702</a:t>
            </a:r>
            <a:endParaRPr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</a:rPr>
              <a:t>insidebooksproject@gmail.com</a:t>
            </a:r>
            <a:endParaRPr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>
              <a:solidFill>
                <a:schemeClr val="lt1"/>
              </a:solidFill>
            </a:endParaRPr>
          </a:p>
        </p:txBody>
      </p:sp>
      <p:sp>
        <p:nvSpPr>
          <p:cNvPr id="353" name="Google Shape;353;p38"/>
          <p:cNvSpPr txBox="1"/>
          <p:nvPr/>
        </p:nvSpPr>
        <p:spPr>
          <a:xfrm>
            <a:off x="6552825" y="1413400"/>
            <a:ext cx="1593600" cy="277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lt2"/>
                </a:solidFill>
              </a:rPr>
              <a:t>Sunday</a:t>
            </a:r>
            <a:endParaRPr b="1" sz="1800">
              <a:solidFill>
                <a:schemeClr val="lt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1600">
                <a:solidFill>
                  <a:schemeClr val="lt1"/>
                </a:solidFill>
              </a:rPr>
              <a:t>Inside Books</a:t>
            </a:r>
            <a:endParaRPr b="1" i="1" sz="1600"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5-9PM</a:t>
            </a:r>
            <a:endParaRPr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3121 E 12th St</a:t>
            </a:r>
            <a:endParaRPr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Austin, TX  78702</a:t>
            </a:r>
            <a:endParaRPr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</a:rPr>
              <a:t>insidebooksproject@gmail.com</a:t>
            </a:r>
            <a:endParaRPr b="1">
              <a:solidFill>
                <a:schemeClr val="lt1"/>
              </a:solidFill>
            </a:endParaRPr>
          </a:p>
        </p:txBody>
      </p:sp>
      <p:sp>
        <p:nvSpPr>
          <p:cNvPr id="354" name="Google Shape;354;p38"/>
          <p:cNvSpPr/>
          <p:nvPr/>
        </p:nvSpPr>
        <p:spPr>
          <a:xfrm>
            <a:off x="4559475" y="1413975"/>
            <a:ext cx="1767300" cy="1516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5" name="Google Shape;355;p38"/>
          <p:cNvSpPr/>
          <p:nvPr/>
        </p:nvSpPr>
        <p:spPr>
          <a:xfrm>
            <a:off x="4559550" y="2910450"/>
            <a:ext cx="1767300" cy="15453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6" name="Google Shape;356;p38"/>
          <p:cNvSpPr txBox="1"/>
          <p:nvPr/>
        </p:nvSpPr>
        <p:spPr>
          <a:xfrm>
            <a:off x="2927850" y="1425100"/>
            <a:ext cx="3399000" cy="30123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lt2"/>
                </a:solidFill>
              </a:rPr>
              <a:t>Friday</a:t>
            </a:r>
            <a:endParaRPr>
              <a:solidFill>
                <a:schemeClr val="lt2"/>
              </a:solidFill>
            </a:endParaRPr>
          </a:p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None/>
            </a:pPr>
            <a:r>
              <a:rPr b="1" i="1" lang="en" sz="1600">
                <a:solidFill>
                  <a:schemeClr val="lt1"/>
                </a:solidFill>
              </a:rPr>
              <a:t>Homecooked Fridays</a:t>
            </a:r>
            <a:endParaRPr b="1" i="1" sz="1600"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1-3PM &amp; 3-5PM</a:t>
            </a:r>
            <a:endParaRPr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209 W. 27th St. Austin, TX 78705</a:t>
            </a:r>
            <a:endParaRPr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</a:rPr>
              <a:t>Sign-up found on digest.</a:t>
            </a:r>
            <a:endParaRPr sz="1100"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1600">
                <a:solidFill>
                  <a:schemeClr val="lt1"/>
                </a:solidFill>
              </a:rPr>
              <a:t>HHPO Bingo at the Nursing Home</a:t>
            </a:r>
            <a:endParaRPr b="1" i="1" sz="1600"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7-8PM</a:t>
            </a:r>
            <a:endParaRPr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</a:rPr>
              <a:t>2806 Real St Austin, TX  7872*</a:t>
            </a:r>
            <a:endParaRPr sz="1200"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Bus Route 18 on MLK &amp; Trinity</a:t>
            </a:r>
            <a:endParaRPr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000000"/>
        </a:solidFill>
      </p:bgPr>
    </p:bg>
    <p:spTree>
      <p:nvGrpSpPr>
        <p:cNvPr id="360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3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solidFill>
                  <a:srgbClr val="FFFFFF"/>
                </a:solidFill>
              </a:rPr>
              <a:t>Marcelo Pintos</a:t>
            </a:r>
            <a:endParaRPr sz="6000">
              <a:solidFill>
                <a:srgbClr val="FFFFFF"/>
              </a:solidFill>
            </a:endParaRPr>
          </a:p>
        </p:txBody>
      </p:sp>
      <p:sp>
        <p:nvSpPr>
          <p:cNvPr id="362" name="Google Shape;362;p39"/>
          <p:cNvSpPr txBox="1"/>
          <p:nvPr>
            <p:ph idx="1" type="body"/>
          </p:nvPr>
        </p:nvSpPr>
        <p:spPr>
          <a:xfrm>
            <a:off x="399450" y="1797350"/>
            <a:ext cx="36615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Char char="●"/>
            </a:pPr>
            <a:r>
              <a:rPr lang="en" sz="2000">
                <a:solidFill>
                  <a:srgbClr val="FFFFFF"/>
                </a:solidFill>
              </a:rPr>
              <a:t>Biochemistry BSA </a:t>
            </a:r>
            <a:r>
              <a:rPr lang="en" sz="2000">
                <a:solidFill>
                  <a:srgbClr val="FFFFFF"/>
                </a:solidFill>
              </a:rPr>
              <a:t>Major</a:t>
            </a:r>
            <a:endParaRPr sz="2000">
              <a:solidFill>
                <a:srgbClr val="FFFFFF"/>
              </a:solidFill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Char char="●"/>
            </a:pPr>
            <a:r>
              <a:rPr lang="en" sz="2000">
                <a:solidFill>
                  <a:srgbClr val="FFFFFF"/>
                </a:solidFill>
              </a:rPr>
              <a:t>3rd Year</a:t>
            </a:r>
            <a:endParaRPr sz="2000">
              <a:solidFill>
                <a:srgbClr val="FFFFFF"/>
              </a:solidFill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Char char="●"/>
            </a:pPr>
            <a:r>
              <a:rPr lang="en" sz="2000">
                <a:solidFill>
                  <a:srgbClr val="FFFFFF"/>
                </a:solidFill>
              </a:rPr>
              <a:t>Mcallen, TX/ Reynosa MX</a:t>
            </a:r>
            <a:endParaRPr sz="2000">
              <a:solidFill>
                <a:srgbClr val="FFFFFF"/>
              </a:solidFill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Char char="●"/>
            </a:pPr>
            <a:r>
              <a:t/>
            </a:r>
            <a:endParaRPr sz="2000">
              <a:solidFill>
                <a:srgbClr val="FFFFFF"/>
              </a:solidFill>
            </a:endParaRPr>
          </a:p>
        </p:txBody>
      </p:sp>
      <p:sp>
        <p:nvSpPr>
          <p:cNvPr id="363" name="Google Shape;363;p39"/>
          <p:cNvSpPr txBox="1"/>
          <p:nvPr/>
        </p:nvSpPr>
        <p:spPr>
          <a:xfrm>
            <a:off x="399450" y="1314875"/>
            <a:ext cx="3752400" cy="58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2"/>
                </a:solidFill>
              </a:rPr>
              <a:t>Social Director</a:t>
            </a:r>
            <a:endParaRPr b="1">
              <a:solidFill>
                <a:schemeClr val="lt2"/>
              </a:solidFill>
            </a:endParaRPr>
          </a:p>
        </p:txBody>
      </p:sp>
      <p:pic>
        <p:nvPicPr>
          <p:cNvPr id="364" name="Google Shape;364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326825"/>
            <a:ext cx="855474" cy="816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5" name="Google Shape;365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46900" y="1659950"/>
            <a:ext cx="3938450" cy="2626946"/>
          </a:xfrm>
          <a:prstGeom prst="rect">
            <a:avLst/>
          </a:prstGeom>
          <a:noFill/>
          <a:ln cap="flat" cmpd="sng" w="38100">
            <a:solidFill>
              <a:srgbClr val="1155CC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000000"/>
        </a:solidFill>
      </p:bgPr>
    </p:bg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0" name="Google Shape;370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326825"/>
            <a:ext cx="855474" cy="816675"/>
          </a:xfrm>
          <a:prstGeom prst="rect">
            <a:avLst/>
          </a:prstGeom>
          <a:noFill/>
          <a:ln>
            <a:noFill/>
          </a:ln>
        </p:spPr>
      </p:pic>
      <p:sp>
        <p:nvSpPr>
          <p:cNvPr id="371" name="Google Shape;371;p40"/>
          <p:cNvSpPr txBox="1"/>
          <p:nvPr/>
        </p:nvSpPr>
        <p:spPr>
          <a:xfrm>
            <a:off x="1280650" y="125275"/>
            <a:ext cx="6333900" cy="137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Thank you guys &lt;3</a:t>
            </a:r>
            <a:endParaRPr sz="300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700">
              <a:solidFill>
                <a:schemeClr val="lt2"/>
              </a:solidFill>
            </a:endParaRPr>
          </a:p>
        </p:txBody>
      </p:sp>
      <p:sp>
        <p:nvSpPr>
          <p:cNvPr id="372" name="Google Shape;372;p40"/>
          <p:cNvSpPr txBox="1"/>
          <p:nvPr/>
        </p:nvSpPr>
        <p:spPr>
          <a:xfrm>
            <a:off x="5832225" y="601675"/>
            <a:ext cx="2571900" cy="42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1" sz="1700">
              <a:solidFill>
                <a:schemeClr val="lt2"/>
              </a:solidFill>
            </a:endParaRPr>
          </a:p>
        </p:txBody>
      </p:sp>
      <p:sp>
        <p:nvSpPr>
          <p:cNvPr id="373" name="Google Shape;373;p40"/>
          <p:cNvSpPr txBox="1"/>
          <p:nvPr/>
        </p:nvSpPr>
        <p:spPr>
          <a:xfrm>
            <a:off x="5661250" y="1027075"/>
            <a:ext cx="3336000" cy="52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en" sz="1700">
                <a:solidFill>
                  <a:schemeClr val="lt2"/>
                </a:solidFill>
              </a:rPr>
              <a:t>We did leave it all on the field!</a:t>
            </a:r>
            <a:endParaRPr b="1" sz="1700">
              <a:solidFill>
                <a:schemeClr val="lt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1" sz="1700">
              <a:solidFill>
                <a:schemeClr val="lt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en" sz="1700">
                <a:solidFill>
                  <a:schemeClr val="lt2"/>
                </a:solidFill>
              </a:rPr>
              <a:t>Divisional champs, won all three games of our division. </a:t>
            </a:r>
            <a:endParaRPr b="1" sz="1700">
              <a:solidFill>
                <a:schemeClr val="lt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1" sz="1700">
              <a:solidFill>
                <a:schemeClr val="lt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1" sz="1700">
              <a:solidFill>
                <a:schemeClr val="lt2"/>
              </a:solidFill>
            </a:endParaRPr>
          </a:p>
        </p:txBody>
      </p:sp>
      <p:sp>
        <p:nvSpPr>
          <p:cNvPr id="374" name="Google Shape;374;p40"/>
          <p:cNvSpPr txBox="1"/>
          <p:nvPr/>
        </p:nvSpPr>
        <p:spPr>
          <a:xfrm>
            <a:off x="380150" y="715725"/>
            <a:ext cx="2571900" cy="42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700">
              <a:solidFill>
                <a:schemeClr val="lt2"/>
              </a:solidFill>
            </a:endParaRPr>
          </a:p>
        </p:txBody>
      </p:sp>
      <p:pic>
        <p:nvPicPr>
          <p:cNvPr id="375" name="Google Shape;375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899975"/>
            <a:ext cx="5661251" cy="42459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79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41"/>
          <p:cNvSpPr txBox="1"/>
          <p:nvPr>
            <p:ph type="ctrTitle"/>
          </p:nvPr>
        </p:nvSpPr>
        <p:spPr>
          <a:xfrm>
            <a:off x="510450" y="1257300"/>
            <a:ext cx="8123100" cy="1588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Cielo was a success!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1" name="Google Shape;381;p41"/>
          <p:cNvSpPr txBox="1"/>
          <p:nvPr>
            <p:ph idx="1" type="subTitle"/>
          </p:nvPr>
        </p:nvSpPr>
        <p:spPr>
          <a:xfrm>
            <a:off x="510450" y="2409113"/>
            <a:ext cx="8123100" cy="63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Thanks to everyone who showed up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Google Shape;77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Google Shape;78;p15"/>
          <p:cNvSpPr/>
          <p:nvPr/>
        </p:nvSpPr>
        <p:spPr>
          <a:xfrm>
            <a:off x="2054400" y="55800"/>
            <a:ext cx="5035200" cy="5031900"/>
          </a:xfrm>
          <a:prstGeom prst="ellipse">
            <a:avLst/>
          </a:prstGeom>
          <a:solidFill>
            <a:srgbClr val="0145AC">
              <a:alpha val="807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" name="Google Shape;79;p15"/>
          <p:cNvSpPr txBox="1"/>
          <p:nvPr/>
        </p:nvSpPr>
        <p:spPr>
          <a:xfrm>
            <a:off x="2105550" y="1177850"/>
            <a:ext cx="4932900" cy="144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T-shirts</a:t>
            </a:r>
            <a:endParaRPr sz="480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lt2"/>
                </a:solidFill>
                <a:latin typeface="Proxima Nova"/>
                <a:ea typeface="Proxima Nova"/>
                <a:cs typeface="Proxima Nova"/>
                <a:sym typeface="Proxima Nova"/>
              </a:rPr>
              <a:t>Notify me if you have paid your dues and have not received a t-shirt!</a:t>
            </a:r>
            <a:endParaRPr sz="2400">
              <a:solidFill>
                <a:schemeClr val="lt2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lt2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evaghefi1@gmail.com</a:t>
            </a:r>
            <a:endParaRPr sz="180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457200" lvl="0" marL="4572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000000"/>
        </a:solidFill>
      </p:bgPr>
    </p:bg>
    <p:spTree>
      <p:nvGrpSpPr>
        <p:cNvPr id="385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4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solidFill>
                  <a:srgbClr val="FFFFFF"/>
                </a:solidFill>
              </a:rPr>
              <a:t>Andrea Martinez</a:t>
            </a:r>
            <a:endParaRPr sz="6000">
              <a:solidFill>
                <a:srgbClr val="FFFFFF"/>
              </a:solidFill>
            </a:endParaRPr>
          </a:p>
        </p:txBody>
      </p:sp>
      <p:sp>
        <p:nvSpPr>
          <p:cNvPr id="387" name="Google Shape;387;p42"/>
          <p:cNvSpPr txBox="1"/>
          <p:nvPr>
            <p:ph idx="1" type="body"/>
          </p:nvPr>
        </p:nvSpPr>
        <p:spPr>
          <a:xfrm>
            <a:off x="311700" y="1729575"/>
            <a:ext cx="36615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Char char="●"/>
            </a:pPr>
            <a:r>
              <a:rPr lang="en" sz="2000">
                <a:solidFill>
                  <a:srgbClr val="FFFFFF"/>
                </a:solidFill>
              </a:rPr>
              <a:t>Human Development and Family Sciences </a:t>
            </a:r>
            <a:r>
              <a:rPr lang="en" sz="2000">
                <a:solidFill>
                  <a:srgbClr val="FFFFFF"/>
                </a:solidFill>
              </a:rPr>
              <a:t>Major</a:t>
            </a:r>
            <a:endParaRPr sz="2000">
              <a:solidFill>
                <a:srgbClr val="FFFFFF"/>
              </a:solidFill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Char char="●"/>
            </a:pPr>
            <a:r>
              <a:rPr lang="en" sz="2000">
                <a:solidFill>
                  <a:srgbClr val="FFFFFF"/>
                </a:solidFill>
              </a:rPr>
              <a:t>3rd Year</a:t>
            </a:r>
            <a:endParaRPr sz="2000">
              <a:solidFill>
                <a:srgbClr val="FFFFFF"/>
              </a:solidFill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Char char="●"/>
            </a:pPr>
            <a:r>
              <a:rPr lang="en" sz="2000">
                <a:solidFill>
                  <a:srgbClr val="FFFFFF"/>
                </a:solidFill>
              </a:rPr>
              <a:t>Eagle Pass, TX</a:t>
            </a:r>
            <a:endParaRPr sz="2000">
              <a:solidFill>
                <a:srgbClr val="FFFFFF"/>
              </a:solidFill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Char char="●"/>
            </a:pPr>
            <a:r>
              <a:rPr lang="en" sz="2000">
                <a:solidFill>
                  <a:srgbClr val="FFFFFF"/>
                </a:solidFill>
              </a:rPr>
              <a:t>I may be listed as a co-author for a study my PI is submitting to the National Latino Psychological Association!</a:t>
            </a:r>
            <a:endParaRPr sz="2000">
              <a:solidFill>
                <a:srgbClr val="FFFFFF"/>
              </a:solidFill>
            </a:endParaRPr>
          </a:p>
        </p:txBody>
      </p:sp>
      <p:sp>
        <p:nvSpPr>
          <p:cNvPr id="388" name="Google Shape;388;p42"/>
          <p:cNvSpPr txBox="1"/>
          <p:nvPr/>
        </p:nvSpPr>
        <p:spPr>
          <a:xfrm>
            <a:off x="311700" y="1273275"/>
            <a:ext cx="3752400" cy="58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2"/>
                </a:solidFill>
              </a:rPr>
              <a:t>Archives Director</a:t>
            </a:r>
            <a:endParaRPr b="1">
              <a:solidFill>
                <a:schemeClr val="lt2"/>
              </a:solidFill>
            </a:endParaRPr>
          </a:p>
        </p:txBody>
      </p:sp>
      <p:pic>
        <p:nvPicPr>
          <p:cNvPr id="389" name="Google Shape;389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326825"/>
            <a:ext cx="855474" cy="816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0" name="Google Shape;390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88675" y="1729575"/>
            <a:ext cx="3938450" cy="2626946"/>
          </a:xfrm>
          <a:prstGeom prst="rect">
            <a:avLst/>
          </a:prstGeom>
          <a:noFill/>
          <a:ln cap="flat" cmpd="sng" w="38100">
            <a:solidFill>
              <a:srgbClr val="1155CC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94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5" name="Google Shape;395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3925"/>
            <a:ext cx="9144000" cy="5115649"/>
          </a:xfrm>
          <a:prstGeom prst="rect">
            <a:avLst/>
          </a:prstGeom>
          <a:noFill/>
          <a:ln>
            <a:noFill/>
          </a:ln>
        </p:spPr>
      </p:pic>
      <p:sp>
        <p:nvSpPr>
          <p:cNvPr id="396" name="Google Shape;396;p43"/>
          <p:cNvSpPr/>
          <p:nvPr/>
        </p:nvSpPr>
        <p:spPr>
          <a:xfrm>
            <a:off x="495150" y="370050"/>
            <a:ext cx="8153700" cy="4403400"/>
          </a:xfrm>
          <a:prstGeom prst="rect">
            <a:avLst/>
          </a:prstGeom>
          <a:solidFill>
            <a:srgbClr val="0145AC">
              <a:alpha val="8077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97" name="Google Shape;397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4326825"/>
            <a:ext cx="855474" cy="816675"/>
          </a:xfrm>
          <a:prstGeom prst="rect">
            <a:avLst/>
          </a:prstGeom>
          <a:noFill/>
          <a:ln>
            <a:noFill/>
          </a:ln>
        </p:spPr>
      </p:pic>
      <p:sp>
        <p:nvSpPr>
          <p:cNvPr id="398" name="Google Shape;398;p43"/>
          <p:cNvSpPr txBox="1"/>
          <p:nvPr/>
        </p:nvSpPr>
        <p:spPr>
          <a:xfrm>
            <a:off x="855475" y="762150"/>
            <a:ext cx="7457700" cy="361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Scrapbooking Social</a:t>
            </a:r>
            <a:endParaRPr sz="360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81000" lvl="0" marL="457200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Char char="-"/>
            </a:pPr>
            <a:r>
              <a:rPr b="1" lang="en" sz="2400">
                <a:solidFill>
                  <a:schemeClr val="lt2"/>
                </a:solidFill>
              </a:rPr>
              <a:t>Multiple Dates (TBA) - </a:t>
            </a:r>
            <a:endParaRPr b="1" sz="1200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FFFFFF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9" name="Google Shape;399;p43"/>
          <p:cNvSpPr txBox="1"/>
          <p:nvPr/>
        </p:nvSpPr>
        <p:spPr>
          <a:xfrm>
            <a:off x="1460350" y="1906800"/>
            <a:ext cx="2061600" cy="47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en" sz="1800">
                <a:solidFill>
                  <a:srgbClr val="FFFFFF"/>
                </a:solidFill>
              </a:rPr>
              <a:t>Sign up here for live updates via GroupMe:</a:t>
            </a:r>
            <a:endParaRPr b="1" sz="18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400" name="Google Shape;400;p43"/>
          <p:cNvSpPr txBox="1"/>
          <p:nvPr/>
        </p:nvSpPr>
        <p:spPr>
          <a:xfrm>
            <a:off x="5197200" y="1971250"/>
            <a:ext cx="2351700" cy="47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en" sz="1800">
                <a:solidFill>
                  <a:schemeClr val="lt2"/>
                </a:solidFill>
              </a:rPr>
              <a:t>Submit pictures here by Friday 3/15:</a:t>
            </a:r>
            <a:endParaRPr>
              <a:solidFill>
                <a:schemeClr val="lt2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401" name="Google Shape;401;p4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08975" y="2788238"/>
            <a:ext cx="1731800" cy="1731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2" name="Google Shape;402;p4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625252" y="2943548"/>
            <a:ext cx="1731799" cy="17375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000000"/>
        </a:solidFill>
      </p:bgPr>
    </p:bg>
    <p:spTree>
      <p:nvGrpSpPr>
        <p:cNvPr id="406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4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solidFill>
                  <a:srgbClr val="FFFFFF"/>
                </a:solidFill>
              </a:rPr>
              <a:t>Valeria Sornia</a:t>
            </a:r>
            <a:endParaRPr sz="6000">
              <a:solidFill>
                <a:srgbClr val="FFFFFF"/>
              </a:solidFill>
            </a:endParaRPr>
          </a:p>
        </p:txBody>
      </p:sp>
      <p:sp>
        <p:nvSpPr>
          <p:cNvPr id="408" name="Google Shape;408;p44"/>
          <p:cNvSpPr txBox="1"/>
          <p:nvPr>
            <p:ph idx="1" type="body"/>
          </p:nvPr>
        </p:nvSpPr>
        <p:spPr>
          <a:xfrm>
            <a:off x="357150" y="1855575"/>
            <a:ext cx="36615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Char char="●"/>
            </a:pPr>
            <a:r>
              <a:rPr lang="en" sz="2000">
                <a:solidFill>
                  <a:srgbClr val="FFFFFF"/>
                </a:solidFill>
              </a:rPr>
              <a:t>Neuroscience </a:t>
            </a:r>
            <a:r>
              <a:rPr lang="en" sz="2000">
                <a:solidFill>
                  <a:srgbClr val="FFFFFF"/>
                </a:solidFill>
              </a:rPr>
              <a:t>Major</a:t>
            </a:r>
            <a:endParaRPr sz="2000">
              <a:solidFill>
                <a:srgbClr val="FFFFFF"/>
              </a:solidFill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Char char="●"/>
            </a:pPr>
            <a:r>
              <a:rPr lang="en" sz="2000">
                <a:solidFill>
                  <a:srgbClr val="FFFFFF"/>
                </a:solidFill>
              </a:rPr>
              <a:t>3rd Year</a:t>
            </a:r>
            <a:endParaRPr sz="2000">
              <a:solidFill>
                <a:srgbClr val="FFFFFF"/>
              </a:solidFill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Char char="●"/>
            </a:pPr>
            <a:r>
              <a:rPr lang="en" sz="2000">
                <a:solidFill>
                  <a:srgbClr val="FFFFFF"/>
                </a:solidFill>
              </a:rPr>
              <a:t>Eagle Pass, TX</a:t>
            </a:r>
            <a:endParaRPr sz="2000">
              <a:solidFill>
                <a:srgbClr val="FFFFFF"/>
              </a:solidFill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Char char="●"/>
            </a:pPr>
            <a:r>
              <a:rPr lang="en" sz="2000">
                <a:solidFill>
                  <a:srgbClr val="FFFFFF"/>
                </a:solidFill>
              </a:rPr>
              <a:t>Ariana Grande follows me on Twitter! :) #thankunext</a:t>
            </a:r>
            <a:endParaRPr sz="2000">
              <a:solidFill>
                <a:srgbClr val="FFFFFF"/>
              </a:solidFill>
            </a:endParaRPr>
          </a:p>
        </p:txBody>
      </p:sp>
      <p:sp>
        <p:nvSpPr>
          <p:cNvPr id="409" name="Google Shape;409;p44"/>
          <p:cNvSpPr txBox="1"/>
          <p:nvPr/>
        </p:nvSpPr>
        <p:spPr>
          <a:xfrm>
            <a:off x="311700" y="1273275"/>
            <a:ext cx="3752400" cy="58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2"/>
                </a:solidFill>
              </a:rPr>
              <a:t>Public Relations Director</a:t>
            </a:r>
            <a:endParaRPr b="1">
              <a:solidFill>
                <a:schemeClr val="lt2"/>
              </a:solidFill>
            </a:endParaRPr>
          </a:p>
        </p:txBody>
      </p:sp>
      <p:pic>
        <p:nvPicPr>
          <p:cNvPr id="410" name="Google Shape;410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326825"/>
            <a:ext cx="855474" cy="816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1" name="Google Shape;411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56425" y="1699875"/>
            <a:ext cx="3938450" cy="2626946"/>
          </a:xfrm>
          <a:prstGeom prst="rect">
            <a:avLst/>
          </a:prstGeom>
          <a:noFill/>
          <a:ln cap="flat" cmpd="sng" w="38100">
            <a:solidFill>
              <a:srgbClr val="1155CC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15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6" name="Google Shape;416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3925"/>
            <a:ext cx="9144000" cy="5115649"/>
          </a:xfrm>
          <a:prstGeom prst="rect">
            <a:avLst/>
          </a:prstGeom>
          <a:noFill/>
          <a:ln>
            <a:noFill/>
          </a:ln>
        </p:spPr>
      </p:pic>
      <p:sp>
        <p:nvSpPr>
          <p:cNvPr id="417" name="Google Shape;417;p45"/>
          <p:cNvSpPr/>
          <p:nvPr/>
        </p:nvSpPr>
        <p:spPr>
          <a:xfrm>
            <a:off x="495150" y="370050"/>
            <a:ext cx="8153700" cy="4403400"/>
          </a:xfrm>
          <a:prstGeom prst="rect">
            <a:avLst/>
          </a:prstGeom>
          <a:solidFill>
            <a:srgbClr val="0145AC">
              <a:alpha val="8077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18" name="Google Shape;418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4326825"/>
            <a:ext cx="855474" cy="816675"/>
          </a:xfrm>
          <a:prstGeom prst="rect">
            <a:avLst/>
          </a:prstGeom>
          <a:noFill/>
          <a:ln>
            <a:noFill/>
          </a:ln>
        </p:spPr>
      </p:pic>
      <p:sp>
        <p:nvSpPr>
          <p:cNvPr id="419" name="Google Shape;419;p45"/>
          <p:cNvSpPr txBox="1"/>
          <p:nvPr/>
        </p:nvSpPr>
        <p:spPr>
          <a:xfrm>
            <a:off x="855475" y="762150"/>
            <a:ext cx="7457700" cy="361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Explore UT</a:t>
            </a:r>
            <a:endParaRPr sz="360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lt2"/>
                </a:solidFill>
              </a:rPr>
              <a:t> </a:t>
            </a:r>
            <a:endParaRPr sz="2400">
              <a:solidFill>
                <a:schemeClr val="lt2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2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FFFFFF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20" name="Google Shape;420;p4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15176" y="1782750"/>
            <a:ext cx="3085105" cy="2313829"/>
          </a:xfrm>
          <a:prstGeom prst="rect">
            <a:avLst/>
          </a:prstGeom>
          <a:noFill/>
          <a:ln>
            <a:noFill/>
          </a:ln>
        </p:spPr>
      </p:pic>
      <p:pic>
        <p:nvPicPr>
          <p:cNvPr id="421" name="Google Shape;421;p4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654176" y="1825426"/>
            <a:ext cx="2971302" cy="22284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000000"/>
        </a:solidFill>
      </p:bgPr>
    </p:bg>
    <p:spTree>
      <p:nvGrpSpPr>
        <p:cNvPr id="425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4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solidFill>
                  <a:srgbClr val="FFFFFF"/>
                </a:solidFill>
              </a:rPr>
              <a:t>Jessica Medrano</a:t>
            </a:r>
            <a:endParaRPr sz="6000">
              <a:solidFill>
                <a:srgbClr val="FFFFFF"/>
              </a:solidFill>
            </a:endParaRPr>
          </a:p>
        </p:txBody>
      </p:sp>
      <p:sp>
        <p:nvSpPr>
          <p:cNvPr id="427" name="Google Shape;427;p46"/>
          <p:cNvSpPr txBox="1"/>
          <p:nvPr>
            <p:ph idx="1" type="body"/>
          </p:nvPr>
        </p:nvSpPr>
        <p:spPr>
          <a:xfrm>
            <a:off x="311700" y="1863900"/>
            <a:ext cx="36615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Char char="●"/>
            </a:pPr>
            <a:r>
              <a:rPr lang="en" sz="2000">
                <a:solidFill>
                  <a:srgbClr val="FFFFFF"/>
                </a:solidFill>
              </a:rPr>
              <a:t>Neuroscience </a:t>
            </a:r>
            <a:r>
              <a:rPr lang="en" sz="2000">
                <a:solidFill>
                  <a:srgbClr val="FFFFFF"/>
                </a:solidFill>
              </a:rPr>
              <a:t>Major</a:t>
            </a:r>
            <a:endParaRPr sz="2000">
              <a:solidFill>
                <a:srgbClr val="FFFFFF"/>
              </a:solidFill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Char char="●"/>
            </a:pPr>
            <a:r>
              <a:rPr lang="en" sz="2000">
                <a:solidFill>
                  <a:srgbClr val="FFFFFF"/>
                </a:solidFill>
              </a:rPr>
              <a:t>3rd Year</a:t>
            </a:r>
            <a:endParaRPr sz="2000">
              <a:solidFill>
                <a:srgbClr val="FFFFFF"/>
              </a:solidFill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Char char="●"/>
            </a:pPr>
            <a:r>
              <a:rPr lang="en" sz="2000">
                <a:solidFill>
                  <a:srgbClr val="FFFFFF"/>
                </a:solidFill>
              </a:rPr>
              <a:t>Houston, TX</a:t>
            </a:r>
            <a:endParaRPr sz="2000">
              <a:solidFill>
                <a:srgbClr val="FFFFFF"/>
              </a:solidFill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Char char="●"/>
            </a:pPr>
            <a:r>
              <a:rPr lang="en" sz="2000">
                <a:solidFill>
                  <a:srgbClr val="FFFFFF"/>
                </a:solidFill>
              </a:rPr>
              <a:t>Fun fact: I love summermoon coffee &lt;3</a:t>
            </a:r>
            <a:endParaRPr sz="2000">
              <a:solidFill>
                <a:srgbClr val="FFFFFF"/>
              </a:solidFill>
            </a:endParaRPr>
          </a:p>
        </p:txBody>
      </p:sp>
      <p:sp>
        <p:nvSpPr>
          <p:cNvPr id="428" name="Google Shape;428;p46"/>
          <p:cNvSpPr txBox="1"/>
          <p:nvPr/>
        </p:nvSpPr>
        <p:spPr>
          <a:xfrm>
            <a:off x="411550" y="1373100"/>
            <a:ext cx="3752400" cy="58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2"/>
                </a:solidFill>
              </a:rPr>
              <a:t>IT Director</a:t>
            </a:r>
            <a:endParaRPr b="1">
              <a:solidFill>
                <a:schemeClr val="lt2"/>
              </a:solidFill>
            </a:endParaRPr>
          </a:p>
        </p:txBody>
      </p:sp>
      <p:pic>
        <p:nvPicPr>
          <p:cNvPr id="429" name="Google Shape;429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326825"/>
            <a:ext cx="855474" cy="816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30" name="Google Shape;430;p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07725" y="1699875"/>
            <a:ext cx="3938450" cy="2626946"/>
          </a:xfrm>
          <a:prstGeom prst="rect">
            <a:avLst/>
          </a:prstGeom>
          <a:noFill/>
          <a:ln cap="flat" cmpd="sng" w="38100">
            <a:solidFill>
              <a:srgbClr val="1155CC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434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5" name="Google Shape;435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326825"/>
            <a:ext cx="855474" cy="816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36" name="Google Shape;436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-654250"/>
            <a:ext cx="9144003" cy="6099050"/>
          </a:xfrm>
          <a:prstGeom prst="rect">
            <a:avLst/>
          </a:prstGeom>
          <a:noFill/>
          <a:ln>
            <a:noFill/>
          </a:ln>
        </p:spPr>
      </p:pic>
      <p:sp>
        <p:nvSpPr>
          <p:cNvPr id="437" name="Google Shape;437;p47"/>
          <p:cNvSpPr/>
          <p:nvPr/>
        </p:nvSpPr>
        <p:spPr>
          <a:xfrm>
            <a:off x="0" y="3291450"/>
            <a:ext cx="9144000" cy="2153400"/>
          </a:xfrm>
          <a:prstGeom prst="rect">
            <a:avLst/>
          </a:prstGeom>
          <a:solidFill>
            <a:srgbClr val="0145AC">
              <a:alpha val="6884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8" name="Google Shape;438;p47"/>
          <p:cNvSpPr txBox="1"/>
          <p:nvPr/>
        </p:nvSpPr>
        <p:spPr>
          <a:xfrm>
            <a:off x="2362200" y="3679050"/>
            <a:ext cx="4419600" cy="137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Let us know if you have any questions!!</a:t>
            </a:r>
            <a:endParaRPr sz="240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442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3" name="Google Shape;443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444" name="Google Shape;444;p48"/>
          <p:cNvSpPr/>
          <p:nvPr/>
        </p:nvSpPr>
        <p:spPr>
          <a:xfrm>
            <a:off x="2054400" y="55800"/>
            <a:ext cx="5035200" cy="5031900"/>
          </a:xfrm>
          <a:prstGeom prst="ellipse">
            <a:avLst/>
          </a:prstGeom>
          <a:solidFill>
            <a:srgbClr val="0145AC">
              <a:alpha val="6884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5" name="Google Shape;445;p48"/>
          <p:cNvSpPr txBox="1"/>
          <p:nvPr/>
        </p:nvSpPr>
        <p:spPr>
          <a:xfrm>
            <a:off x="2431800" y="717825"/>
            <a:ext cx="4280400" cy="59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Thank You for Coming!!</a:t>
            </a:r>
            <a:endParaRPr sz="300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446" name="Google Shape;446;p48"/>
          <p:cNvSpPr txBox="1"/>
          <p:nvPr/>
        </p:nvSpPr>
        <p:spPr>
          <a:xfrm>
            <a:off x="2897700" y="1383225"/>
            <a:ext cx="3348600" cy="197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2"/>
                </a:solidFill>
              </a:rPr>
              <a:t>Sign in here:</a:t>
            </a:r>
            <a:endParaRPr b="1">
              <a:solidFill>
                <a:schemeClr val="lt2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https://tinyurl.com/y44zja6k</a:t>
            </a:r>
            <a:endParaRPr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2"/>
                </a:solidFill>
              </a:rPr>
              <a:t>3rd General Body Meeting:</a:t>
            </a:r>
            <a:endParaRPr b="1">
              <a:solidFill>
                <a:schemeClr val="lt2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</a:rPr>
              <a:t> 26 March 2019</a:t>
            </a:r>
            <a:endParaRPr sz="1200"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</a:rPr>
              <a:t>6:45 pm</a:t>
            </a:r>
            <a:endParaRPr sz="1200"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2"/>
                </a:solidFill>
              </a:rPr>
              <a:t>Website:</a:t>
            </a:r>
            <a:r>
              <a:rPr b="1" lang="en">
                <a:solidFill>
                  <a:schemeClr val="lt1"/>
                </a:solidFill>
              </a:rPr>
              <a:t> </a:t>
            </a:r>
            <a:r>
              <a:rPr lang="en">
                <a:solidFill>
                  <a:schemeClr val="lt1"/>
                </a:solidFill>
              </a:rPr>
              <a:t>Texashhpo.weebly.com</a:t>
            </a:r>
            <a:endParaRPr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2"/>
                </a:solidFill>
              </a:rPr>
              <a:t>Email:</a:t>
            </a:r>
            <a:r>
              <a:rPr lang="en">
                <a:solidFill>
                  <a:schemeClr val="lt1"/>
                </a:solidFill>
              </a:rPr>
              <a:t> texashhpo@gmail.com</a:t>
            </a:r>
            <a:endParaRPr>
              <a:solidFill>
                <a:schemeClr val="lt1"/>
              </a:solidFill>
            </a:endParaRPr>
          </a:p>
        </p:txBody>
      </p:sp>
      <p:pic>
        <p:nvPicPr>
          <p:cNvPr id="447" name="Google Shape;447;p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19050" y="3502772"/>
            <a:ext cx="487218" cy="487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48" name="Google Shape;448;p4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609275" y="4210647"/>
            <a:ext cx="429250" cy="429250"/>
          </a:xfrm>
          <a:prstGeom prst="rect">
            <a:avLst/>
          </a:prstGeom>
          <a:noFill/>
          <a:ln>
            <a:noFill/>
          </a:ln>
        </p:spPr>
      </p:pic>
      <p:sp>
        <p:nvSpPr>
          <p:cNvPr id="449" name="Google Shape;449;p48"/>
          <p:cNvSpPr txBox="1"/>
          <p:nvPr/>
        </p:nvSpPr>
        <p:spPr>
          <a:xfrm>
            <a:off x="4040250" y="3502775"/>
            <a:ext cx="1849200" cy="48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</a:rPr>
              <a:t>HHPO (Hispanic Health Professions Organization)</a:t>
            </a:r>
            <a:endParaRPr sz="1000">
              <a:solidFill>
                <a:schemeClr val="lt1"/>
              </a:solidFill>
            </a:endParaRPr>
          </a:p>
        </p:txBody>
      </p:sp>
      <p:sp>
        <p:nvSpPr>
          <p:cNvPr id="450" name="Google Shape;450;p48"/>
          <p:cNvSpPr txBox="1"/>
          <p:nvPr/>
        </p:nvSpPr>
        <p:spPr>
          <a:xfrm>
            <a:off x="4240950" y="4210650"/>
            <a:ext cx="1447800" cy="5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</a:rPr>
              <a:t>@texashhpo</a:t>
            </a:r>
            <a:endParaRPr sz="12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4326825"/>
            <a:ext cx="855474" cy="816675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16"/>
          <p:cNvSpPr/>
          <p:nvPr/>
        </p:nvSpPr>
        <p:spPr>
          <a:xfrm>
            <a:off x="729150" y="533250"/>
            <a:ext cx="7904400" cy="4077000"/>
          </a:xfrm>
          <a:prstGeom prst="rect">
            <a:avLst/>
          </a:prstGeom>
          <a:solidFill>
            <a:srgbClr val="0145AC">
              <a:alpha val="807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" name="Google Shape;87;p16"/>
          <p:cNvSpPr txBox="1"/>
          <p:nvPr/>
        </p:nvSpPr>
        <p:spPr>
          <a:xfrm>
            <a:off x="1682400" y="473675"/>
            <a:ext cx="5997900" cy="65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Aspire Banquet </a:t>
            </a:r>
            <a:endParaRPr sz="3500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en" sz="1800">
                <a:solidFill>
                  <a:schemeClr val="lt2"/>
                </a:solidFill>
              </a:rPr>
              <a:t>Monday March 25th @ 6 PM </a:t>
            </a:r>
            <a:endParaRPr b="1" sz="1800">
              <a:solidFill>
                <a:schemeClr val="lt2"/>
              </a:solidFill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en" sz="1800">
                <a:solidFill>
                  <a:schemeClr val="lt2"/>
                </a:solidFill>
              </a:rPr>
              <a:t>SAC Ballroom</a:t>
            </a:r>
            <a:endParaRPr b="1" sz="1800">
              <a:solidFill>
                <a:schemeClr val="lt2"/>
              </a:solidFill>
            </a:endParaRPr>
          </a:p>
          <a:p>
            <a:pPr indent="0" lvl="0" marL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lt2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1" sz="2000">
              <a:solidFill>
                <a:schemeClr val="lt2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88" name="Google Shape;88;p16"/>
          <p:cNvSpPr txBox="1"/>
          <p:nvPr/>
        </p:nvSpPr>
        <p:spPr>
          <a:xfrm>
            <a:off x="970650" y="1693425"/>
            <a:ext cx="7202700" cy="304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FFFFFF"/>
                </a:solidFill>
              </a:rPr>
              <a:t>The annual Aspire Awards Banquet celebrates African-American and Hispanic students who have excelled in the sciences. During this event, two peer-nominated awards will be given in: Leadership and Service.</a:t>
            </a:r>
            <a:endParaRPr sz="1100">
              <a:solidFill>
                <a:srgbClr val="FFFFFF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FFFFFF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FFFFFF"/>
                </a:solidFill>
              </a:rPr>
              <a:t>Leadership and Service Award:</a:t>
            </a:r>
            <a:r>
              <a:rPr lang="en" sz="1100">
                <a:solidFill>
                  <a:srgbClr val="FFFFFF"/>
                </a:solidFill>
              </a:rPr>
              <a:t> Recipients have exhibited strong skills in leading and motivating others and have made a lasting contribution, through outstanding works of voluntary service, to The University of Texas and the surrounding communities.</a:t>
            </a:r>
            <a:endParaRPr sz="1100">
              <a:solidFill>
                <a:srgbClr val="FFFFFF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FFFFFF"/>
                </a:solidFill>
              </a:rPr>
              <a:t>Inspire Award:</a:t>
            </a:r>
            <a:r>
              <a:rPr lang="en" sz="1100">
                <a:solidFill>
                  <a:srgbClr val="FFFFFF"/>
                </a:solidFill>
              </a:rPr>
              <a:t> Recipients have proven inspirational by virtue of their courage and integrity and have acted as outstanding examples for others in the College of Natural Sciences community.</a:t>
            </a:r>
            <a:endParaRPr sz="1100">
              <a:solidFill>
                <a:srgbClr val="FFFFFF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FFFFFF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>
                <a:solidFill>
                  <a:srgbClr val="FFFFFF"/>
                </a:solidFill>
              </a:rPr>
              <a:t>Awards are nomination based, so if you would like to nominate a fellow CNS student do so </a:t>
            </a:r>
            <a:r>
              <a:rPr lang="en" sz="1100" u="sng">
                <a:solidFill>
                  <a:schemeClr val="lt2"/>
                </a:solidFill>
                <a:hlinkClick r:id="rId5"/>
              </a:rPr>
              <a:t>here</a:t>
            </a:r>
            <a:r>
              <a:rPr lang="en" sz="1100">
                <a:solidFill>
                  <a:srgbClr val="FFFFFF"/>
                </a:solidFill>
              </a:rPr>
              <a:t> by Wednesday February 27th.</a:t>
            </a:r>
            <a:endParaRPr sz="1100">
              <a:solidFill>
                <a:srgbClr val="FFFFFF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FFFFFF"/>
                </a:solidFill>
              </a:rPr>
              <a:t> </a:t>
            </a:r>
            <a:endParaRPr b="1" sz="1100">
              <a:solidFill>
                <a:srgbClr val="FFFFFF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FFFFFF"/>
                </a:solidFill>
              </a:rPr>
              <a:t>RSVP before March 15th! </a:t>
            </a:r>
            <a:endParaRPr b="1" sz="1100">
              <a:solidFill>
                <a:srgbClr val="FFFFFF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 u="sng">
                <a:solidFill>
                  <a:schemeClr val="lt2"/>
                </a:solidFill>
                <a:hlinkClick r:id="rId6"/>
              </a:rPr>
              <a:t>https://utexasscience.wufoo.com/forms/z1dzpkgi06l9xd2/</a:t>
            </a:r>
            <a:endParaRPr b="1" sz="1100">
              <a:solidFill>
                <a:schemeClr val="lt2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100">
              <a:solidFill>
                <a:srgbClr val="FFFFFF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000000"/>
        </a:solidFill>
      </p:bgPr>
    </p:bg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7"/>
          <p:cNvSpPr txBox="1"/>
          <p:nvPr>
            <p:ph type="title"/>
          </p:nvPr>
        </p:nvSpPr>
        <p:spPr>
          <a:xfrm>
            <a:off x="311700" y="3285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solidFill>
                  <a:srgbClr val="FFFFFF"/>
                </a:solidFill>
              </a:rPr>
              <a:t>Spring GBM Timeline</a:t>
            </a:r>
            <a:endParaRPr sz="6000">
              <a:solidFill>
                <a:srgbClr val="FFFFFF"/>
              </a:solidFill>
            </a:endParaRPr>
          </a:p>
        </p:txBody>
      </p:sp>
      <p:pic>
        <p:nvPicPr>
          <p:cNvPr id="94" name="Google Shape;94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326825"/>
            <a:ext cx="855474" cy="8166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5" name="Google Shape;95;p17"/>
          <p:cNvGrpSpPr/>
          <p:nvPr/>
        </p:nvGrpSpPr>
        <p:grpSpPr>
          <a:xfrm>
            <a:off x="421767" y="1788050"/>
            <a:ext cx="2160411" cy="1853600"/>
            <a:chOff x="1083025" y="1574025"/>
            <a:chExt cx="1834900" cy="1853600"/>
          </a:xfrm>
        </p:grpSpPr>
        <p:sp>
          <p:nvSpPr>
            <p:cNvPr id="96" name="Google Shape;96;p17"/>
            <p:cNvSpPr txBox="1"/>
            <p:nvPr/>
          </p:nvSpPr>
          <p:spPr>
            <a:xfrm>
              <a:off x="1373101" y="1574025"/>
              <a:ext cx="855600" cy="241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r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b="1" lang="en" sz="1200">
                  <a:solidFill>
                    <a:srgbClr val="0C58D3"/>
                  </a:solidFill>
                  <a:latin typeface="Roboto"/>
                  <a:ea typeface="Roboto"/>
                  <a:cs typeface="Roboto"/>
                  <a:sym typeface="Roboto"/>
                </a:rPr>
                <a:t>MARCH 26</a:t>
              </a:r>
              <a:endParaRPr b="1" sz="1200">
                <a:solidFill>
                  <a:srgbClr val="0C58D3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97" name="Google Shape;97;p17"/>
            <p:cNvSpPr txBox="1"/>
            <p:nvPr/>
          </p:nvSpPr>
          <p:spPr>
            <a:xfrm>
              <a:off x="1193218" y="2981225"/>
              <a:ext cx="1614600" cy="446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b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200">
                <a:solidFill>
                  <a:srgbClr val="0C58D3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200">
                <a:solidFill>
                  <a:srgbClr val="0C58D3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200">
                  <a:solidFill>
                    <a:srgbClr val="0C58D3"/>
                  </a:solidFill>
                  <a:latin typeface="Roboto"/>
                  <a:ea typeface="Roboto"/>
                  <a:cs typeface="Roboto"/>
                  <a:sym typeface="Roboto"/>
                </a:rPr>
                <a:t>NOMINATIONS</a:t>
              </a:r>
              <a:endParaRPr b="1" sz="1200">
                <a:solidFill>
                  <a:srgbClr val="0C58D3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cxnSp>
          <p:nvCxnSpPr>
            <p:cNvPr id="98" name="Google Shape;98;p17"/>
            <p:cNvCxnSpPr/>
            <p:nvPr/>
          </p:nvCxnSpPr>
          <p:spPr>
            <a:xfrm>
              <a:off x="2180202" y="1695421"/>
              <a:ext cx="718500" cy="741900"/>
            </a:xfrm>
            <a:prstGeom prst="straightConnector1">
              <a:avLst/>
            </a:prstGeom>
            <a:noFill/>
            <a:ln cap="flat" cmpd="sng" w="9525">
              <a:solidFill>
                <a:srgbClr val="0D5DDF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99" name="Google Shape;99;p17"/>
            <p:cNvSpPr/>
            <p:nvPr/>
          </p:nvSpPr>
          <p:spPr>
            <a:xfrm flipH="1">
              <a:off x="1083025" y="2306625"/>
              <a:ext cx="1834800" cy="143400"/>
            </a:xfrm>
            <a:prstGeom prst="parallelogram">
              <a:avLst>
                <a:gd fmla="val 96952" name="adj"/>
              </a:avLst>
            </a:prstGeom>
            <a:solidFill>
              <a:srgbClr val="0D5DD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  </a:t>
              </a:r>
              <a:endParaRPr/>
            </a:p>
          </p:txBody>
        </p:sp>
        <p:sp>
          <p:nvSpPr>
            <p:cNvPr id="100" name="Google Shape;100;p17"/>
            <p:cNvSpPr/>
            <p:nvPr/>
          </p:nvSpPr>
          <p:spPr>
            <a:xfrm>
              <a:off x="1083125" y="2460449"/>
              <a:ext cx="1834800" cy="143400"/>
            </a:xfrm>
            <a:prstGeom prst="parallelogram">
              <a:avLst>
                <a:gd fmla="val 96952" name="adj"/>
              </a:avLst>
            </a:prstGeom>
            <a:solidFill>
              <a:srgbClr val="0944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01" name="Google Shape;101;p17"/>
          <p:cNvGrpSpPr/>
          <p:nvPr/>
        </p:nvGrpSpPr>
        <p:grpSpPr>
          <a:xfrm>
            <a:off x="2532052" y="1788050"/>
            <a:ext cx="2160411" cy="1853600"/>
            <a:chOff x="1083025" y="1574025"/>
            <a:chExt cx="1834900" cy="1853600"/>
          </a:xfrm>
        </p:grpSpPr>
        <p:sp>
          <p:nvSpPr>
            <p:cNvPr id="102" name="Google Shape;102;p17"/>
            <p:cNvSpPr txBox="1"/>
            <p:nvPr/>
          </p:nvSpPr>
          <p:spPr>
            <a:xfrm>
              <a:off x="1414752" y="1574025"/>
              <a:ext cx="813900" cy="241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r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b="1" lang="en" sz="1200">
                  <a:solidFill>
                    <a:srgbClr val="0C58D3"/>
                  </a:solidFill>
                  <a:latin typeface="Roboto"/>
                  <a:ea typeface="Roboto"/>
                  <a:cs typeface="Roboto"/>
                  <a:sym typeface="Roboto"/>
                </a:rPr>
                <a:t>APRIL 2</a:t>
              </a:r>
              <a:endParaRPr b="1" sz="1200">
                <a:solidFill>
                  <a:srgbClr val="0C58D3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03" name="Google Shape;103;p17"/>
            <p:cNvSpPr txBox="1"/>
            <p:nvPr/>
          </p:nvSpPr>
          <p:spPr>
            <a:xfrm>
              <a:off x="1252175" y="2981225"/>
              <a:ext cx="1505100" cy="446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b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200">
                  <a:solidFill>
                    <a:srgbClr val="0C58D3"/>
                  </a:solidFill>
                  <a:latin typeface="Roboto"/>
                  <a:ea typeface="Roboto"/>
                  <a:cs typeface="Roboto"/>
                  <a:sym typeface="Roboto"/>
                </a:rPr>
                <a:t>ELECTIONS</a:t>
              </a:r>
              <a:endParaRPr b="1" sz="1200">
                <a:solidFill>
                  <a:srgbClr val="0C58D3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cxnSp>
          <p:nvCxnSpPr>
            <p:cNvPr id="104" name="Google Shape;104;p17"/>
            <p:cNvCxnSpPr/>
            <p:nvPr/>
          </p:nvCxnSpPr>
          <p:spPr>
            <a:xfrm>
              <a:off x="2180202" y="1695421"/>
              <a:ext cx="718500" cy="741900"/>
            </a:xfrm>
            <a:prstGeom prst="straightConnector1">
              <a:avLst/>
            </a:prstGeom>
            <a:noFill/>
            <a:ln cap="flat" cmpd="sng" w="9525">
              <a:solidFill>
                <a:srgbClr val="0D5DDF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105" name="Google Shape;105;p17"/>
            <p:cNvSpPr/>
            <p:nvPr/>
          </p:nvSpPr>
          <p:spPr>
            <a:xfrm flipH="1">
              <a:off x="1083025" y="2306625"/>
              <a:ext cx="1834800" cy="143400"/>
            </a:xfrm>
            <a:prstGeom prst="parallelogram">
              <a:avLst>
                <a:gd fmla="val 96952" name="adj"/>
              </a:avLst>
            </a:prstGeom>
            <a:solidFill>
              <a:srgbClr val="0D5DD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  </a:t>
              </a:r>
              <a:endParaRPr/>
            </a:p>
          </p:txBody>
        </p:sp>
        <p:sp>
          <p:nvSpPr>
            <p:cNvPr id="106" name="Google Shape;106;p17"/>
            <p:cNvSpPr/>
            <p:nvPr/>
          </p:nvSpPr>
          <p:spPr>
            <a:xfrm>
              <a:off x="1083125" y="2460449"/>
              <a:ext cx="1834800" cy="143400"/>
            </a:xfrm>
            <a:prstGeom prst="parallelogram">
              <a:avLst>
                <a:gd fmla="val 96952" name="adj"/>
              </a:avLst>
            </a:prstGeom>
            <a:solidFill>
              <a:srgbClr val="0944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07" name="Google Shape;107;p17"/>
          <p:cNvGrpSpPr/>
          <p:nvPr/>
        </p:nvGrpSpPr>
        <p:grpSpPr>
          <a:xfrm>
            <a:off x="4652346" y="1787689"/>
            <a:ext cx="2610608" cy="1853950"/>
            <a:chOff x="1083025" y="1574036"/>
            <a:chExt cx="2289606" cy="1853950"/>
          </a:xfrm>
        </p:grpSpPr>
        <p:sp>
          <p:nvSpPr>
            <p:cNvPr id="108" name="Google Shape;108;p17"/>
            <p:cNvSpPr txBox="1"/>
            <p:nvPr/>
          </p:nvSpPr>
          <p:spPr>
            <a:xfrm>
              <a:off x="1373108" y="1574036"/>
              <a:ext cx="855600" cy="241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r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b="1" lang="en" sz="1200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APRIL 23</a:t>
              </a:r>
              <a:endParaRPr b="1" sz="1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09" name="Google Shape;109;p17"/>
            <p:cNvSpPr txBox="1"/>
            <p:nvPr/>
          </p:nvSpPr>
          <p:spPr>
            <a:xfrm>
              <a:off x="1083031" y="2981586"/>
              <a:ext cx="2289600" cy="446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b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200">
                  <a:solidFill>
                    <a:srgbClr val="858585"/>
                  </a:solidFill>
                  <a:latin typeface="Roboto"/>
                  <a:ea typeface="Roboto"/>
                  <a:cs typeface="Roboto"/>
                  <a:sym typeface="Roboto"/>
                </a:rPr>
                <a:t>NEW BOARD ANNOUNCED</a:t>
              </a:r>
              <a:endParaRPr b="1" sz="1200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cxnSp>
          <p:nvCxnSpPr>
            <p:cNvPr id="110" name="Google Shape;110;p17"/>
            <p:cNvCxnSpPr/>
            <p:nvPr/>
          </p:nvCxnSpPr>
          <p:spPr>
            <a:xfrm>
              <a:off x="2180202" y="1695421"/>
              <a:ext cx="718500" cy="741900"/>
            </a:xfrm>
            <a:prstGeom prst="straightConnector1">
              <a:avLst/>
            </a:prstGeom>
            <a:noFill/>
            <a:ln cap="flat" cmpd="sng" w="9525">
              <a:solidFill>
                <a:srgbClr val="C2C2C2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111" name="Google Shape;111;p17"/>
            <p:cNvSpPr/>
            <p:nvPr/>
          </p:nvSpPr>
          <p:spPr>
            <a:xfrm flipH="1">
              <a:off x="1083025" y="2306625"/>
              <a:ext cx="1834800" cy="143400"/>
            </a:xfrm>
            <a:prstGeom prst="parallelogram">
              <a:avLst>
                <a:gd fmla="val 96952" name="adj"/>
              </a:avLst>
            </a:prstGeom>
            <a:solidFill>
              <a:srgbClr val="C2C2C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rgbClr val="666666"/>
                  </a:solidFill>
                </a:rPr>
                <a:t>  </a:t>
              </a:r>
              <a:endParaRPr>
                <a:solidFill>
                  <a:srgbClr val="666666"/>
                </a:solidFill>
              </a:endParaRPr>
            </a:p>
          </p:txBody>
        </p:sp>
        <p:sp>
          <p:nvSpPr>
            <p:cNvPr id="112" name="Google Shape;112;p17"/>
            <p:cNvSpPr/>
            <p:nvPr/>
          </p:nvSpPr>
          <p:spPr>
            <a:xfrm>
              <a:off x="1083125" y="2460449"/>
              <a:ext cx="1834800" cy="143400"/>
            </a:xfrm>
            <a:prstGeom prst="parallelogram">
              <a:avLst>
                <a:gd fmla="val 96952" name="adj"/>
              </a:avLst>
            </a:prstGeom>
            <a:solidFill>
              <a:srgbClr val="85858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13" name="Google Shape;113;p17"/>
          <p:cNvGrpSpPr/>
          <p:nvPr/>
        </p:nvGrpSpPr>
        <p:grpSpPr>
          <a:xfrm>
            <a:off x="6702885" y="1788050"/>
            <a:ext cx="2912489" cy="1853597"/>
            <a:chOff x="1083025" y="1574025"/>
            <a:chExt cx="2610693" cy="1853597"/>
          </a:xfrm>
        </p:grpSpPr>
        <p:sp>
          <p:nvSpPr>
            <p:cNvPr id="114" name="Google Shape;114;p17"/>
            <p:cNvSpPr txBox="1"/>
            <p:nvPr/>
          </p:nvSpPr>
          <p:spPr>
            <a:xfrm>
              <a:off x="1604274" y="1574025"/>
              <a:ext cx="624300" cy="241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r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b="1" lang="en" sz="12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MAY 7</a:t>
              </a:r>
              <a:endParaRPr b="1" sz="1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15" name="Google Shape;115;p17"/>
            <p:cNvSpPr txBox="1"/>
            <p:nvPr/>
          </p:nvSpPr>
          <p:spPr>
            <a:xfrm>
              <a:off x="1235818" y="2981222"/>
              <a:ext cx="2457900" cy="446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b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200">
                  <a:solidFill>
                    <a:srgbClr val="858585"/>
                  </a:solidFill>
                  <a:latin typeface="Roboto"/>
                  <a:ea typeface="Roboto"/>
                  <a:cs typeface="Roboto"/>
                  <a:sym typeface="Roboto"/>
                </a:rPr>
                <a:t>GBM RUN BY NEW BOARD</a:t>
              </a:r>
              <a:endParaRPr b="1" sz="1200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cxnSp>
          <p:nvCxnSpPr>
            <p:cNvPr id="116" name="Google Shape;116;p17"/>
            <p:cNvCxnSpPr/>
            <p:nvPr/>
          </p:nvCxnSpPr>
          <p:spPr>
            <a:xfrm>
              <a:off x="2180202" y="1695421"/>
              <a:ext cx="718500" cy="741900"/>
            </a:xfrm>
            <a:prstGeom prst="straightConnector1">
              <a:avLst/>
            </a:prstGeom>
            <a:noFill/>
            <a:ln cap="flat" cmpd="sng" w="9525">
              <a:solidFill>
                <a:srgbClr val="C2C2C2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117" name="Google Shape;117;p17"/>
            <p:cNvSpPr/>
            <p:nvPr/>
          </p:nvSpPr>
          <p:spPr>
            <a:xfrm flipH="1">
              <a:off x="1083025" y="2306625"/>
              <a:ext cx="1834800" cy="143400"/>
            </a:xfrm>
            <a:prstGeom prst="parallelogram">
              <a:avLst>
                <a:gd fmla="val 96952" name="adj"/>
              </a:avLst>
            </a:prstGeom>
            <a:solidFill>
              <a:srgbClr val="C2C2C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  </a:t>
              </a:r>
              <a:endParaRPr/>
            </a:p>
          </p:txBody>
        </p:sp>
        <p:sp>
          <p:nvSpPr>
            <p:cNvPr id="118" name="Google Shape;118;p17"/>
            <p:cNvSpPr/>
            <p:nvPr/>
          </p:nvSpPr>
          <p:spPr>
            <a:xfrm>
              <a:off x="1083125" y="2460449"/>
              <a:ext cx="1834800" cy="143400"/>
            </a:xfrm>
            <a:prstGeom prst="parallelogram">
              <a:avLst>
                <a:gd fmla="val 96952" name="adj"/>
              </a:avLst>
            </a:prstGeom>
            <a:solidFill>
              <a:srgbClr val="85858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000000"/>
        </a:solidFill>
      </p:bgPr>
    </p:bg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8"/>
          <p:cNvSpPr txBox="1"/>
          <p:nvPr>
            <p:ph type="title"/>
          </p:nvPr>
        </p:nvSpPr>
        <p:spPr>
          <a:xfrm>
            <a:off x="182600" y="36270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200">
                <a:solidFill>
                  <a:srgbClr val="FFFFFF"/>
                </a:solidFill>
              </a:rPr>
              <a:t>Cesar Gonzale</a:t>
            </a:r>
            <a:r>
              <a:rPr lang="en" sz="6200">
                <a:solidFill>
                  <a:srgbClr val="FFFFFF"/>
                </a:solidFill>
              </a:rPr>
              <a:t>z</a:t>
            </a:r>
            <a:endParaRPr sz="6200">
              <a:solidFill>
                <a:srgbClr val="FFFFFF"/>
              </a:solidFill>
            </a:endParaRPr>
          </a:p>
        </p:txBody>
      </p:sp>
      <p:sp>
        <p:nvSpPr>
          <p:cNvPr id="124" name="Google Shape;124;p18"/>
          <p:cNvSpPr txBox="1"/>
          <p:nvPr>
            <p:ph idx="1" type="body"/>
          </p:nvPr>
        </p:nvSpPr>
        <p:spPr>
          <a:xfrm>
            <a:off x="389550" y="1702825"/>
            <a:ext cx="42318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Char char="●"/>
            </a:pPr>
            <a:r>
              <a:rPr lang="en" sz="2000">
                <a:solidFill>
                  <a:srgbClr val="FFFFFF"/>
                </a:solidFill>
              </a:rPr>
              <a:t>Neuroscience Major</a:t>
            </a:r>
            <a:endParaRPr sz="2000">
              <a:solidFill>
                <a:srgbClr val="FFFFFF"/>
              </a:solidFill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Char char="●"/>
            </a:pPr>
            <a:r>
              <a:rPr lang="en" sz="2000">
                <a:solidFill>
                  <a:srgbClr val="FFFFFF"/>
                </a:solidFill>
              </a:rPr>
              <a:t>Visual Media Minor</a:t>
            </a:r>
            <a:endParaRPr sz="2000">
              <a:solidFill>
                <a:srgbClr val="FFFFFF"/>
              </a:solidFill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Char char="●"/>
            </a:pPr>
            <a:r>
              <a:rPr lang="en" sz="2000">
                <a:solidFill>
                  <a:srgbClr val="FFFFFF"/>
                </a:solidFill>
              </a:rPr>
              <a:t>3rd Year</a:t>
            </a:r>
            <a:endParaRPr sz="2000">
              <a:solidFill>
                <a:srgbClr val="FFFFFF"/>
              </a:solidFill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Char char="●"/>
            </a:pPr>
            <a:r>
              <a:rPr lang="en" sz="2000">
                <a:solidFill>
                  <a:srgbClr val="FFFFFF"/>
                </a:solidFill>
              </a:rPr>
              <a:t>Roma, TX</a:t>
            </a:r>
            <a:endParaRPr sz="2000">
              <a:solidFill>
                <a:srgbClr val="FFFFFF"/>
              </a:solidFill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Char char="●"/>
            </a:pPr>
            <a:r>
              <a:rPr lang="en" sz="2000">
                <a:solidFill>
                  <a:srgbClr val="FFFFFF"/>
                </a:solidFill>
              </a:rPr>
              <a:t>I tried my first 5 hr energy today, i’m a </a:t>
            </a:r>
            <a:r>
              <a:rPr lang="en" sz="2000">
                <a:solidFill>
                  <a:srgbClr val="FFFFFF"/>
                </a:solidFill>
              </a:rPr>
              <a:t>caffeine</a:t>
            </a:r>
            <a:r>
              <a:rPr lang="en" sz="2000">
                <a:solidFill>
                  <a:srgbClr val="FFFFFF"/>
                </a:solidFill>
              </a:rPr>
              <a:t> </a:t>
            </a:r>
            <a:r>
              <a:rPr lang="en" sz="2000">
                <a:solidFill>
                  <a:srgbClr val="FFFFFF"/>
                </a:solidFill>
              </a:rPr>
              <a:t>junkie now</a:t>
            </a:r>
            <a:r>
              <a:rPr lang="en" sz="2000">
                <a:solidFill>
                  <a:srgbClr val="FFFFFF"/>
                </a:solidFill>
              </a:rPr>
              <a:t> </a:t>
            </a:r>
            <a:endParaRPr sz="2000">
              <a:solidFill>
                <a:srgbClr val="FFFFFF"/>
              </a:solidFill>
            </a:endParaRPr>
          </a:p>
        </p:txBody>
      </p:sp>
      <p:sp>
        <p:nvSpPr>
          <p:cNvPr id="125" name="Google Shape;125;p18"/>
          <p:cNvSpPr txBox="1"/>
          <p:nvPr/>
        </p:nvSpPr>
        <p:spPr>
          <a:xfrm>
            <a:off x="389550" y="1334975"/>
            <a:ext cx="4120500" cy="45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2"/>
                </a:solidFill>
              </a:rPr>
              <a:t>VP of Professional Development</a:t>
            </a:r>
            <a:endParaRPr b="1">
              <a:solidFill>
                <a:schemeClr val="lt2"/>
              </a:solidFill>
            </a:endParaRPr>
          </a:p>
        </p:txBody>
      </p:sp>
      <p:pic>
        <p:nvPicPr>
          <p:cNvPr id="126" name="Google Shape;126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52868" y="1702825"/>
            <a:ext cx="3647132" cy="2432626"/>
          </a:xfrm>
          <a:prstGeom prst="rect">
            <a:avLst/>
          </a:prstGeom>
          <a:noFill/>
          <a:ln cap="flat" cmpd="sng" w="38100">
            <a:solidFill>
              <a:srgbClr val="1155CC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2700000" dist="257175">
              <a:schemeClr val="dk1">
                <a:alpha val="50000"/>
              </a:schemeClr>
            </a:outerShdw>
          </a:effectLst>
        </p:spPr>
      </p:pic>
      <p:pic>
        <p:nvPicPr>
          <p:cNvPr id="127" name="Google Shape;127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250" y="4135450"/>
            <a:ext cx="855474" cy="816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000000"/>
        </a:solidFill>
      </p:bgPr>
    </p:bg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Google Shape;132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0" y="0"/>
            <a:ext cx="4572000" cy="5143503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19"/>
          <p:cNvSpPr/>
          <p:nvPr/>
        </p:nvSpPr>
        <p:spPr>
          <a:xfrm>
            <a:off x="0" y="936900"/>
            <a:ext cx="5541300" cy="3269700"/>
          </a:xfrm>
          <a:prstGeom prst="rect">
            <a:avLst/>
          </a:prstGeom>
          <a:solidFill>
            <a:srgbClr val="0145AC">
              <a:alpha val="807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34" name="Google Shape;134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4326825"/>
            <a:ext cx="855474" cy="816675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p19"/>
          <p:cNvSpPr txBox="1"/>
          <p:nvPr>
            <p:ph type="title"/>
          </p:nvPr>
        </p:nvSpPr>
        <p:spPr>
          <a:xfrm>
            <a:off x="170150" y="1268900"/>
            <a:ext cx="4734300" cy="637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solidFill>
                  <a:schemeClr val="lt1"/>
                </a:solidFill>
              </a:rPr>
              <a:t>UT Health - Long School of Medicine</a:t>
            </a:r>
            <a:endParaRPr sz="2600">
              <a:solidFill>
                <a:schemeClr val="lt1"/>
              </a:solidFill>
            </a:endParaRPr>
          </a:p>
        </p:txBody>
      </p:sp>
      <p:sp>
        <p:nvSpPr>
          <p:cNvPr id="136" name="Google Shape;136;p19"/>
          <p:cNvSpPr txBox="1"/>
          <p:nvPr/>
        </p:nvSpPr>
        <p:spPr>
          <a:xfrm>
            <a:off x="170150" y="1906700"/>
            <a:ext cx="4734300" cy="191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lt2"/>
                </a:solidFill>
              </a:rPr>
              <a:t>Saturday, March 30th /  9:45 am - 2:00 pm</a:t>
            </a:r>
            <a:endParaRPr b="1" sz="1800">
              <a:solidFill>
                <a:schemeClr val="lt2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-"/>
            </a:pPr>
            <a:r>
              <a:rPr b="1" lang="en" sz="1800" u="sng">
                <a:solidFill>
                  <a:schemeClr val="lt2"/>
                </a:solidFill>
              </a:rPr>
              <a:t>Sign up here by March 10!</a:t>
            </a:r>
            <a:endParaRPr b="1" sz="1800" u="sng">
              <a:solidFill>
                <a:schemeClr val="lt2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lt2"/>
                </a:solidFill>
              </a:rPr>
              <a:t>https://goo.gl/forms/z3mTXl8KU7PnOSu42</a:t>
            </a:r>
            <a:endParaRPr b="1" sz="1800">
              <a:solidFill>
                <a:schemeClr val="lt2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FFFFFF"/>
                </a:solidFill>
              </a:rPr>
              <a:t>Rides will be provided</a:t>
            </a:r>
            <a:endParaRPr sz="1500">
              <a:solidFill>
                <a:srgbClr val="FFFFFF"/>
              </a:solidFill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pic>
        <p:nvPicPr>
          <p:cNvPr id="137" name="Google Shape;137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394388" y="3251525"/>
            <a:ext cx="4220675" cy="881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Google Shape;142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-23362"/>
            <a:ext cx="9143999" cy="5190229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20"/>
          <p:cNvSpPr/>
          <p:nvPr/>
        </p:nvSpPr>
        <p:spPr>
          <a:xfrm>
            <a:off x="0" y="-23350"/>
            <a:ext cx="9144000" cy="5143500"/>
          </a:xfrm>
          <a:prstGeom prst="rect">
            <a:avLst/>
          </a:prstGeom>
          <a:solidFill>
            <a:srgbClr val="0145AC">
              <a:alpha val="6884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4" name="Google Shape;144;p20"/>
          <p:cNvSpPr txBox="1"/>
          <p:nvPr/>
        </p:nvSpPr>
        <p:spPr>
          <a:xfrm>
            <a:off x="4675638" y="2691705"/>
            <a:ext cx="3789900" cy="12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Proxima Nova"/>
              <a:buChar char="●"/>
            </a:pPr>
            <a:r>
              <a:rPr lang="en" sz="24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15% discount - prep courses</a:t>
            </a:r>
            <a:endParaRPr sz="240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Proxima Nova"/>
              <a:buChar char="●"/>
            </a:pPr>
            <a:r>
              <a:rPr lang="en" sz="24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10% discount one on one tutoring</a:t>
            </a:r>
            <a:endParaRPr/>
          </a:p>
        </p:txBody>
      </p:sp>
      <p:pic>
        <p:nvPicPr>
          <p:cNvPr id="145" name="Google Shape;145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812900" y="540250"/>
            <a:ext cx="3515375" cy="1876525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p20"/>
          <p:cNvSpPr txBox="1"/>
          <p:nvPr>
            <p:ph idx="4294967295" type="title"/>
          </p:nvPr>
        </p:nvSpPr>
        <p:spPr>
          <a:xfrm>
            <a:off x="303375" y="1037000"/>
            <a:ext cx="3549000" cy="255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>
                <a:solidFill>
                  <a:srgbClr val="FFFFFF"/>
                </a:solidFill>
              </a:rPr>
              <a:t>Entrance Exam Preparation</a:t>
            </a:r>
            <a:endParaRPr sz="5000">
              <a:solidFill>
                <a:srgbClr val="FFFFFF"/>
              </a:solidFill>
            </a:endParaRPr>
          </a:p>
        </p:txBody>
      </p:sp>
      <p:sp>
        <p:nvSpPr>
          <p:cNvPr id="147" name="Google Shape;147;p20"/>
          <p:cNvSpPr txBox="1"/>
          <p:nvPr/>
        </p:nvSpPr>
        <p:spPr>
          <a:xfrm>
            <a:off x="303375" y="3587600"/>
            <a:ext cx="4120500" cy="45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chemeClr val="lt2"/>
                </a:solidFill>
              </a:rPr>
              <a:t>Our Partner</a:t>
            </a:r>
            <a:endParaRPr b="1" sz="2000">
              <a:solidFill>
                <a:schemeClr val="lt2"/>
              </a:solidFill>
            </a:endParaRPr>
          </a:p>
        </p:txBody>
      </p:sp>
      <p:pic>
        <p:nvPicPr>
          <p:cNvPr id="148" name="Google Shape;148;p2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0" y="4326825"/>
            <a:ext cx="855474" cy="816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000000"/>
        </a:solidFill>
      </p:bgPr>
    </p:bg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21"/>
          <p:cNvSpPr txBox="1"/>
          <p:nvPr>
            <p:ph type="title"/>
          </p:nvPr>
        </p:nvSpPr>
        <p:spPr>
          <a:xfrm>
            <a:off x="311700" y="2952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solidFill>
                  <a:srgbClr val="FFFFFF"/>
                </a:solidFill>
              </a:rPr>
              <a:t>Javier Flores</a:t>
            </a:r>
            <a:endParaRPr sz="6000">
              <a:solidFill>
                <a:srgbClr val="FFFFFF"/>
              </a:solidFill>
            </a:endParaRPr>
          </a:p>
        </p:txBody>
      </p:sp>
      <p:sp>
        <p:nvSpPr>
          <p:cNvPr id="154" name="Google Shape;154;p21"/>
          <p:cNvSpPr txBox="1"/>
          <p:nvPr>
            <p:ph idx="1" type="body"/>
          </p:nvPr>
        </p:nvSpPr>
        <p:spPr>
          <a:xfrm>
            <a:off x="311700" y="1797350"/>
            <a:ext cx="36615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Char char="●"/>
            </a:pPr>
            <a:r>
              <a:rPr lang="en" sz="2000">
                <a:solidFill>
                  <a:srgbClr val="FFFFFF"/>
                </a:solidFill>
              </a:rPr>
              <a:t>Psychology Major, Pre-PA</a:t>
            </a:r>
            <a:endParaRPr sz="2000">
              <a:solidFill>
                <a:srgbClr val="FFFFFF"/>
              </a:solidFill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Char char="●"/>
            </a:pPr>
            <a:r>
              <a:rPr lang="en" sz="2000">
                <a:solidFill>
                  <a:srgbClr val="FFFFFF"/>
                </a:solidFill>
              </a:rPr>
              <a:t>3rd Year</a:t>
            </a:r>
            <a:endParaRPr sz="2000">
              <a:solidFill>
                <a:srgbClr val="FFFFFF"/>
              </a:solidFill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Char char="●"/>
            </a:pPr>
            <a:r>
              <a:rPr lang="en" sz="2000">
                <a:solidFill>
                  <a:srgbClr val="FFFFFF"/>
                </a:solidFill>
              </a:rPr>
              <a:t>Eagle Pass, TX</a:t>
            </a:r>
            <a:endParaRPr sz="2000">
              <a:solidFill>
                <a:srgbClr val="FFFFFF"/>
              </a:solidFill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Char char="●"/>
            </a:pPr>
            <a:r>
              <a:rPr lang="en" sz="2000">
                <a:solidFill>
                  <a:srgbClr val="FFFFFF"/>
                </a:solidFill>
              </a:rPr>
              <a:t>Fun Fact: I take a Bang energy drink every TTH</a:t>
            </a:r>
            <a:endParaRPr sz="2000">
              <a:solidFill>
                <a:srgbClr val="FFFFFF"/>
              </a:solidFill>
            </a:endParaRPr>
          </a:p>
        </p:txBody>
      </p:sp>
      <p:sp>
        <p:nvSpPr>
          <p:cNvPr id="155" name="Google Shape;155;p21"/>
          <p:cNvSpPr txBox="1"/>
          <p:nvPr/>
        </p:nvSpPr>
        <p:spPr>
          <a:xfrm>
            <a:off x="311700" y="1215050"/>
            <a:ext cx="3752400" cy="58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2"/>
                </a:solidFill>
              </a:rPr>
              <a:t>VP of Community Development</a:t>
            </a:r>
            <a:endParaRPr b="1">
              <a:solidFill>
                <a:schemeClr val="lt2"/>
              </a:solidFill>
            </a:endParaRPr>
          </a:p>
        </p:txBody>
      </p:sp>
      <p:pic>
        <p:nvPicPr>
          <p:cNvPr id="156" name="Google Shape;156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00750" y="1595975"/>
            <a:ext cx="3880200" cy="2588093"/>
          </a:xfrm>
          <a:prstGeom prst="rect">
            <a:avLst/>
          </a:prstGeom>
          <a:noFill/>
          <a:ln cap="flat" cmpd="sng" w="38100">
            <a:solidFill>
              <a:srgbClr val="1155CC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2520000" dist="247650">
              <a:schemeClr val="dk1">
                <a:alpha val="50000"/>
              </a:schemeClr>
            </a:outerShdw>
          </a:effectLst>
        </p:spPr>
      </p:pic>
      <p:pic>
        <p:nvPicPr>
          <p:cNvPr id="157" name="Google Shape;157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4326825"/>
            <a:ext cx="855474" cy="816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pearmint">
  <a:themeElements>
    <a:clrScheme name="Spearmint">
      <a:dk1>
        <a:srgbClr val="202729"/>
      </a:dk1>
      <a:lt1>
        <a:srgbClr val="FFFFFF"/>
      </a:lt1>
      <a:dk2>
        <a:srgbClr val="4BA173"/>
      </a:dk2>
      <a:lt2>
        <a:srgbClr val="63D297"/>
      </a:lt2>
      <a:accent1>
        <a:srgbClr val="353744"/>
      </a:accent1>
      <a:accent2>
        <a:srgbClr val="424242"/>
      </a:accent2>
      <a:accent3>
        <a:srgbClr val="616161"/>
      </a:accent3>
      <a:accent4>
        <a:srgbClr val="999999"/>
      </a:accent4>
      <a:accent5>
        <a:srgbClr val="FF5252"/>
      </a:accent5>
      <a:accent6>
        <a:srgbClr val="FFF176"/>
      </a:accent6>
      <a:hlink>
        <a:srgbClr val="FF5252"/>
      </a:hlink>
      <a:folHlink>
        <a:srgbClr val="FF525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